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Override1.xml" ContentType="application/vnd.openxmlformats-officedocument.themeOverride+xml"/>
  <Override PartName="/ppt/theme/themeOverride2.xml" ContentType="application/vnd.openxmlformats-officedocument.themeOverride+xml"/>
  <Override PartName="/ppt/theme/themeOverride3.xml" ContentType="application/vnd.openxmlformats-officedocument.themeOverride+xml"/>
  <Override PartName="/ppt/theme/themeOverride4.xml" ContentType="application/vnd.openxmlformats-officedocument.themeOverride+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rts/chart1.xml" ContentType="application/vnd.openxmlformats-officedocument.drawingml.chart+xml"/>
  <Override PartName="/ppt/notesSlides/notesSlide4.xml" ContentType="application/vnd.openxmlformats-officedocument.presentationml.notesSlide+xml"/>
  <Override PartName="/ppt/notesSlides/notesSlide5.xml" ContentType="application/vnd.openxmlformats-officedocument.presentationml.notesSlide+xml"/>
  <Override PartName="/ppt/charts/chart2.xml" ContentType="application/vnd.openxmlformats-officedocument.drawingml.chart+xml"/>
  <Override PartName="/ppt/charts/chart3.xml" ContentType="application/vnd.openxmlformats-officedocument.drawingml.chart+xml"/>
  <Override PartName="/ppt/notesSlides/notesSlide6.xml" ContentType="application/vnd.openxmlformats-officedocument.presentationml.notesSlide+xml"/>
  <Override PartName="/ppt/notesSlides/notesSlide7.xml" ContentType="application/vnd.openxmlformats-officedocument.presentationml.notesSlide+xml"/>
  <Override PartName="/ppt/charts/chart4.xml" ContentType="application/vnd.openxmlformats-officedocument.drawingml.chart+xml"/>
  <Override PartName="/ppt/theme/themeOverride5.xml" ContentType="application/vnd.openxmlformats-officedocument.themeOverr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charts/chart5.xml" ContentType="application/vnd.openxmlformats-officedocument.drawingml.chart+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charts/chart6.xml" ContentType="application/vnd.openxmlformats-officedocument.drawingml.chart+xml"/>
  <Override PartName="/ppt/theme/themeOverride6.xml" ContentType="application/vnd.openxmlformats-officedocument.themeOverr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charts/chart7.xml" ContentType="application/vnd.openxmlformats-officedocument.drawingml.chart+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charts/chart8.xml" ContentType="application/vnd.openxmlformats-officedocument.drawingml.chart+xml"/>
  <Override PartName="/ppt/theme/themeOverride7.xml" ContentType="application/vnd.openxmlformats-officedocument.themeOverr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charts/chart9.xml" ContentType="application/vnd.openxmlformats-officedocument.drawingml.chart+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charts/chart10.xml" ContentType="application/vnd.openxmlformats-officedocument.drawingml.chart+xml"/>
  <Override PartName="/ppt/theme/themeOverride8.xml" ContentType="application/vnd.openxmlformats-officedocument.themeOverr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charts/chart11.xml" ContentType="application/vnd.openxmlformats-officedocument.drawingml.chart+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charts/chart12.xml" ContentType="application/vnd.openxmlformats-officedocument.drawingml.chart+xml"/>
  <Override PartName="/ppt/theme/themeOverride9.xml" ContentType="application/vnd.openxmlformats-officedocument.themeOverr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charts/chart13.xml" ContentType="application/vnd.openxmlformats-officedocument.drawingml.chart+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charts/chart14.xml" ContentType="application/vnd.openxmlformats-officedocument.drawingml.chart+xml"/>
  <Override PartName="/ppt/theme/themeOverride10.xml" ContentType="application/vnd.openxmlformats-officedocument.themeOverr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charts/chart15.xml" ContentType="application/vnd.openxmlformats-officedocument.drawingml.chart+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charts/chart16.xml" ContentType="application/vnd.openxmlformats-officedocument.drawingml.chart+xml"/>
  <Override PartName="/ppt/theme/themeOverride11.xml" ContentType="application/vnd.openxmlformats-officedocument.themeOverr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charts/chart17.xml" ContentType="application/vnd.openxmlformats-officedocument.drawingml.chart+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 id="2147483726" r:id="rId2"/>
  </p:sldMasterIdLst>
  <p:notesMasterIdLst>
    <p:notesMasterId r:id="rId44"/>
  </p:notesMasterIdLst>
  <p:sldIdLst>
    <p:sldId id="258" r:id="rId3"/>
    <p:sldId id="304" r:id="rId4"/>
    <p:sldId id="360" r:id="rId5"/>
    <p:sldId id="363" r:id="rId6"/>
    <p:sldId id="362" r:id="rId7"/>
    <p:sldId id="332" r:id="rId8"/>
    <p:sldId id="348" r:id="rId9"/>
    <p:sldId id="357" r:id="rId10"/>
    <p:sldId id="358" r:id="rId11"/>
    <p:sldId id="341" r:id="rId12"/>
    <p:sldId id="366" r:id="rId13"/>
    <p:sldId id="349" r:id="rId14"/>
    <p:sldId id="342" r:id="rId15"/>
    <p:sldId id="326" r:id="rId16"/>
    <p:sldId id="359" r:id="rId17"/>
    <p:sldId id="350" r:id="rId18"/>
    <p:sldId id="333" r:id="rId19"/>
    <p:sldId id="343" r:id="rId20"/>
    <p:sldId id="336" r:id="rId21"/>
    <p:sldId id="351" r:id="rId22"/>
    <p:sldId id="328" r:id="rId23"/>
    <p:sldId id="344" r:id="rId24"/>
    <p:sldId id="337" r:id="rId25"/>
    <p:sldId id="352" r:id="rId26"/>
    <p:sldId id="329" r:id="rId27"/>
    <p:sldId id="345" r:id="rId28"/>
    <p:sldId id="338" r:id="rId29"/>
    <p:sldId id="353" r:id="rId30"/>
    <p:sldId id="330" r:id="rId31"/>
    <p:sldId id="346" r:id="rId32"/>
    <p:sldId id="356" r:id="rId33"/>
    <p:sldId id="354" r:id="rId34"/>
    <p:sldId id="347" r:id="rId35"/>
    <p:sldId id="331" r:id="rId36"/>
    <p:sldId id="367" r:id="rId37"/>
    <p:sldId id="309" r:id="rId38"/>
    <p:sldId id="321" r:id="rId39"/>
    <p:sldId id="322" r:id="rId40"/>
    <p:sldId id="323" r:id="rId41"/>
    <p:sldId id="324" r:id="rId42"/>
    <p:sldId id="325" r:id="rId43"/>
  </p:sldIdLst>
  <p:sldSz cx="9144000" cy="6858000" type="screen4x3"/>
  <p:notesSz cx="7010400" cy="9296400"/>
  <p:defaultTextStyle>
    <a:defPPr>
      <a:defRPr lang="es-MX"/>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110" userDrawn="1">
          <p15:clr>
            <a:srgbClr val="A4A3A4"/>
          </p15:clr>
        </p15:guide>
        <p15:guide id="2" pos="2141" userDrawn="1">
          <p15:clr>
            <a:srgbClr val="A4A3A4"/>
          </p15:clr>
        </p15:guide>
        <p15:guide id="3" orient="horz" pos="2928">
          <p15:clr>
            <a:srgbClr val="A4A3A4"/>
          </p15:clr>
        </p15:guide>
        <p15:guide id="4" pos="2208">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DA2BF"/>
    <a:srgbClr val="009999"/>
    <a:srgbClr val="FF99CC"/>
    <a:srgbClr val="0066CC"/>
    <a:srgbClr val="0099CC"/>
    <a:srgbClr val="FFFF99"/>
    <a:srgbClr val="339933"/>
    <a:srgbClr val="33CCCC"/>
    <a:srgbClr val="008080"/>
    <a:srgbClr val="FFFF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6901" autoAdjust="0"/>
    <p:restoredTop sz="95501" autoAdjust="0"/>
  </p:normalViewPr>
  <p:slideViewPr>
    <p:cSldViewPr>
      <p:cViewPr varScale="1">
        <p:scale>
          <a:sx n="88" d="100"/>
          <a:sy n="88" d="100"/>
        </p:scale>
        <p:origin x="1800" y="96"/>
      </p:cViewPr>
      <p:guideLst>
        <p:guide orient="horz" pos="2160"/>
        <p:guide pos="2880"/>
      </p:guideLst>
    </p:cSldViewPr>
  </p:slideViewPr>
  <p:notesTextViewPr>
    <p:cViewPr>
      <p:scale>
        <a:sx n="100" d="100"/>
        <a:sy n="100" d="100"/>
      </p:scale>
      <p:origin x="0" y="0"/>
    </p:cViewPr>
  </p:notesTextViewPr>
  <p:sorterViewPr>
    <p:cViewPr>
      <p:scale>
        <a:sx n="66" d="100"/>
        <a:sy n="66" d="100"/>
      </p:scale>
      <p:origin x="0" y="1632"/>
    </p:cViewPr>
  </p:sorterViewPr>
  <p:notesViewPr>
    <p:cSldViewPr>
      <p:cViewPr varScale="1">
        <p:scale>
          <a:sx n="83" d="100"/>
          <a:sy n="83" d="100"/>
        </p:scale>
        <p:origin x="-1992" y="-84"/>
      </p:cViewPr>
      <p:guideLst>
        <p:guide orient="horz" pos="3110"/>
        <p:guide pos="2141"/>
        <p:guide orient="horz" pos="2928"/>
        <p:guide pos="2208"/>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slide" Target="slides/slide37.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slide" Target="slides/slide40.xml"/><Relationship Id="rId47" Type="http://schemas.openxmlformats.org/officeDocument/2006/relationships/theme" Target="theme/them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41" Type="http://schemas.openxmlformats.org/officeDocument/2006/relationships/slide" Target="slides/slide39.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presProps" Target="pres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4" Type="http://schemas.openxmlformats.org/officeDocument/2006/relationships/notesMaster" Target="notesMasters/notes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slide" Target="slides/slide41.xml"/><Relationship Id="rId48"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1" Type="http://schemas.openxmlformats.org/officeDocument/2006/relationships/package" Target="../embeddings/Hoja_de_c_lculo_de_Microsoft_Excel1.xlsx"/></Relationships>
</file>

<file path=ppt/charts/_rels/chart10.xml.rels><?xml version="1.0" encoding="UTF-8" standalone="yes"?>
<Relationships xmlns="http://schemas.openxmlformats.org/package/2006/relationships"><Relationship Id="rId2" Type="http://schemas.openxmlformats.org/officeDocument/2006/relationships/package" Target="../embeddings/Hoja_de_c_lculo_de_Microsoft_Excel10.xlsx"/><Relationship Id="rId1" Type="http://schemas.openxmlformats.org/officeDocument/2006/relationships/themeOverride" Target="../theme/themeOverride8.xml"/></Relationships>
</file>

<file path=ppt/charts/_rels/chart11.xml.rels><?xml version="1.0" encoding="UTF-8" standalone="yes"?>
<Relationships xmlns="http://schemas.openxmlformats.org/package/2006/relationships"><Relationship Id="rId1" Type="http://schemas.openxmlformats.org/officeDocument/2006/relationships/package" Target="../embeddings/Hoja_de_c_lculo_de_Microsoft_Excel11.xlsx"/></Relationships>
</file>

<file path=ppt/charts/_rels/chart12.xml.rels><?xml version="1.0" encoding="UTF-8" standalone="yes"?>
<Relationships xmlns="http://schemas.openxmlformats.org/package/2006/relationships"><Relationship Id="rId2" Type="http://schemas.openxmlformats.org/officeDocument/2006/relationships/package" Target="../embeddings/Hoja_de_c_lculo_de_Microsoft_Excel12.xlsx"/><Relationship Id="rId1" Type="http://schemas.openxmlformats.org/officeDocument/2006/relationships/themeOverride" Target="../theme/themeOverride9.xml"/></Relationships>
</file>

<file path=ppt/charts/_rels/chart13.xml.rels><?xml version="1.0" encoding="UTF-8" standalone="yes"?>
<Relationships xmlns="http://schemas.openxmlformats.org/package/2006/relationships"><Relationship Id="rId1" Type="http://schemas.openxmlformats.org/officeDocument/2006/relationships/package" Target="../embeddings/Hoja_de_c_lculo_de_Microsoft_Excel13.xlsx"/></Relationships>
</file>

<file path=ppt/charts/_rels/chart14.xml.rels><?xml version="1.0" encoding="UTF-8" standalone="yes"?>
<Relationships xmlns="http://schemas.openxmlformats.org/package/2006/relationships"><Relationship Id="rId2" Type="http://schemas.openxmlformats.org/officeDocument/2006/relationships/package" Target="../embeddings/Hoja_de_c_lculo_de_Microsoft_Excel14.xlsx"/><Relationship Id="rId1" Type="http://schemas.openxmlformats.org/officeDocument/2006/relationships/themeOverride" Target="../theme/themeOverride10.xml"/></Relationships>
</file>

<file path=ppt/charts/_rels/chart15.xml.rels><?xml version="1.0" encoding="UTF-8" standalone="yes"?>
<Relationships xmlns="http://schemas.openxmlformats.org/package/2006/relationships"><Relationship Id="rId1" Type="http://schemas.openxmlformats.org/officeDocument/2006/relationships/package" Target="../embeddings/Hoja_de_c_lculo_de_Microsoft_Excel15.xlsx"/></Relationships>
</file>

<file path=ppt/charts/_rels/chart16.xml.rels><?xml version="1.0" encoding="UTF-8" standalone="yes"?>
<Relationships xmlns="http://schemas.openxmlformats.org/package/2006/relationships"><Relationship Id="rId2" Type="http://schemas.openxmlformats.org/officeDocument/2006/relationships/package" Target="../embeddings/Hoja_de_c_lculo_de_Microsoft_Excel16.xlsx"/><Relationship Id="rId1" Type="http://schemas.openxmlformats.org/officeDocument/2006/relationships/themeOverride" Target="../theme/themeOverride11.xml"/></Relationships>
</file>

<file path=ppt/charts/_rels/chart17.xml.rels><?xml version="1.0" encoding="UTF-8" standalone="yes"?>
<Relationships xmlns="http://schemas.openxmlformats.org/package/2006/relationships"><Relationship Id="rId1" Type="http://schemas.openxmlformats.org/officeDocument/2006/relationships/package" Target="../embeddings/Hoja_de_c_lculo_de_Microsoft_Excel17.xlsx"/></Relationships>
</file>

<file path=ppt/charts/_rels/chart2.xml.rels><?xml version="1.0" encoding="UTF-8" standalone="yes"?>
<Relationships xmlns="http://schemas.openxmlformats.org/package/2006/relationships"><Relationship Id="rId1" Type="http://schemas.openxmlformats.org/officeDocument/2006/relationships/package" Target="../embeddings/Hoja_de_c_lculo_de_Microsoft_Excel2.xlsx"/></Relationships>
</file>

<file path=ppt/charts/_rels/chart3.xml.rels><?xml version="1.0" encoding="UTF-8" standalone="yes"?>
<Relationships xmlns="http://schemas.openxmlformats.org/package/2006/relationships"><Relationship Id="rId1" Type="http://schemas.openxmlformats.org/officeDocument/2006/relationships/package" Target="../embeddings/Hoja_de_c_lculo_de_Microsoft_Excel3.xlsx"/></Relationships>
</file>

<file path=ppt/charts/_rels/chart4.xml.rels><?xml version="1.0" encoding="UTF-8" standalone="yes"?>
<Relationships xmlns="http://schemas.openxmlformats.org/package/2006/relationships"><Relationship Id="rId2" Type="http://schemas.openxmlformats.org/officeDocument/2006/relationships/package" Target="../embeddings/Hoja_de_c_lculo_de_Microsoft_Excel4.xlsx"/><Relationship Id="rId1" Type="http://schemas.openxmlformats.org/officeDocument/2006/relationships/themeOverride" Target="../theme/themeOverride5.xml"/></Relationships>
</file>

<file path=ppt/charts/_rels/chart5.xml.rels><?xml version="1.0" encoding="UTF-8" standalone="yes"?>
<Relationships xmlns="http://schemas.openxmlformats.org/package/2006/relationships"><Relationship Id="rId1" Type="http://schemas.openxmlformats.org/officeDocument/2006/relationships/package" Target="../embeddings/Hoja_de_c_lculo_de_Microsoft_Excel5.xlsx"/></Relationships>
</file>

<file path=ppt/charts/_rels/chart6.xml.rels><?xml version="1.0" encoding="UTF-8" standalone="yes"?>
<Relationships xmlns="http://schemas.openxmlformats.org/package/2006/relationships"><Relationship Id="rId2" Type="http://schemas.openxmlformats.org/officeDocument/2006/relationships/package" Target="../embeddings/Hoja_de_c_lculo_de_Microsoft_Excel6.xlsx"/><Relationship Id="rId1" Type="http://schemas.openxmlformats.org/officeDocument/2006/relationships/themeOverride" Target="../theme/themeOverride6.xml"/></Relationships>
</file>

<file path=ppt/charts/_rels/chart7.xml.rels><?xml version="1.0" encoding="UTF-8" standalone="yes"?>
<Relationships xmlns="http://schemas.openxmlformats.org/package/2006/relationships"><Relationship Id="rId1" Type="http://schemas.openxmlformats.org/officeDocument/2006/relationships/package" Target="../embeddings/Hoja_de_c_lculo_de_Microsoft_Excel7.xlsx"/></Relationships>
</file>

<file path=ppt/charts/_rels/chart8.xml.rels><?xml version="1.0" encoding="UTF-8" standalone="yes"?>
<Relationships xmlns="http://schemas.openxmlformats.org/package/2006/relationships"><Relationship Id="rId2" Type="http://schemas.openxmlformats.org/officeDocument/2006/relationships/package" Target="../embeddings/Hoja_de_c_lculo_de_Microsoft_Excel8.xlsx"/><Relationship Id="rId1" Type="http://schemas.openxmlformats.org/officeDocument/2006/relationships/themeOverride" Target="../theme/themeOverride7.xml"/></Relationships>
</file>

<file path=ppt/charts/_rels/chart9.xml.rels><?xml version="1.0" encoding="UTF-8" standalone="yes"?>
<Relationships xmlns="http://schemas.openxmlformats.org/package/2006/relationships"><Relationship Id="rId1" Type="http://schemas.openxmlformats.org/officeDocument/2006/relationships/package" Target="../embeddings/Hoja_de_c_lculo_de_Microsoft_Excel9.xlsx"/></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hart>
    <c:title>
      <c:layout/>
      <c:overlay val="0"/>
      <c:txPr>
        <a:bodyPr/>
        <a:lstStyle/>
        <a:p>
          <a:pPr>
            <a:defRPr sz="1200"/>
          </a:pPr>
          <a:endParaRPr lang="es-ES"/>
        </a:p>
      </c:txPr>
    </c:title>
    <c:autoTitleDeleted val="0"/>
    <c:view3D>
      <c:rotX val="30"/>
      <c:rotY val="149"/>
      <c:rAngAx val="0"/>
    </c:view3D>
    <c:floor>
      <c:thickness val="0"/>
    </c:floor>
    <c:sideWall>
      <c:thickness val="0"/>
    </c:sideWall>
    <c:backWall>
      <c:thickness val="0"/>
    </c:backWall>
    <c:plotArea>
      <c:layout>
        <c:manualLayout>
          <c:layoutTarget val="inner"/>
          <c:xMode val="edge"/>
          <c:yMode val="edge"/>
          <c:x val="0.22570617153649664"/>
          <c:y val="0.38009632239871288"/>
          <c:w val="0.54858765692700806"/>
          <c:h val="0.53160992006384244"/>
        </c:manualLayout>
      </c:layout>
      <c:pie3DChart>
        <c:varyColors val="1"/>
        <c:ser>
          <c:idx val="0"/>
          <c:order val="0"/>
          <c:tx>
            <c:strRef>
              <c:f>Hoja1!$B$1</c:f>
              <c:strCache>
                <c:ptCount val="1"/>
                <c:pt idx="0">
                  <c:v>27,575 respuestas</c:v>
                </c:pt>
              </c:strCache>
            </c:strRef>
          </c:tx>
          <c:spPr>
            <a:ln>
              <a:noFill/>
            </a:ln>
            <a:effectLst>
              <a:outerShdw blurRad="76200" dir="18900000" sy="23000" kx="-1200000" algn="bl" rotWithShape="0">
                <a:prstClr val="black">
                  <a:alpha val="20000"/>
                </a:prstClr>
              </a:outerShdw>
            </a:effectLst>
            <a:scene3d>
              <a:camera prst="orthographicFront"/>
              <a:lightRig rig="threePt" dir="t"/>
            </a:scene3d>
            <a:sp3d prstMaterial="plastic">
              <a:bevelT/>
              <a:bevelB/>
            </a:sp3d>
          </c:spPr>
          <c:dPt>
            <c:idx val="1"/>
            <c:bubble3D val="0"/>
            <c:spPr>
              <a:solidFill>
                <a:srgbClr val="FFC000"/>
              </a:solidFill>
              <a:ln>
                <a:noFill/>
              </a:ln>
              <a:effectLst>
                <a:outerShdw blurRad="76200" dir="18900000" sy="23000" kx="-1200000" algn="bl" rotWithShape="0">
                  <a:prstClr val="black">
                    <a:alpha val="20000"/>
                  </a:prstClr>
                </a:outerShdw>
              </a:effectLst>
              <a:scene3d>
                <a:camera prst="orthographicFront"/>
                <a:lightRig rig="threePt" dir="t"/>
              </a:scene3d>
              <a:sp3d prstMaterial="plastic">
                <a:bevelT/>
                <a:bevelB/>
              </a:sp3d>
            </c:spPr>
          </c:dPt>
          <c:dPt>
            <c:idx val="2"/>
            <c:bubble3D val="0"/>
            <c:spPr>
              <a:solidFill>
                <a:srgbClr val="C00000"/>
              </a:solidFill>
              <a:ln>
                <a:noFill/>
              </a:ln>
              <a:effectLst>
                <a:outerShdw blurRad="76200" dir="18900000" sy="23000" kx="-1200000" algn="bl" rotWithShape="0">
                  <a:prstClr val="black">
                    <a:alpha val="20000"/>
                  </a:prstClr>
                </a:outerShdw>
              </a:effectLst>
              <a:scene3d>
                <a:camera prst="orthographicFront"/>
                <a:lightRig rig="threePt" dir="t"/>
              </a:scene3d>
              <a:sp3d prstMaterial="plastic">
                <a:bevelT/>
                <a:bevelB/>
              </a:sp3d>
            </c:spPr>
          </c:dPt>
          <c:dLbls>
            <c:dLbl>
              <c:idx val="0"/>
              <c:layout>
                <c:manualLayout>
                  <c:x val="-5.0844697811354291E-2"/>
                  <c:y val="-3.5584311800334452E-2"/>
                </c:manualLayout>
              </c:layout>
              <c:showLegendKey val="0"/>
              <c:showVal val="1"/>
              <c:showCatName val="1"/>
              <c:showSerName val="0"/>
              <c:showPercent val="1"/>
              <c:showBubbleSize val="0"/>
              <c:separator>
</c:separator>
              <c:extLst>
                <c:ext xmlns:c15="http://schemas.microsoft.com/office/drawing/2012/chart" uri="{CE6537A1-D6FC-4f65-9D91-7224C49458BB}">
                  <c15:layout/>
                </c:ext>
              </c:extLst>
            </c:dLbl>
            <c:dLbl>
              <c:idx val="1"/>
              <c:layout>
                <c:manualLayout>
                  <c:x val="3.1119979724474896E-2"/>
                  <c:y val="-6.596694507583406E-2"/>
                </c:manualLayout>
              </c:layout>
              <c:showLegendKey val="0"/>
              <c:showVal val="1"/>
              <c:showCatName val="1"/>
              <c:showSerName val="0"/>
              <c:showPercent val="1"/>
              <c:showBubbleSize val="0"/>
              <c:separator>
</c:separator>
              <c:extLst>
                <c:ext xmlns:c15="http://schemas.microsoft.com/office/drawing/2012/chart" uri="{CE6537A1-D6FC-4f65-9D91-7224C49458BB}">
                  <c15:layout/>
                </c:ext>
              </c:extLst>
            </c:dLbl>
            <c:dLbl>
              <c:idx val="2"/>
              <c:layout>
                <c:manualLayout>
                  <c:x val="3.0487931896456082E-2"/>
                  <c:y val="2.0738344698345242E-2"/>
                </c:manualLayout>
              </c:layout>
              <c:showLegendKey val="0"/>
              <c:showVal val="1"/>
              <c:showCatName val="1"/>
              <c:showSerName val="0"/>
              <c:showPercent val="1"/>
              <c:showBubbleSize val="0"/>
              <c:separator>
</c:separator>
              <c:extLst>
                <c:ext xmlns:c15="http://schemas.microsoft.com/office/drawing/2012/chart" uri="{CE6537A1-D6FC-4f65-9D91-7224C49458BB}">
                  <c15:layout/>
                </c:ext>
              </c:extLst>
            </c:dLbl>
            <c:spPr>
              <a:noFill/>
              <a:ln>
                <a:noFill/>
              </a:ln>
              <a:effectLst/>
            </c:spPr>
            <c:showLegendKey val="0"/>
            <c:showVal val="1"/>
            <c:showCatName val="1"/>
            <c:showSerName val="0"/>
            <c:showPercent val="1"/>
            <c:showBubbleSize val="0"/>
            <c:separator>
</c:separator>
            <c:showLeaderLines val="1"/>
            <c:extLst>
              <c:ext xmlns:c15="http://schemas.microsoft.com/office/drawing/2012/chart" uri="{CE6537A1-D6FC-4f65-9D91-7224C49458BB}"/>
            </c:extLst>
          </c:dLbls>
          <c:cat>
            <c:strRef>
              <c:f>Hoja1!$A$2:$A$4</c:f>
              <c:strCache>
                <c:ptCount val="3"/>
                <c:pt idx="0">
                  <c:v>Bueno</c:v>
                </c:pt>
                <c:pt idx="1">
                  <c:v>Regular</c:v>
                </c:pt>
                <c:pt idx="2">
                  <c:v>Malo</c:v>
                </c:pt>
              </c:strCache>
            </c:strRef>
          </c:cat>
          <c:val>
            <c:numRef>
              <c:f>Hoja1!$B$2:$B$4</c:f>
              <c:numCache>
                <c:formatCode>#,##0</c:formatCode>
                <c:ptCount val="3"/>
                <c:pt idx="0">
                  <c:v>23085</c:v>
                </c:pt>
                <c:pt idx="1">
                  <c:v>3113</c:v>
                </c:pt>
                <c:pt idx="2">
                  <c:v>1377</c:v>
                </c:pt>
              </c:numCache>
            </c:numRef>
          </c:val>
        </c:ser>
        <c:dLbls>
          <c:showLegendKey val="0"/>
          <c:showVal val="0"/>
          <c:showCatName val="0"/>
          <c:showSerName val="0"/>
          <c:showPercent val="0"/>
          <c:showBubbleSize val="0"/>
          <c:showLeaderLines val="1"/>
        </c:dLbls>
      </c:pie3DChart>
    </c:plotArea>
    <c:plotVisOnly val="1"/>
    <c:dispBlanksAs val="zero"/>
    <c:showDLblsOverMax val="0"/>
  </c:chart>
  <c:txPr>
    <a:bodyPr/>
    <a:lstStyle/>
    <a:p>
      <a:pPr>
        <a:defRPr sz="1200" b="1">
          <a:latin typeface="Calibri" pitchFamily="34" charset="0"/>
        </a:defRPr>
      </a:pPr>
      <a:endParaRPr lang="es-ES"/>
    </a:p>
  </c:txPr>
  <c:externalData r:id="rId1">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a:lstStyle/>
          <a:p>
            <a:pPr>
              <a:defRPr sz="1100" u="sng"/>
            </a:pPr>
            <a:r>
              <a:rPr lang="es-ES" sz="1100" u="sng" dirty="0"/>
              <a:t>Porcentaje</a:t>
            </a:r>
          </a:p>
        </c:rich>
      </c:tx>
      <c:layout>
        <c:manualLayout>
          <c:xMode val="edge"/>
          <c:yMode val="edge"/>
          <c:x val="0.44873342090650425"/>
          <c:y val="0.13116767320449318"/>
        </c:manualLayout>
      </c:layout>
      <c:overlay val="0"/>
    </c:title>
    <c:autoTitleDeleted val="0"/>
    <c:plotArea>
      <c:layout>
        <c:manualLayout>
          <c:layoutTarget val="inner"/>
          <c:xMode val="edge"/>
          <c:yMode val="edge"/>
          <c:x val="1.71438345926949E-2"/>
          <c:y val="0.23395633923938391"/>
          <c:w val="0.96571230537990349"/>
          <c:h val="0.58470159545896649"/>
        </c:manualLayout>
      </c:layout>
      <c:barChart>
        <c:barDir val="col"/>
        <c:grouping val="clustered"/>
        <c:varyColors val="0"/>
        <c:ser>
          <c:idx val="0"/>
          <c:order val="0"/>
          <c:tx>
            <c:strRef>
              <c:f>Hoja1!$A$2</c:f>
              <c:strCache>
                <c:ptCount val="1"/>
                <c:pt idx="0">
                  <c:v>Clara</c:v>
                </c:pt>
              </c:strCache>
            </c:strRef>
          </c:tx>
          <c:spPr>
            <a:ln>
              <a:noFill/>
            </a:ln>
            <a:effectLst>
              <a:outerShdw blurRad="76200" dir="18900000" sy="23000" kx="-1200000" algn="bl" rotWithShape="0">
                <a:prstClr val="black">
                  <a:alpha val="20000"/>
                </a:prstClr>
              </a:outerShdw>
            </a:effectLst>
            <a:scene3d>
              <a:camera prst="orthographicFront"/>
              <a:lightRig rig="threePt" dir="t"/>
            </a:scene3d>
            <a:sp3d>
              <a:bevelT/>
            </a:sp3d>
          </c:spPr>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Hoja1!$B$1:$G$1</c:f>
              <c:strCache>
                <c:ptCount val="6"/>
                <c:pt idx="0">
                  <c:v>2012:
2,425
respuestas</c:v>
                </c:pt>
                <c:pt idx="1">
                  <c:v>2013:
2,242
respuestas</c:v>
                </c:pt>
                <c:pt idx="2">
                  <c:v>2014:
2,217
respuestas</c:v>
                </c:pt>
                <c:pt idx="3">
                  <c:v>2015:
2,789
respuestas</c:v>
                </c:pt>
                <c:pt idx="4">
                  <c:v>2016:
1,866
 respuestas</c:v>
                </c:pt>
                <c:pt idx="5">
                  <c:v>2017:
1,872
 respuestas</c:v>
                </c:pt>
              </c:strCache>
            </c:strRef>
          </c:cat>
          <c:val>
            <c:numRef>
              <c:f>Hoja1!$B$2:$G$2</c:f>
              <c:numCache>
                <c:formatCode>0.0</c:formatCode>
                <c:ptCount val="6"/>
                <c:pt idx="0">
                  <c:v>66.144329896907223</c:v>
                </c:pt>
                <c:pt idx="1">
                  <c:v>60.731816153502905</c:v>
                </c:pt>
                <c:pt idx="2">
                  <c:v>60.2</c:v>
                </c:pt>
                <c:pt idx="3">
                  <c:v>57.6</c:v>
                </c:pt>
                <c:pt idx="4">
                  <c:v>55.734190782422289</c:v>
                </c:pt>
                <c:pt idx="5">
                  <c:v>57.478632478632477</c:v>
                </c:pt>
              </c:numCache>
            </c:numRef>
          </c:val>
        </c:ser>
        <c:ser>
          <c:idx val="1"/>
          <c:order val="1"/>
          <c:tx>
            <c:strRef>
              <c:f>Hoja1!$A$3</c:f>
              <c:strCache>
                <c:ptCount val="1"/>
                <c:pt idx="0">
                  <c:v>Regular</c:v>
                </c:pt>
              </c:strCache>
            </c:strRef>
          </c:tx>
          <c:spPr>
            <a:solidFill>
              <a:srgbClr val="FFC000"/>
            </a:solidFill>
            <a:ln>
              <a:noFill/>
            </a:ln>
            <a:effectLst>
              <a:outerShdw blurRad="76200" dir="18900000" sy="23000" kx="-1200000" algn="bl" rotWithShape="0">
                <a:prstClr val="black">
                  <a:alpha val="20000"/>
                </a:prstClr>
              </a:outerShdw>
            </a:effectLst>
            <a:scene3d>
              <a:camera prst="orthographicFront"/>
              <a:lightRig rig="threePt" dir="t"/>
            </a:scene3d>
            <a:sp3d>
              <a:bevelT/>
            </a:sp3d>
          </c:spPr>
          <c:invertIfNegative val="0"/>
          <c:dLbls>
            <c:dLbl>
              <c:idx val="5"/>
              <c:layout>
                <c:manualLayout>
                  <c:x val="1.3916606434425172E-3"/>
                  <c:y val="-2.0239099116491611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6"/>
              <c:layout>
                <c:manualLayout>
                  <c:x val="0"/>
                  <c:y val="-1.1565199495138066E-2"/>
                </c:manualLayout>
              </c:layout>
              <c:showLegendKey val="0"/>
              <c:showVal val="1"/>
              <c:showCatName val="0"/>
              <c:showSerName val="0"/>
              <c:showPercent val="0"/>
              <c:showBubbleSize val="0"/>
              <c:extLst>
                <c:ext xmlns:c15="http://schemas.microsoft.com/office/drawing/2012/chart" uri="{CE6537A1-D6FC-4f65-9D91-7224C49458BB}"/>
              </c:extLst>
            </c:dLbl>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Hoja1!$B$1:$G$1</c:f>
              <c:strCache>
                <c:ptCount val="6"/>
                <c:pt idx="0">
                  <c:v>2012:
2,425
respuestas</c:v>
                </c:pt>
                <c:pt idx="1">
                  <c:v>2013:
2,242
respuestas</c:v>
                </c:pt>
                <c:pt idx="2">
                  <c:v>2014:
2,217
respuestas</c:v>
                </c:pt>
                <c:pt idx="3">
                  <c:v>2015:
2,789
respuestas</c:v>
                </c:pt>
                <c:pt idx="4">
                  <c:v>2016:
1,866
 respuestas</c:v>
                </c:pt>
                <c:pt idx="5">
                  <c:v>2017:
1,872
 respuestas</c:v>
                </c:pt>
              </c:strCache>
            </c:strRef>
          </c:cat>
          <c:val>
            <c:numRef>
              <c:f>Hoja1!$B$3:$G$3</c:f>
              <c:numCache>
                <c:formatCode>0.0</c:formatCode>
                <c:ptCount val="6"/>
                <c:pt idx="0">
                  <c:v>17.525773195876287</c:v>
                </c:pt>
                <c:pt idx="1">
                  <c:v>19.232485497545738</c:v>
                </c:pt>
                <c:pt idx="2">
                  <c:v>19.5</c:v>
                </c:pt>
                <c:pt idx="3">
                  <c:v>21.1</c:v>
                </c:pt>
                <c:pt idx="4">
                  <c:v>20.739549839228296</c:v>
                </c:pt>
                <c:pt idx="5">
                  <c:v>20.085470085470085</c:v>
                </c:pt>
              </c:numCache>
            </c:numRef>
          </c:val>
        </c:ser>
        <c:ser>
          <c:idx val="2"/>
          <c:order val="2"/>
          <c:tx>
            <c:strRef>
              <c:f>Hoja1!$A$4</c:f>
              <c:strCache>
                <c:ptCount val="1"/>
                <c:pt idx="0">
                  <c:v>Confusa</c:v>
                </c:pt>
              </c:strCache>
            </c:strRef>
          </c:tx>
          <c:spPr>
            <a:solidFill>
              <a:schemeClr val="accent2"/>
            </a:solidFill>
            <a:ln>
              <a:noFill/>
            </a:ln>
            <a:effectLst>
              <a:outerShdw blurRad="76200" dir="18900000" sy="23000" kx="-1200000" algn="bl" rotWithShape="0">
                <a:prstClr val="black">
                  <a:alpha val="20000"/>
                </a:prstClr>
              </a:outerShdw>
            </a:effectLst>
            <a:scene3d>
              <a:camera prst="orthographicFront"/>
              <a:lightRig rig="threePt" dir="t"/>
            </a:scene3d>
            <a:sp3d>
              <a:bevelT/>
            </a:sp3d>
          </c:spPr>
          <c:invertIfNegative val="0"/>
          <c:dLbls>
            <c:dLbl>
              <c:idx val="2"/>
              <c:layout>
                <c:manualLayout>
                  <c:x val="4.1749819303275506E-3"/>
                  <c:y val="0"/>
                </c:manualLayout>
              </c:layout>
              <c:showLegendKey val="0"/>
              <c:showVal val="1"/>
              <c:showCatName val="0"/>
              <c:showSerName val="0"/>
              <c:showPercent val="0"/>
              <c:showBubbleSize val="0"/>
              <c:extLst>
                <c:ext xmlns:c15="http://schemas.microsoft.com/office/drawing/2012/chart" uri="{CE6537A1-D6FC-4f65-9D91-7224C49458BB}">
                  <c15:layout/>
                </c:ext>
              </c:extLst>
            </c:dLbl>
            <c:dLbl>
              <c:idx val="3"/>
              <c:layout>
                <c:manualLayout>
                  <c:x val="5.5666425737700169E-3"/>
                  <c:y val="0"/>
                </c:manualLayout>
              </c:layout>
              <c:showLegendKey val="0"/>
              <c:showVal val="1"/>
              <c:showCatName val="0"/>
              <c:showSerName val="0"/>
              <c:showPercent val="0"/>
              <c:showBubbleSize val="0"/>
              <c:extLst>
                <c:ext xmlns:c15="http://schemas.microsoft.com/office/drawing/2012/chart" uri="{CE6537A1-D6FC-4f65-9D91-7224C49458BB}">
                  <c15:layout/>
                </c:ext>
              </c:extLst>
            </c:dLbl>
            <c:dLbl>
              <c:idx val="6"/>
              <c:layout>
                <c:manualLayout>
                  <c:x val="8.3499638606551012E-3"/>
                  <c:y val="8.673899621353549E-3"/>
                </c:manualLayout>
              </c:layout>
              <c:showLegendKey val="0"/>
              <c:showVal val="1"/>
              <c:showCatName val="0"/>
              <c:showSerName val="0"/>
              <c:showPercent val="0"/>
              <c:showBubbleSize val="0"/>
              <c:extLst>
                <c:ext xmlns:c15="http://schemas.microsoft.com/office/drawing/2012/chart" uri="{CE6537A1-D6FC-4f65-9D91-7224C49458BB}"/>
              </c:extLst>
            </c:dLbl>
            <c:dLbl>
              <c:idx val="7"/>
              <c:layout>
                <c:manualLayout>
                  <c:x val="5.5666425737700698E-3"/>
                  <c:y val="0"/>
                </c:manualLayout>
              </c:layout>
              <c:showLegendKey val="0"/>
              <c:showVal val="1"/>
              <c:showCatName val="0"/>
              <c:showSerName val="0"/>
              <c:showPercent val="0"/>
              <c:showBubbleSize val="0"/>
              <c:extLst>
                <c:ext xmlns:c15="http://schemas.microsoft.com/office/drawing/2012/chart" uri="{CE6537A1-D6FC-4f65-9D91-7224C49458BB}"/>
              </c:extLst>
            </c:dLbl>
            <c:dLbl>
              <c:idx val="8"/>
              <c:layout>
                <c:manualLayout>
                  <c:x val="5.5666425737699657E-3"/>
                  <c:y val="0"/>
                </c:manualLayout>
              </c:layout>
              <c:showLegendKey val="0"/>
              <c:showVal val="1"/>
              <c:showCatName val="0"/>
              <c:showSerName val="0"/>
              <c:showPercent val="0"/>
              <c:showBubbleSize val="0"/>
              <c:extLst>
                <c:ext xmlns:c15="http://schemas.microsoft.com/office/drawing/2012/chart" uri="{CE6537A1-D6FC-4f65-9D91-7224C49458BB}"/>
              </c:extLst>
            </c:dLbl>
            <c:dLbl>
              <c:idx val="9"/>
              <c:layout>
                <c:manualLayout>
                  <c:x val="6.9583032172125846E-3"/>
                  <c:y val="0"/>
                </c:manualLayout>
              </c:layout>
              <c:showLegendKey val="0"/>
              <c:showVal val="1"/>
              <c:showCatName val="0"/>
              <c:showSerName val="0"/>
              <c:showPercent val="0"/>
              <c:showBubbleSize val="0"/>
              <c:extLst>
                <c:ext xmlns:c15="http://schemas.microsoft.com/office/drawing/2012/chart" uri="{CE6537A1-D6FC-4f65-9D91-7224C49458BB}"/>
              </c:extLst>
            </c:dLbl>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Hoja1!$B$1:$G$1</c:f>
              <c:strCache>
                <c:ptCount val="6"/>
                <c:pt idx="0">
                  <c:v>2012:
2,425
respuestas</c:v>
                </c:pt>
                <c:pt idx="1">
                  <c:v>2013:
2,242
respuestas</c:v>
                </c:pt>
                <c:pt idx="2">
                  <c:v>2014:
2,217
respuestas</c:v>
                </c:pt>
                <c:pt idx="3">
                  <c:v>2015:
2,789
respuestas</c:v>
                </c:pt>
                <c:pt idx="4">
                  <c:v>2016:
1,866
 respuestas</c:v>
                </c:pt>
                <c:pt idx="5">
                  <c:v>2017:
1,872
 respuestas</c:v>
                </c:pt>
              </c:strCache>
            </c:strRef>
          </c:cat>
          <c:val>
            <c:numRef>
              <c:f>Hoja1!$B$4:$G$4</c:f>
              <c:numCache>
                <c:formatCode>0.0</c:formatCode>
                <c:ptCount val="6"/>
                <c:pt idx="0">
                  <c:v>16.329896907216497</c:v>
                </c:pt>
                <c:pt idx="1">
                  <c:v>20.03569834895136</c:v>
                </c:pt>
                <c:pt idx="2">
                  <c:v>20.3</c:v>
                </c:pt>
                <c:pt idx="3">
                  <c:v>21.3</c:v>
                </c:pt>
                <c:pt idx="4">
                  <c:v>23.526259378349408</c:v>
                </c:pt>
                <c:pt idx="5">
                  <c:v>22.435897435897438</c:v>
                </c:pt>
              </c:numCache>
            </c:numRef>
          </c:val>
        </c:ser>
        <c:dLbls>
          <c:showLegendKey val="0"/>
          <c:showVal val="1"/>
          <c:showCatName val="0"/>
          <c:showSerName val="0"/>
          <c:showPercent val="0"/>
          <c:showBubbleSize val="0"/>
        </c:dLbls>
        <c:gapWidth val="150"/>
        <c:overlap val="-25"/>
        <c:axId val="567172664"/>
        <c:axId val="427649144"/>
      </c:barChart>
      <c:catAx>
        <c:axId val="567172664"/>
        <c:scaling>
          <c:orientation val="minMax"/>
        </c:scaling>
        <c:delete val="0"/>
        <c:axPos val="b"/>
        <c:numFmt formatCode="General" sourceLinked="1"/>
        <c:majorTickMark val="cross"/>
        <c:minorTickMark val="none"/>
        <c:tickLblPos val="nextTo"/>
        <c:crossAx val="427649144"/>
        <c:crosses val="autoZero"/>
        <c:auto val="1"/>
        <c:lblAlgn val="ctr"/>
        <c:lblOffset val="100"/>
        <c:noMultiLvlLbl val="0"/>
      </c:catAx>
      <c:valAx>
        <c:axId val="427649144"/>
        <c:scaling>
          <c:orientation val="minMax"/>
        </c:scaling>
        <c:delete val="1"/>
        <c:axPos val="l"/>
        <c:numFmt formatCode="#,##0" sourceLinked="0"/>
        <c:majorTickMark val="none"/>
        <c:minorTickMark val="none"/>
        <c:tickLblPos val="none"/>
        <c:crossAx val="567172664"/>
        <c:crosses val="autoZero"/>
        <c:crossBetween val="between"/>
        <c:majorUnit val="20"/>
      </c:valAx>
    </c:plotArea>
    <c:legend>
      <c:legendPos val="t"/>
      <c:layout>
        <c:manualLayout>
          <c:xMode val="edge"/>
          <c:yMode val="edge"/>
          <c:x val="0.16958948592662076"/>
          <c:y val="1.7544014851269572E-2"/>
          <c:w val="0.6551042094893883"/>
          <c:h val="7.8225651244996891E-2"/>
        </c:manualLayout>
      </c:layout>
      <c:overlay val="0"/>
    </c:legend>
    <c:plotVisOnly val="1"/>
    <c:dispBlanksAs val="gap"/>
    <c:showDLblsOverMax val="0"/>
  </c:chart>
  <c:txPr>
    <a:bodyPr/>
    <a:lstStyle/>
    <a:p>
      <a:pPr>
        <a:defRPr sz="1100" b="1">
          <a:latin typeface="Calibri" pitchFamily="34" charset="0"/>
        </a:defRPr>
      </a:pPr>
      <a:endParaRPr lang="es-ES"/>
    </a:p>
  </c:txPr>
  <c:externalData r:id="rId2">
    <c:autoUpdate val="0"/>
  </c:externalData>
</c:chartSpace>
</file>

<file path=ppt/charts/chart11.xml><?xml version="1.0" encoding="utf-8"?>
<c:chartSpace xmlns:c="http://schemas.openxmlformats.org/drawingml/2006/chart" xmlns:a="http://schemas.openxmlformats.org/drawingml/2006/main" xmlns:r="http://schemas.openxmlformats.org/officeDocument/2006/relationships">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hart>
    <c:title>
      <c:layout/>
      <c:overlay val="1"/>
      <c:txPr>
        <a:bodyPr/>
        <a:lstStyle/>
        <a:p>
          <a:pPr>
            <a:defRPr sz="1200"/>
          </a:pPr>
          <a:endParaRPr lang="es-ES"/>
        </a:p>
      </c:txPr>
    </c:title>
    <c:autoTitleDeleted val="0"/>
    <c:view3D>
      <c:rotX val="30"/>
      <c:rotY val="147"/>
      <c:rAngAx val="0"/>
    </c:view3D>
    <c:floor>
      <c:thickness val="0"/>
    </c:floor>
    <c:sideWall>
      <c:thickness val="0"/>
    </c:sideWall>
    <c:backWall>
      <c:thickness val="0"/>
    </c:backWall>
    <c:plotArea>
      <c:layout>
        <c:manualLayout>
          <c:layoutTarget val="inner"/>
          <c:xMode val="edge"/>
          <c:yMode val="edge"/>
          <c:x val="0.2257061715364968"/>
          <c:y val="0.38009632239871288"/>
          <c:w val="0.54858765692700806"/>
          <c:h val="0.53160992006384344"/>
        </c:manualLayout>
      </c:layout>
      <c:pie3DChart>
        <c:varyColors val="1"/>
        <c:ser>
          <c:idx val="0"/>
          <c:order val="0"/>
          <c:tx>
            <c:strRef>
              <c:f>Hoja1!$B$1</c:f>
              <c:strCache>
                <c:ptCount val="1"/>
                <c:pt idx="0">
                  <c:v>26,040 respuestas</c:v>
                </c:pt>
              </c:strCache>
            </c:strRef>
          </c:tx>
          <c:spPr>
            <a:ln>
              <a:noFill/>
            </a:ln>
            <a:effectLst>
              <a:outerShdw blurRad="76200" dir="18900000" sy="23000" kx="-1200000" algn="bl" rotWithShape="0">
                <a:prstClr val="black">
                  <a:alpha val="20000"/>
                </a:prstClr>
              </a:outerShdw>
            </a:effectLst>
            <a:scene3d>
              <a:camera prst="orthographicFront"/>
              <a:lightRig rig="threePt" dir="t"/>
            </a:scene3d>
            <a:sp3d prstMaterial="plastic">
              <a:bevelT/>
              <a:bevelB/>
            </a:sp3d>
          </c:spPr>
          <c:dPt>
            <c:idx val="1"/>
            <c:bubble3D val="0"/>
            <c:spPr>
              <a:solidFill>
                <a:srgbClr val="FFC000"/>
              </a:solidFill>
              <a:ln>
                <a:noFill/>
              </a:ln>
              <a:effectLst>
                <a:outerShdw blurRad="76200" dir="18900000" sy="23000" kx="-1200000" algn="bl" rotWithShape="0">
                  <a:prstClr val="black">
                    <a:alpha val="20000"/>
                  </a:prstClr>
                </a:outerShdw>
              </a:effectLst>
              <a:scene3d>
                <a:camera prst="orthographicFront"/>
                <a:lightRig rig="threePt" dir="t"/>
              </a:scene3d>
              <a:sp3d prstMaterial="plastic">
                <a:bevelT/>
                <a:bevelB/>
              </a:sp3d>
            </c:spPr>
          </c:dPt>
          <c:dPt>
            <c:idx val="2"/>
            <c:bubble3D val="0"/>
            <c:spPr>
              <a:solidFill>
                <a:srgbClr val="C00000"/>
              </a:solidFill>
              <a:ln>
                <a:noFill/>
              </a:ln>
              <a:effectLst>
                <a:outerShdw blurRad="76200" dir="18900000" sy="23000" kx="-1200000" algn="bl" rotWithShape="0">
                  <a:prstClr val="black">
                    <a:alpha val="20000"/>
                  </a:prstClr>
                </a:outerShdw>
              </a:effectLst>
              <a:scene3d>
                <a:camera prst="orthographicFront"/>
                <a:lightRig rig="threePt" dir="t"/>
              </a:scene3d>
              <a:sp3d prstMaterial="plastic">
                <a:bevelT/>
                <a:bevelB/>
              </a:sp3d>
            </c:spPr>
          </c:dPt>
          <c:dLbls>
            <c:dLbl>
              <c:idx val="0"/>
              <c:layout>
                <c:manualLayout>
                  <c:x val="-2.4389477558049117E-2"/>
                  <c:y val="1.06771148561103E-2"/>
                </c:manualLayout>
              </c:layout>
              <c:showLegendKey val="0"/>
              <c:showVal val="1"/>
              <c:showCatName val="1"/>
              <c:showSerName val="0"/>
              <c:showPercent val="1"/>
              <c:showBubbleSize val="0"/>
              <c:separator>
</c:separator>
              <c:extLst>
                <c:ext xmlns:c15="http://schemas.microsoft.com/office/drawing/2012/chart" uri="{CE6537A1-D6FC-4f65-9D91-7224C49458BB}">
                  <c15:layout/>
                </c:ext>
              </c:extLst>
            </c:dLbl>
            <c:dLbl>
              <c:idx val="1"/>
              <c:layout>
                <c:manualLayout>
                  <c:x val="-6.3584948894567271E-3"/>
                  <c:y val="-9.7994086607218908E-2"/>
                </c:manualLayout>
              </c:layout>
              <c:showLegendKey val="0"/>
              <c:showVal val="1"/>
              <c:showCatName val="1"/>
              <c:showSerName val="0"/>
              <c:showPercent val="1"/>
              <c:showBubbleSize val="0"/>
              <c:separator>
</c:separator>
              <c:extLst>
                <c:ext xmlns:c15="http://schemas.microsoft.com/office/drawing/2012/chart" uri="{CE6537A1-D6FC-4f65-9D91-7224C49458BB}">
                  <c15:layout/>
                </c:ext>
              </c:extLst>
            </c:dLbl>
            <c:dLbl>
              <c:idx val="2"/>
              <c:layout>
                <c:manualLayout>
                  <c:x val="2.3874083435173891E-2"/>
                  <c:y val="1.0062630854550262E-2"/>
                </c:manualLayout>
              </c:layout>
              <c:showLegendKey val="0"/>
              <c:showVal val="1"/>
              <c:showCatName val="1"/>
              <c:showSerName val="0"/>
              <c:showPercent val="1"/>
              <c:showBubbleSize val="0"/>
              <c:separator>
</c:separator>
              <c:extLst>
                <c:ext xmlns:c15="http://schemas.microsoft.com/office/drawing/2012/chart" uri="{CE6537A1-D6FC-4f65-9D91-7224C49458BB}">
                  <c15:layout/>
                </c:ext>
              </c:extLst>
            </c:dLbl>
            <c:spPr>
              <a:noFill/>
              <a:ln>
                <a:noFill/>
              </a:ln>
              <a:effectLst/>
            </c:spPr>
            <c:showLegendKey val="0"/>
            <c:showVal val="1"/>
            <c:showCatName val="1"/>
            <c:showSerName val="0"/>
            <c:showPercent val="1"/>
            <c:showBubbleSize val="0"/>
            <c:separator>
</c:separator>
            <c:showLeaderLines val="1"/>
            <c:extLst>
              <c:ext xmlns:c15="http://schemas.microsoft.com/office/drawing/2012/chart" uri="{CE6537A1-D6FC-4f65-9D91-7224C49458BB}"/>
            </c:extLst>
          </c:dLbls>
          <c:cat>
            <c:strRef>
              <c:f>Hoja1!$A$2:$A$4</c:f>
              <c:strCache>
                <c:ptCount val="3"/>
                <c:pt idx="0">
                  <c:v>Totalmente</c:v>
                </c:pt>
                <c:pt idx="1">
                  <c:v>Parcialmente</c:v>
                </c:pt>
                <c:pt idx="2">
                  <c:v>Nada</c:v>
                </c:pt>
              </c:strCache>
            </c:strRef>
          </c:cat>
          <c:val>
            <c:numRef>
              <c:f>Hoja1!$B$2:$B$4</c:f>
              <c:numCache>
                <c:formatCode>#,##0</c:formatCode>
                <c:ptCount val="3"/>
                <c:pt idx="0">
                  <c:v>14955</c:v>
                </c:pt>
                <c:pt idx="1">
                  <c:v>7120</c:v>
                </c:pt>
                <c:pt idx="2">
                  <c:v>3965</c:v>
                </c:pt>
              </c:numCache>
            </c:numRef>
          </c:val>
        </c:ser>
        <c:dLbls>
          <c:showLegendKey val="0"/>
          <c:showVal val="0"/>
          <c:showCatName val="0"/>
          <c:showSerName val="0"/>
          <c:showPercent val="0"/>
          <c:showBubbleSize val="0"/>
          <c:showLeaderLines val="1"/>
        </c:dLbls>
      </c:pie3DChart>
    </c:plotArea>
    <c:plotVisOnly val="1"/>
    <c:dispBlanksAs val="zero"/>
    <c:showDLblsOverMax val="0"/>
  </c:chart>
  <c:txPr>
    <a:bodyPr/>
    <a:lstStyle/>
    <a:p>
      <a:pPr>
        <a:defRPr sz="1200" b="1">
          <a:latin typeface="Calibri" pitchFamily="34" charset="0"/>
        </a:defRPr>
      </a:pPr>
      <a:endParaRPr lang="es-ES"/>
    </a:p>
  </c:txPr>
  <c:externalData r:id="rId1">
    <c:autoUpdate val="0"/>
  </c:externalData>
</c:chartSpace>
</file>

<file path=ppt/charts/chart12.xml><?xml version="1.0" encoding="utf-8"?>
<c:chartSpace xmlns:c="http://schemas.openxmlformats.org/drawingml/2006/chart" xmlns:a="http://schemas.openxmlformats.org/drawingml/2006/main" xmlns:r="http://schemas.openxmlformats.org/officeDocument/2006/relationships">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a:lstStyle/>
          <a:p>
            <a:pPr>
              <a:defRPr sz="1100" u="sng"/>
            </a:pPr>
            <a:r>
              <a:rPr lang="es-ES" sz="1100" u="sng" dirty="0"/>
              <a:t>Porcentaje</a:t>
            </a:r>
          </a:p>
        </c:rich>
      </c:tx>
      <c:layout>
        <c:manualLayout>
          <c:xMode val="edge"/>
          <c:yMode val="edge"/>
          <c:x val="0.44873342090650414"/>
          <c:y val="0.13116767320449318"/>
        </c:manualLayout>
      </c:layout>
      <c:overlay val="0"/>
    </c:title>
    <c:autoTitleDeleted val="0"/>
    <c:plotArea>
      <c:layout>
        <c:manualLayout>
          <c:layoutTarget val="inner"/>
          <c:xMode val="edge"/>
          <c:yMode val="edge"/>
          <c:x val="1.71438345926949E-2"/>
          <c:y val="0.23395633923938391"/>
          <c:w val="0.96571230537990349"/>
          <c:h val="0.58470159545896649"/>
        </c:manualLayout>
      </c:layout>
      <c:barChart>
        <c:barDir val="col"/>
        <c:grouping val="clustered"/>
        <c:varyColors val="0"/>
        <c:ser>
          <c:idx val="0"/>
          <c:order val="0"/>
          <c:tx>
            <c:strRef>
              <c:f>Hoja1!$A$2</c:f>
              <c:strCache>
                <c:ptCount val="1"/>
                <c:pt idx="0">
                  <c:v>Totalmente</c:v>
                </c:pt>
              </c:strCache>
            </c:strRef>
          </c:tx>
          <c:spPr>
            <a:ln>
              <a:noFill/>
            </a:ln>
            <a:effectLst>
              <a:outerShdw blurRad="76200" dir="18900000" sy="23000" kx="-1200000" algn="bl" rotWithShape="0">
                <a:prstClr val="black">
                  <a:alpha val="20000"/>
                </a:prstClr>
              </a:outerShdw>
            </a:effectLst>
            <a:scene3d>
              <a:camera prst="orthographicFront"/>
              <a:lightRig rig="threePt" dir="t"/>
            </a:scene3d>
            <a:sp3d>
              <a:bevelT/>
            </a:sp3d>
          </c:spPr>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Hoja1!$B$1:$G$1</c:f>
              <c:strCache>
                <c:ptCount val="6"/>
                <c:pt idx="0">
                  <c:v>2012:
2,395
respuestas</c:v>
                </c:pt>
                <c:pt idx="1">
                  <c:v>2013:
2,180
respuestas</c:v>
                </c:pt>
                <c:pt idx="2">
                  <c:v>2014:
2,191
respuestas</c:v>
                </c:pt>
                <c:pt idx="3">
                  <c:v>2015:
2,729
respuestas</c:v>
                </c:pt>
                <c:pt idx="4">
                  <c:v>2016:
1,832
respuestas</c:v>
                </c:pt>
                <c:pt idx="5">
                  <c:v>2017:
1,843
respuestas</c:v>
                </c:pt>
              </c:strCache>
            </c:strRef>
          </c:cat>
          <c:val>
            <c:numRef>
              <c:f>Hoja1!$B$2:$G$2</c:f>
              <c:numCache>
                <c:formatCode>0.0</c:formatCode>
                <c:ptCount val="6"/>
                <c:pt idx="0">
                  <c:v>55.657620041753653</c:v>
                </c:pt>
                <c:pt idx="1">
                  <c:v>50.068838916934375</c:v>
                </c:pt>
                <c:pt idx="2">
                  <c:v>49.2</c:v>
                </c:pt>
                <c:pt idx="3">
                  <c:v>47.5</c:v>
                </c:pt>
                <c:pt idx="4">
                  <c:v>44.050218340611352</c:v>
                </c:pt>
                <c:pt idx="5">
                  <c:v>49.050461204557791</c:v>
                </c:pt>
              </c:numCache>
            </c:numRef>
          </c:val>
        </c:ser>
        <c:ser>
          <c:idx val="1"/>
          <c:order val="1"/>
          <c:tx>
            <c:strRef>
              <c:f>Hoja1!$A$3</c:f>
              <c:strCache>
                <c:ptCount val="1"/>
                <c:pt idx="0">
                  <c:v>Parcialmente</c:v>
                </c:pt>
              </c:strCache>
            </c:strRef>
          </c:tx>
          <c:spPr>
            <a:solidFill>
              <a:srgbClr val="FFC000"/>
            </a:solidFill>
            <a:ln>
              <a:noFill/>
            </a:ln>
            <a:effectLst>
              <a:outerShdw blurRad="76200" dir="18900000" sy="23000" kx="-1200000" algn="bl" rotWithShape="0">
                <a:prstClr val="black">
                  <a:alpha val="20000"/>
                </a:prstClr>
              </a:outerShdw>
            </a:effectLst>
            <a:scene3d>
              <a:camera prst="orthographicFront"/>
              <a:lightRig rig="threePt" dir="t"/>
            </a:scene3d>
            <a:sp3d>
              <a:bevelT/>
            </a:sp3d>
          </c:spPr>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Hoja1!$B$1:$G$1</c:f>
              <c:strCache>
                <c:ptCount val="6"/>
                <c:pt idx="0">
                  <c:v>2012:
2,395
respuestas</c:v>
                </c:pt>
                <c:pt idx="1">
                  <c:v>2013:
2,180
respuestas</c:v>
                </c:pt>
                <c:pt idx="2">
                  <c:v>2014:
2,191
respuestas</c:v>
                </c:pt>
                <c:pt idx="3">
                  <c:v>2015:
2,729
respuestas</c:v>
                </c:pt>
                <c:pt idx="4">
                  <c:v>2016:
1,832
respuestas</c:v>
                </c:pt>
                <c:pt idx="5">
                  <c:v>2017:
1,843
respuestas</c:v>
                </c:pt>
              </c:strCache>
            </c:strRef>
          </c:cat>
          <c:val>
            <c:numRef>
              <c:f>Hoja1!$B$3:$G$3</c:f>
              <c:numCache>
                <c:formatCode>0.0</c:formatCode>
                <c:ptCount val="6"/>
                <c:pt idx="0">
                  <c:v>29.519832985386223</c:v>
                </c:pt>
                <c:pt idx="1">
                  <c:v>30.197338228545206</c:v>
                </c:pt>
                <c:pt idx="2">
                  <c:v>32.9</c:v>
                </c:pt>
                <c:pt idx="3">
                  <c:v>31.2</c:v>
                </c:pt>
                <c:pt idx="4">
                  <c:v>33.296943231441048</c:v>
                </c:pt>
                <c:pt idx="5">
                  <c:v>29.028757460661964</c:v>
                </c:pt>
              </c:numCache>
            </c:numRef>
          </c:val>
        </c:ser>
        <c:ser>
          <c:idx val="2"/>
          <c:order val="2"/>
          <c:tx>
            <c:strRef>
              <c:f>Hoja1!$A$4</c:f>
              <c:strCache>
                <c:ptCount val="1"/>
                <c:pt idx="0">
                  <c:v>Nada</c:v>
                </c:pt>
              </c:strCache>
            </c:strRef>
          </c:tx>
          <c:spPr>
            <a:solidFill>
              <a:schemeClr val="accent2"/>
            </a:solidFill>
            <a:ln>
              <a:noFill/>
            </a:ln>
            <a:effectLst>
              <a:outerShdw blurRad="76200" dir="18900000" sy="23000" kx="-1200000" algn="bl" rotWithShape="0">
                <a:prstClr val="black">
                  <a:alpha val="20000"/>
                </a:prstClr>
              </a:outerShdw>
            </a:effectLst>
            <a:scene3d>
              <a:camera prst="orthographicFront"/>
              <a:lightRig rig="threePt" dir="t"/>
            </a:scene3d>
            <a:sp3d>
              <a:bevelT/>
            </a:sp3d>
          </c:spPr>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Hoja1!$B$1:$G$1</c:f>
              <c:strCache>
                <c:ptCount val="6"/>
                <c:pt idx="0">
                  <c:v>2012:
2,395
respuestas</c:v>
                </c:pt>
                <c:pt idx="1">
                  <c:v>2013:
2,180
respuestas</c:v>
                </c:pt>
                <c:pt idx="2">
                  <c:v>2014:
2,191
respuestas</c:v>
                </c:pt>
                <c:pt idx="3">
                  <c:v>2015:
2,729
respuestas</c:v>
                </c:pt>
                <c:pt idx="4">
                  <c:v>2016:
1,832
respuestas</c:v>
                </c:pt>
                <c:pt idx="5">
                  <c:v>2017:
1,843
respuestas</c:v>
                </c:pt>
              </c:strCache>
            </c:strRef>
          </c:cat>
          <c:val>
            <c:numRef>
              <c:f>Hoja1!$B$4:$G$4</c:f>
              <c:numCache>
                <c:formatCode>0.0</c:formatCode>
                <c:ptCount val="6"/>
                <c:pt idx="0">
                  <c:v>14.822546972860126</c:v>
                </c:pt>
                <c:pt idx="1">
                  <c:v>19.733822854520422</c:v>
                </c:pt>
                <c:pt idx="2">
                  <c:v>17.899999999999999</c:v>
                </c:pt>
                <c:pt idx="3">
                  <c:v>21.3</c:v>
                </c:pt>
                <c:pt idx="4">
                  <c:v>22.652838427947597</c:v>
                </c:pt>
                <c:pt idx="5">
                  <c:v>21.920781334780248</c:v>
                </c:pt>
              </c:numCache>
            </c:numRef>
          </c:val>
        </c:ser>
        <c:dLbls>
          <c:showLegendKey val="0"/>
          <c:showVal val="1"/>
          <c:showCatName val="0"/>
          <c:showSerName val="0"/>
          <c:showPercent val="0"/>
          <c:showBubbleSize val="0"/>
        </c:dLbls>
        <c:gapWidth val="150"/>
        <c:overlap val="-25"/>
        <c:axId val="592684304"/>
        <c:axId val="592690968"/>
      </c:barChart>
      <c:catAx>
        <c:axId val="592684304"/>
        <c:scaling>
          <c:orientation val="minMax"/>
        </c:scaling>
        <c:delete val="0"/>
        <c:axPos val="b"/>
        <c:numFmt formatCode="General" sourceLinked="1"/>
        <c:majorTickMark val="cross"/>
        <c:minorTickMark val="none"/>
        <c:tickLblPos val="nextTo"/>
        <c:crossAx val="592690968"/>
        <c:crosses val="autoZero"/>
        <c:auto val="1"/>
        <c:lblAlgn val="ctr"/>
        <c:lblOffset val="100"/>
        <c:noMultiLvlLbl val="0"/>
      </c:catAx>
      <c:valAx>
        <c:axId val="592690968"/>
        <c:scaling>
          <c:orientation val="minMax"/>
        </c:scaling>
        <c:delete val="1"/>
        <c:axPos val="l"/>
        <c:numFmt formatCode="#,##0" sourceLinked="0"/>
        <c:majorTickMark val="none"/>
        <c:minorTickMark val="none"/>
        <c:tickLblPos val="none"/>
        <c:crossAx val="592684304"/>
        <c:crosses val="autoZero"/>
        <c:crossBetween val="between"/>
        <c:majorUnit val="20"/>
      </c:valAx>
    </c:plotArea>
    <c:legend>
      <c:legendPos val="t"/>
      <c:layout>
        <c:manualLayout>
          <c:xMode val="edge"/>
          <c:yMode val="edge"/>
          <c:x val="0.16958948592662082"/>
          <c:y val="1.7544014851269572E-2"/>
          <c:w val="0.65510420948938874"/>
          <c:h val="7.8225651244996891E-2"/>
        </c:manualLayout>
      </c:layout>
      <c:overlay val="0"/>
    </c:legend>
    <c:plotVisOnly val="1"/>
    <c:dispBlanksAs val="gap"/>
    <c:showDLblsOverMax val="0"/>
  </c:chart>
  <c:txPr>
    <a:bodyPr/>
    <a:lstStyle/>
    <a:p>
      <a:pPr>
        <a:defRPr sz="1100" b="1">
          <a:latin typeface="Calibri" pitchFamily="34" charset="0"/>
        </a:defRPr>
      </a:pPr>
      <a:endParaRPr lang="es-ES"/>
    </a:p>
  </c:txPr>
  <c:externalData r:id="rId2">
    <c:autoUpdate val="0"/>
  </c:externalData>
</c:chartSpace>
</file>

<file path=ppt/charts/chart13.xml><?xml version="1.0" encoding="utf-8"?>
<c:chartSpace xmlns:c="http://schemas.openxmlformats.org/drawingml/2006/chart" xmlns:a="http://schemas.openxmlformats.org/drawingml/2006/main" xmlns:r="http://schemas.openxmlformats.org/officeDocument/2006/relationships">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hart>
    <c:title>
      <c:layout/>
      <c:overlay val="1"/>
      <c:txPr>
        <a:bodyPr/>
        <a:lstStyle/>
        <a:p>
          <a:pPr>
            <a:defRPr sz="1200"/>
          </a:pPr>
          <a:endParaRPr lang="es-ES"/>
        </a:p>
      </c:txPr>
    </c:title>
    <c:autoTitleDeleted val="0"/>
    <c:view3D>
      <c:rotX val="30"/>
      <c:rotY val="153"/>
      <c:rAngAx val="0"/>
    </c:view3D>
    <c:floor>
      <c:thickness val="0"/>
    </c:floor>
    <c:sideWall>
      <c:thickness val="0"/>
    </c:sideWall>
    <c:backWall>
      <c:thickness val="0"/>
    </c:backWall>
    <c:plotArea>
      <c:layout>
        <c:manualLayout>
          <c:layoutTarget val="inner"/>
          <c:xMode val="edge"/>
          <c:yMode val="edge"/>
          <c:x val="0.22570617153649636"/>
          <c:y val="0.29469061164835281"/>
          <c:w val="0.54858765692700806"/>
          <c:h val="0.53160992006384378"/>
        </c:manualLayout>
      </c:layout>
      <c:pie3DChart>
        <c:varyColors val="1"/>
        <c:ser>
          <c:idx val="0"/>
          <c:order val="0"/>
          <c:tx>
            <c:strRef>
              <c:f>Hoja1!$B$1</c:f>
              <c:strCache>
                <c:ptCount val="1"/>
                <c:pt idx="0">
                  <c:v>9,834 respuestas</c:v>
                </c:pt>
              </c:strCache>
            </c:strRef>
          </c:tx>
          <c:spPr>
            <a:ln>
              <a:noFill/>
            </a:ln>
            <a:effectLst>
              <a:outerShdw blurRad="76200" dir="18900000" sy="23000" kx="-1200000" algn="bl" rotWithShape="0">
                <a:prstClr val="black">
                  <a:alpha val="20000"/>
                </a:prstClr>
              </a:outerShdw>
            </a:effectLst>
            <a:scene3d>
              <a:camera prst="orthographicFront"/>
              <a:lightRig rig="threePt" dir="t"/>
            </a:scene3d>
            <a:sp3d prstMaterial="plastic">
              <a:bevelT/>
              <a:bevelB/>
            </a:sp3d>
          </c:spPr>
          <c:dPt>
            <c:idx val="1"/>
            <c:bubble3D val="0"/>
            <c:spPr>
              <a:solidFill>
                <a:srgbClr val="C00000"/>
              </a:solidFill>
              <a:ln>
                <a:noFill/>
              </a:ln>
              <a:effectLst>
                <a:outerShdw blurRad="76200" dir="18900000" sy="23000" kx="-1200000" algn="bl" rotWithShape="0">
                  <a:prstClr val="black">
                    <a:alpha val="20000"/>
                  </a:prstClr>
                </a:outerShdw>
              </a:effectLst>
              <a:scene3d>
                <a:camera prst="orthographicFront"/>
                <a:lightRig rig="threePt" dir="t"/>
              </a:scene3d>
              <a:sp3d prstMaterial="plastic">
                <a:bevelT/>
                <a:bevelB/>
              </a:sp3d>
            </c:spPr>
          </c:dPt>
          <c:dLbls>
            <c:dLbl>
              <c:idx val="0"/>
              <c:layout>
                <c:manualLayout>
                  <c:x val="-2.6593920119986649E-2"/>
                  <c:y val="-4.2701454362864495E-2"/>
                </c:manualLayout>
              </c:layout>
              <c:showLegendKey val="0"/>
              <c:showVal val="1"/>
              <c:showCatName val="1"/>
              <c:showSerName val="0"/>
              <c:showPercent val="1"/>
              <c:showBubbleSize val="0"/>
              <c:separator>
</c:separator>
              <c:extLst>
                <c:ext xmlns:c15="http://schemas.microsoft.com/office/drawing/2012/chart" uri="{CE6537A1-D6FC-4f65-9D91-7224C49458BB}">
                  <c15:layout/>
                </c:ext>
              </c:extLst>
            </c:dLbl>
            <c:dLbl>
              <c:idx val="1"/>
              <c:layout>
                <c:manualLayout>
                  <c:x val="6.8692020331074409E-3"/>
                  <c:y val="-1.2588375856859143E-2"/>
                </c:manualLayout>
              </c:layout>
              <c:showLegendKey val="0"/>
              <c:showVal val="1"/>
              <c:showCatName val="1"/>
              <c:showSerName val="0"/>
              <c:showPercent val="1"/>
              <c:showBubbleSize val="0"/>
              <c:separator>
</c:separator>
              <c:extLst>
                <c:ext xmlns:c15="http://schemas.microsoft.com/office/drawing/2012/chart" uri="{CE6537A1-D6FC-4f65-9D91-7224C49458BB}">
                  <c15:layout/>
                </c:ext>
              </c:extLst>
            </c:dLbl>
            <c:dLbl>
              <c:idx val="2"/>
              <c:layout>
                <c:manualLayout>
                  <c:x val="2.3874097769028896E-2"/>
                  <c:y val="-3.9757381889763882E-2"/>
                </c:manualLayout>
              </c:layout>
              <c:showLegendKey val="0"/>
              <c:showVal val="1"/>
              <c:showCatName val="1"/>
              <c:showSerName val="0"/>
              <c:showPercent val="1"/>
              <c:showBubbleSize val="0"/>
              <c:separator>
</c:separator>
              <c:extLst>
                <c:ext xmlns:c15="http://schemas.microsoft.com/office/drawing/2012/chart" uri="{CE6537A1-D6FC-4f65-9D91-7224C49458BB}"/>
              </c:extLst>
            </c:dLbl>
            <c:spPr>
              <a:noFill/>
              <a:ln>
                <a:noFill/>
              </a:ln>
              <a:effectLst/>
            </c:spPr>
            <c:showLegendKey val="0"/>
            <c:showVal val="1"/>
            <c:showCatName val="1"/>
            <c:showSerName val="0"/>
            <c:showPercent val="1"/>
            <c:showBubbleSize val="0"/>
            <c:separator>
</c:separator>
            <c:showLeaderLines val="1"/>
            <c:extLst>
              <c:ext xmlns:c15="http://schemas.microsoft.com/office/drawing/2012/chart" uri="{CE6537A1-D6FC-4f65-9D91-7224C49458BB}"/>
            </c:extLst>
          </c:dLbls>
          <c:cat>
            <c:strRef>
              <c:f>Hoja1!$A$2:$A$3</c:f>
              <c:strCache>
                <c:ptCount val="2"/>
                <c:pt idx="0">
                  <c:v>Sí</c:v>
                </c:pt>
                <c:pt idx="1">
                  <c:v>No</c:v>
                </c:pt>
              </c:strCache>
            </c:strRef>
          </c:cat>
          <c:val>
            <c:numRef>
              <c:f>Hoja1!$B$2:$B$3</c:f>
              <c:numCache>
                <c:formatCode>#,##0</c:formatCode>
                <c:ptCount val="2"/>
                <c:pt idx="0">
                  <c:v>5374</c:v>
                </c:pt>
                <c:pt idx="1">
                  <c:v>4460</c:v>
                </c:pt>
              </c:numCache>
            </c:numRef>
          </c:val>
        </c:ser>
        <c:dLbls>
          <c:showLegendKey val="0"/>
          <c:showVal val="0"/>
          <c:showCatName val="0"/>
          <c:showSerName val="0"/>
          <c:showPercent val="0"/>
          <c:showBubbleSize val="0"/>
          <c:showLeaderLines val="1"/>
        </c:dLbls>
      </c:pie3DChart>
    </c:plotArea>
    <c:plotVisOnly val="1"/>
    <c:dispBlanksAs val="zero"/>
    <c:showDLblsOverMax val="0"/>
  </c:chart>
  <c:txPr>
    <a:bodyPr/>
    <a:lstStyle/>
    <a:p>
      <a:pPr>
        <a:defRPr sz="1200" b="1">
          <a:latin typeface="Calibri" pitchFamily="34" charset="0"/>
        </a:defRPr>
      </a:pPr>
      <a:endParaRPr lang="es-ES"/>
    </a:p>
  </c:txPr>
  <c:externalData r:id="rId1">
    <c:autoUpdate val="0"/>
  </c:externalData>
</c:chartSpace>
</file>

<file path=ppt/charts/chart14.xml><?xml version="1.0" encoding="utf-8"?>
<c:chartSpace xmlns:c="http://schemas.openxmlformats.org/drawingml/2006/chart" xmlns:a="http://schemas.openxmlformats.org/drawingml/2006/main" xmlns:r="http://schemas.openxmlformats.org/officeDocument/2006/relationships">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a:lstStyle/>
          <a:p>
            <a:pPr>
              <a:defRPr sz="1100" u="sng"/>
            </a:pPr>
            <a:r>
              <a:rPr lang="es-ES" sz="1100" u="sng" dirty="0" smtClean="0"/>
              <a:t>Porcentaje</a:t>
            </a:r>
            <a:endParaRPr lang="es-ES" sz="1100" u="sng" dirty="0"/>
          </a:p>
        </c:rich>
      </c:tx>
      <c:layout>
        <c:manualLayout>
          <c:xMode val="edge"/>
          <c:yMode val="edge"/>
          <c:x val="0.44741217708386927"/>
          <c:y val="0.11138098289088688"/>
        </c:manualLayout>
      </c:layout>
      <c:overlay val="0"/>
    </c:title>
    <c:autoTitleDeleted val="0"/>
    <c:plotArea>
      <c:layout>
        <c:manualLayout>
          <c:layoutTarget val="inner"/>
          <c:xMode val="edge"/>
          <c:yMode val="edge"/>
          <c:x val="1.6608270229039612E-2"/>
          <c:y val="0.23561268067130695"/>
          <c:w val="0.9667834595419208"/>
          <c:h val="0.54775137937092599"/>
        </c:manualLayout>
      </c:layout>
      <c:lineChart>
        <c:grouping val="standard"/>
        <c:varyColors val="0"/>
        <c:ser>
          <c:idx val="0"/>
          <c:order val="0"/>
          <c:tx>
            <c:strRef>
              <c:f>Hoja1!$A$2</c:f>
              <c:strCache>
                <c:ptCount val="1"/>
                <c:pt idx="0">
                  <c:v>Sí</c:v>
                </c:pt>
              </c:strCache>
            </c:strRef>
          </c:tx>
          <c:spPr>
            <a:effectLst>
              <a:outerShdw blurRad="76200" dir="18900000" sy="23000" kx="-1200000" algn="bl" rotWithShape="0">
                <a:prstClr val="black">
                  <a:alpha val="20000"/>
                </a:prstClr>
              </a:outerShdw>
            </a:effectLst>
          </c:spPr>
          <c:marker>
            <c:spPr>
              <a:scene3d>
                <a:camera prst="orthographicFront"/>
                <a:lightRig rig="threePt" dir="t"/>
              </a:scene3d>
              <a:sp3d>
                <a:bevelT/>
                <a:bevelB/>
              </a:sp3d>
            </c:spPr>
          </c:marker>
          <c:dLbls>
            <c:dLbl>
              <c:idx val="0"/>
              <c:layout>
                <c:manualLayout>
                  <c:x val="-3.0933890724722045E-2"/>
                  <c:y val="-7.7919439545850538E-2"/>
                </c:manualLayout>
              </c:layout>
              <c:dLblPos val="r"/>
              <c:showLegendKey val="0"/>
              <c:showVal val="1"/>
              <c:showCatName val="0"/>
              <c:showSerName val="0"/>
              <c:showPercent val="0"/>
              <c:showBubbleSize val="0"/>
              <c:extLst>
                <c:ext xmlns:c15="http://schemas.microsoft.com/office/drawing/2012/chart" uri="{CE6537A1-D6FC-4f65-9D91-7224C49458BB}">
                  <c15:layout/>
                </c:ext>
              </c:extLst>
            </c:dLbl>
            <c:dLbl>
              <c:idx val="6"/>
              <c:layout>
                <c:manualLayout>
                  <c:x val="-3.3849085638785775E-2"/>
                  <c:y val="-5.4917346415748816E-2"/>
                </c:manualLayout>
              </c:layout>
              <c:dLblPos val="r"/>
              <c:showLegendKey val="0"/>
              <c:showVal val="1"/>
              <c:showCatName val="0"/>
              <c:showSerName val="0"/>
              <c:showPercent val="0"/>
              <c:showBubbleSize val="0"/>
              <c:extLst>
                <c:ext xmlns:c15="http://schemas.microsoft.com/office/drawing/2012/chart" uri="{CE6537A1-D6FC-4f65-9D91-7224C49458BB}"/>
              </c:extLst>
            </c:dLbl>
            <c:spPr>
              <a:noFill/>
              <a:ln>
                <a:noFill/>
              </a:ln>
              <a:effectLst/>
            </c:spPr>
            <c:txPr>
              <a:bodyPr/>
              <a:lstStyle/>
              <a:p>
                <a:pPr>
                  <a:defRPr sz="1100"/>
                </a:pPr>
                <a:endParaRPr lang="es-ES"/>
              </a:p>
            </c:txPr>
            <c:dLblPos val="t"/>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Hoja1!$B$1:$G$1</c:f>
              <c:strCache>
                <c:ptCount val="6"/>
                <c:pt idx="0">
                  <c:v>2012:
941
respuestas</c:v>
                </c:pt>
                <c:pt idx="1">
                  <c:v>2013:
949
respuestas</c:v>
                </c:pt>
                <c:pt idx="2">
                  <c:v>2014:
982
respuestas</c:v>
                </c:pt>
                <c:pt idx="3">
                  <c:v>2015:
1,290
respuestas</c:v>
                </c:pt>
                <c:pt idx="4">
                  <c:v>2016:
906
respuestas</c:v>
                </c:pt>
                <c:pt idx="5">
                  <c:v>2017:
844
respuestas</c:v>
                </c:pt>
              </c:strCache>
            </c:strRef>
          </c:cat>
          <c:val>
            <c:numRef>
              <c:f>Hoja1!$B$2:$G$2</c:f>
              <c:numCache>
                <c:formatCode>0.0</c:formatCode>
                <c:ptCount val="6"/>
                <c:pt idx="0">
                  <c:v>54.41020191285866</c:v>
                </c:pt>
                <c:pt idx="1">
                  <c:v>50.790305584826136</c:v>
                </c:pt>
                <c:pt idx="2">
                  <c:v>56.951596292481973</c:v>
                </c:pt>
                <c:pt idx="3">
                  <c:v>51.6</c:v>
                </c:pt>
                <c:pt idx="4">
                  <c:v>54.635761589403977</c:v>
                </c:pt>
                <c:pt idx="5" formatCode="#,##0.0">
                  <c:v>52.014218009478675</c:v>
                </c:pt>
              </c:numCache>
            </c:numRef>
          </c:val>
          <c:smooth val="0"/>
        </c:ser>
        <c:ser>
          <c:idx val="1"/>
          <c:order val="1"/>
          <c:tx>
            <c:strRef>
              <c:f>Hoja1!$A$3</c:f>
              <c:strCache>
                <c:ptCount val="1"/>
                <c:pt idx="0">
                  <c:v>No</c:v>
                </c:pt>
              </c:strCache>
            </c:strRef>
          </c:tx>
          <c:spPr>
            <a:effectLst>
              <a:outerShdw blurRad="76200" dir="18900000" sy="23000" kx="-1200000" algn="bl" rotWithShape="0">
                <a:prstClr val="black">
                  <a:alpha val="20000"/>
                </a:prstClr>
              </a:outerShdw>
            </a:effectLst>
          </c:spPr>
          <c:marker>
            <c:spPr>
              <a:scene3d>
                <a:camera prst="orthographicFront"/>
                <a:lightRig rig="threePt" dir="t"/>
              </a:scene3d>
              <a:sp3d>
                <a:bevelT/>
                <a:bevelB/>
              </a:sp3d>
            </c:spPr>
          </c:marker>
          <c:dLbls>
            <c:dLbl>
              <c:idx val="0"/>
              <c:layout>
                <c:manualLayout>
                  <c:x val="-2.9476293267690183E-2"/>
                  <c:y val="5.8751330468838202E-2"/>
                </c:manualLayout>
              </c:layout>
              <c:dLblPos val="r"/>
              <c:showLegendKey val="0"/>
              <c:showVal val="1"/>
              <c:showCatName val="0"/>
              <c:showSerName val="0"/>
              <c:showPercent val="0"/>
              <c:showBubbleSize val="0"/>
              <c:extLst>
                <c:ext xmlns:c15="http://schemas.microsoft.com/office/drawing/2012/chart" uri="{CE6537A1-D6FC-4f65-9D91-7224C49458BB}">
                  <c15:layout/>
                </c:ext>
              </c:extLst>
            </c:dLbl>
            <c:dLbl>
              <c:idx val="6"/>
              <c:layout>
                <c:manualLayout>
                  <c:x val="-3.3849085638785775E-2"/>
                  <c:y val="6.6418694845538959E-2"/>
                </c:manualLayout>
              </c:layout>
              <c:dLblPos val="r"/>
              <c:showLegendKey val="0"/>
              <c:showVal val="1"/>
              <c:showCatName val="0"/>
              <c:showSerName val="0"/>
              <c:showPercent val="0"/>
              <c:showBubbleSize val="0"/>
              <c:extLst>
                <c:ext xmlns:c15="http://schemas.microsoft.com/office/drawing/2012/chart" uri="{CE6537A1-D6FC-4f65-9D91-7224C49458BB}"/>
              </c:extLst>
            </c:dLbl>
            <c:spPr>
              <a:noFill/>
              <a:ln>
                <a:noFill/>
              </a:ln>
              <a:effectLst/>
            </c:spPr>
            <c:txPr>
              <a:bodyPr/>
              <a:lstStyle/>
              <a:p>
                <a:pPr>
                  <a:defRPr sz="1100"/>
                </a:pPr>
                <a:endParaRPr lang="es-ES"/>
              </a:p>
            </c:txPr>
            <c:dLblPos val="b"/>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Hoja1!$B$1:$G$1</c:f>
              <c:strCache>
                <c:ptCount val="6"/>
                <c:pt idx="0">
                  <c:v>2012:
941
respuestas</c:v>
                </c:pt>
                <c:pt idx="1">
                  <c:v>2013:
949
respuestas</c:v>
                </c:pt>
                <c:pt idx="2">
                  <c:v>2014:
982
respuestas</c:v>
                </c:pt>
                <c:pt idx="3">
                  <c:v>2015:
1,290
respuestas</c:v>
                </c:pt>
                <c:pt idx="4">
                  <c:v>2016:
906
respuestas</c:v>
                </c:pt>
                <c:pt idx="5">
                  <c:v>2017:
844
respuestas</c:v>
                </c:pt>
              </c:strCache>
            </c:strRef>
          </c:cat>
          <c:val>
            <c:numRef>
              <c:f>Hoja1!$B$3:$G$3</c:f>
              <c:numCache>
                <c:formatCode>0.0</c:formatCode>
                <c:ptCount val="6"/>
                <c:pt idx="0">
                  <c:v>45.58979808714134</c:v>
                </c:pt>
                <c:pt idx="1">
                  <c:v>49.209694415173864</c:v>
                </c:pt>
                <c:pt idx="2">
                  <c:v>43.048403707518027</c:v>
                </c:pt>
                <c:pt idx="3">
                  <c:v>48.4</c:v>
                </c:pt>
                <c:pt idx="4">
                  <c:v>45.364238410596023</c:v>
                </c:pt>
                <c:pt idx="5" formatCode="#,##0.0">
                  <c:v>47.985781990521325</c:v>
                </c:pt>
              </c:numCache>
            </c:numRef>
          </c:val>
          <c:smooth val="0"/>
        </c:ser>
        <c:dLbls>
          <c:showLegendKey val="0"/>
          <c:showVal val="1"/>
          <c:showCatName val="0"/>
          <c:showSerName val="0"/>
          <c:showPercent val="0"/>
          <c:showBubbleSize val="0"/>
        </c:dLbls>
        <c:marker val="1"/>
        <c:smooth val="0"/>
        <c:axId val="592682344"/>
        <c:axId val="592691752"/>
      </c:lineChart>
      <c:catAx>
        <c:axId val="592682344"/>
        <c:scaling>
          <c:orientation val="minMax"/>
        </c:scaling>
        <c:delete val="0"/>
        <c:axPos val="b"/>
        <c:numFmt formatCode="General" sourceLinked="1"/>
        <c:majorTickMark val="cross"/>
        <c:minorTickMark val="none"/>
        <c:tickLblPos val="nextTo"/>
        <c:txPr>
          <a:bodyPr/>
          <a:lstStyle/>
          <a:p>
            <a:pPr>
              <a:defRPr sz="1100"/>
            </a:pPr>
            <a:endParaRPr lang="es-ES"/>
          </a:p>
        </c:txPr>
        <c:crossAx val="592691752"/>
        <c:crosses val="autoZero"/>
        <c:auto val="1"/>
        <c:lblAlgn val="ctr"/>
        <c:lblOffset val="100"/>
        <c:noMultiLvlLbl val="0"/>
      </c:catAx>
      <c:valAx>
        <c:axId val="592691752"/>
        <c:scaling>
          <c:orientation val="minMax"/>
        </c:scaling>
        <c:delete val="1"/>
        <c:axPos val="l"/>
        <c:numFmt formatCode="#,##0" sourceLinked="0"/>
        <c:majorTickMark val="none"/>
        <c:minorTickMark val="none"/>
        <c:tickLblPos val="none"/>
        <c:crossAx val="592682344"/>
        <c:crosses val="autoZero"/>
        <c:crossBetween val="between"/>
        <c:majorUnit val="20"/>
      </c:valAx>
    </c:plotArea>
    <c:legend>
      <c:legendPos val="t"/>
      <c:layout>
        <c:manualLayout>
          <c:xMode val="edge"/>
          <c:yMode val="edge"/>
          <c:x val="0.37033458590838902"/>
          <c:y val="1.5748033414294867E-2"/>
          <c:w val="0.25480118105368482"/>
          <c:h val="7.090939210637226E-2"/>
        </c:manualLayout>
      </c:layout>
      <c:overlay val="0"/>
      <c:txPr>
        <a:bodyPr/>
        <a:lstStyle/>
        <a:p>
          <a:pPr>
            <a:defRPr sz="1100"/>
          </a:pPr>
          <a:endParaRPr lang="es-ES"/>
        </a:p>
      </c:txPr>
    </c:legend>
    <c:plotVisOnly val="1"/>
    <c:dispBlanksAs val="gap"/>
    <c:showDLblsOverMax val="0"/>
  </c:chart>
  <c:txPr>
    <a:bodyPr/>
    <a:lstStyle/>
    <a:p>
      <a:pPr>
        <a:defRPr sz="1200" b="1">
          <a:latin typeface="Calibri" pitchFamily="34" charset="0"/>
        </a:defRPr>
      </a:pPr>
      <a:endParaRPr lang="es-ES"/>
    </a:p>
  </c:txPr>
  <c:externalData r:id="rId2">
    <c:autoUpdate val="0"/>
  </c:externalData>
</c:chartSpace>
</file>

<file path=ppt/charts/chart15.xml><?xml version="1.0" encoding="utf-8"?>
<c:chartSpace xmlns:c="http://schemas.openxmlformats.org/drawingml/2006/chart" xmlns:a="http://schemas.openxmlformats.org/drawingml/2006/main" xmlns:r="http://schemas.openxmlformats.org/officeDocument/2006/relationships">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hart>
    <c:title>
      <c:layout/>
      <c:overlay val="1"/>
      <c:txPr>
        <a:bodyPr/>
        <a:lstStyle/>
        <a:p>
          <a:pPr>
            <a:defRPr sz="1200"/>
          </a:pPr>
          <a:endParaRPr lang="es-ES"/>
        </a:p>
      </c:txPr>
    </c:title>
    <c:autoTitleDeleted val="0"/>
    <c:view3D>
      <c:rotX val="30"/>
      <c:rotY val="151"/>
      <c:rAngAx val="0"/>
    </c:view3D>
    <c:floor>
      <c:thickness val="0"/>
    </c:floor>
    <c:sideWall>
      <c:thickness val="0"/>
    </c:sideWall>
    <c:backWall>
      <c:thickness val="0"/>
    </c:backWall>
    <c:plotArea>
      <c:layout>
        <c:manualLayout>
          <c:layoutTarget val="inner"/>
          <c:xMode val="edge"/>
          <c:yMode val="edge"/>
          <c:x val="0.22570617153649697"/>
          <c:y val="0.38009632239871288"/>
          <c:w val="0.54858765692700806"/>
          <c:h val="0.531609920063844"/>
        </c:manualLayout>
      </c:layout>
      <c:pie3DChart>
        <c:varyColors val="1"/>
        <c:ser>
          <c:idx val="0"/>
          <c:order val="0"/>
          <c:tx>
            <c:strRef>
              <c:f>Hoja1!$B$1</c:f>
              <c:strCache>
                <c:ptCount val="1"/>
                <c:pt idx="0">
                  <c:v>22,731 respuestas</c:v>
                </c:pt>
              </c:strCache>
            </c:strRef>
          </c:tx>
          <c:spPr>
            <a:ln>
              <a:noFill/>
            </a:ln>
            <a:effectLst>
              <a:outerShdw blurRad="76200" dir="18900000" sy="23000" kx="-1200000" algn="bl" rotWithShape="0">
                <a:prstClr val="black">
                  <a:alpha val="20000"/>
                </a:prstClr>
              </a:outerShdw>
            </a:effectLst>
            <a:scene3d>
              <a:camera prst="orthographicFront"/>
              <a:lightRig rig="threePt" dir="t"/>
            </a:scene3d>
            <a:sp3d prstMaterial="plastic">
              <a:bevelT/>
              <a:bevelB/>
            </a:sp3d>
          </c:spPr>
          <c:dPt>
            <c:idx val="1"/>
            <c:bubble3D val="0"/>
            <c:spPr>
              <a:solidFill>
                <a:srgbClr val="C00000"/>
              </a:solidFill>
              <a:ln>
                <a:noFill/>
              </a:ln>
              <a:effectLst>
                <a:outerShdw blurRad="76200" dir="18900000" sy="23000" kx="-1200000" algn="bl" rotWithShape="0">
                  <a:prstClr val="black">
                    <a:alpha val="20000"/>
                  </a:prstClr>
                </a:outerShdw>
              </a:effectLst>
              <a:scene3d>
                <a:camera prst="orthographicFront"/>
                <a:lightRig rig="threePt" dir="t"/>
              </a:scene3d>
              <a:sp3d prstMaterial="plastic">
                <a:bevelT/>
                <a:bevelB/>
              </a:sp3d>
            </c:spPr>
          </c:dPt>
          <c:dLbls>
            <c:dLbl>
              <c:idx val="0"/>
              <c:layout>
                <c:manualLayout>
                  <c:x val="-2.4389303966226013E-2"/>
                  <c:y val="-4.6260025644129385E-2"/>
                </c:manualLayout>
              </c:layout>
              <c:showLegendKey val="0"/>
              <c:showVal val="1"/>
              <c:showCatName val="1"/>
              <c:showSerName val="0"/>
              <c:showPercent val="1"/>
              <c:showBubbleSize val="0"/>
              <c:separator>
</c:separator>
              <c:extLst>
                <c:ext xmlns:c15="http://schemas.microsoft.com/office/drawing/2012/chart" uri="{CE6537A1-D6FC-4f65-9D91-7224C49458BB}">
                  <c15:layout/>
                </c:ext>
              </c:extLst>
            </c:dLbl>
            <c:dLbl>
              <c:idx val="1"/>
              <c:layout>
                <c:manualLayout>
                  <c:x val="3.1119979724475128E-2"/>
                  <c:y val="-4.4615517388244083E-2"/>
                </c:manualLayout>
              </c:layout>
              <c:showLegendKey val="0"/>
              <c:showVal val="1"/>
              <c:showCatName val="1"/>
              <c:showSerName val="0"/>
              <c:showPercent val="1"/>
              <c:showBubbleSize val="0"/>
              <c:separator>
</c:separator>
              <c:extLst>
                <c:ext xmlns:c15="http://schemas.microsoft.com/office/drawing/2012/chart" uri="{CE6537A1-D6FC-4f65-9D91-7224C49458BB}">
                  <c15:layout/>
                </c:ext>
              </c:extLst>
            </c:dLbl>
            <c:dLbl>
              <c:idx val="2"/>
              <c:layout>
                <c:manualLayout>
                  <c:x val="2.3874097769028896E-2"/>
                  <c:y val="-3.9757381889763882E-2"/>
                </c:manualLayout>
              </c:layout>
              <c:showLegendKey val="0"/>
              <c:showVal val="1"/>
              <c:showCatName val="1"/>
              <c:showSerName val="0"/>
              <c:showPercent val="1"/>
              <c:showBubbleSize val="0"/>
              <c:separator>
</c:separator>
              <c:extLst>
                <c:ext xmlns:c15="http://schemas.microsoft.com/office/drawing/2012/chart" uri="{CE6537A1-D6FC-4f65-9D91-7224C49458BB}"/>
              </c:extLst>
            </c:dLbl>
            <c:spPr>
              <a:noFill/>
              <a:ln>
                <a:noFill/>
              </a:ln>
              <a:effectLst/>
            </c:spPr>
            <c:showLegendKey val="0"/>
            <c:showVal val="1"/>
            <c:showCatName val="1"/>
            <c:showSerName val="0"/>
            <c:showPercent val="1"/>
            <c:showBubbleSize val="0"/>
            <c:separator>
</c:separator>
            <c:showLeaderLines val="1"/>
            <c:extLst>
              <c:ext xmlns:c15="http://schemas.microsoft.com/office/drawing/2012/chart" uri="{CE6537A1-D6FC-4f65-9D91-7224C49458BB}"/>
            </c:extLst>
          </c:dLbls>
          <c:cat>
            <c:strRef>
              <c:f>Hoja1!$A$2:$A$3</c:f>
              <c:strCache>
                <c:ptCount val="2"/>
                <c:pt idx="0">
                  <c:v>Sí</c:v>
                </c:pt>
                <c:pt idx="1">
                  <c:v>No</c:v>
                </c:pt>
              </c:strCache>
            </c:strRef>
          </c:cat>
          <c:val>
            <c:numRef>
              <c:f>Hoja1!$B$2:$B$3</c:f>
              <c:numCache>
                <c:formatCode>#,##0</c:formatCode>
                <c:ptCount val="2"/>
                <c:pt idx="0">
                  <c:v>18885</c:v>
                </c:pt>
                <c:pt idx="1">
                  <c:v>3846</c:v>
                </c:pt>
              </c:numCache>
            </c:numRef>
          </c:val>
        </c:ser>
        <c:dLbls>
          <c:showLegendKey val="0"/>
          <c:showVal val="0"/>
          <c:showCatName val="0"/>
          <c:showSerName val="0"/>
          <c:showPercent val="0"/>
          <c:showBubbleSize val="0"/>
          <c:showLeaderLines val="1"/>
        </c:dLbls>
      </c:pie3DChart>
    </c:plotArea>
    <c:plotVisOnly val="1"/>
    <c:dispBlanksAs val="zero"/>
    <c:showDLblsOverMax val="0"/>
  </c:chart>
  <c:txPr>
    <a:bodyPr/>
    <a:lstStyle/>
    <a:p>
      <a:pPr>
        <a:defRPr sz="1200" b="1">
          <a:latin typeface="Calibri" pitchFamily="34" charset="0"/>
        </a:defRPr>
      </a:pPr>
      <a:endParaRPr lang="es-ES"/>
    </a:p>
  </c:txPr>
  <c:externalData r:id="rId1">
    <c:autoUpdate val="0"/>
  </c:externalData>
</c:chartSpace>
</file>

<file path=ppt/charts/chart16.xml><?xml version="1.0" encoding="utf-8"?>
<c:chartSpace xmlns:c="http://schemas.openxmlformats.org/drawingml/2006/chart" xmlns:a="http://schemas.openxmlformats.org/drawingml/2006/main" xmlns:r="http://schemas.openxmlformats.org/officeDocument/2006/relationships">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a:lstStyle/>
          <a:p>
            <a:pPr>
              <a:defRPr sz="1100" u="sng"/>
            </a:pPr>
            <a:r>
              <a:rPr lang="es-ES" sz="1100" u="sng" dirty="0" smtClean="0"/>
              <a:t>Porcentaje</a:t>
            </a:r>
            <a:endParaRPr lang="es-ES" sz="1100" u="sng" dirty="0"/>
          </a:p>
        </c:rich>
      </c:tx>
      <c:layout>
        <c:manualLayout>
          <c:xMode val="edge"/>
          <c:yMode val="edge"/>
          <c:x val="0.44741217708386943"/>
          <c:y val="0.11138098289088685"/>
        </c:manualLayout>
      </c:layout>
      <c:overlay val="0"/>
    </c:title>
    <c:autoTitleDeleted val="0"/>
    <c:plotArea>
      <c:layout>
        <c:manualLayout>
          <c:layoutTarget val="inner"/>
          <c:xMode val="edge"/>
          <c:yMode val="edge"/>
          <c:x val="1.6608270229039618E-2"/>
          <c:y val="0.235612680671307"/>
          <c:w val="0.9667834595419208"/>
          <c:h val="0.54775137937092599"/>
        </c:manualLayout>
      </c:layout>
      <c:lineChart>
        <c:grouping val="standard"/>
        <c:varyColors val="0"/>
        <c:ser>
          <c:idx val="0"/>
          <c:order val="0"/>
          <c:tx>
            <c:strRef>
              <c:f>Hoja1!$A$2</c:f>
              <c:strCache>
                <c:ptCount val="1"/>
                <c:pt idx="0">
                  <c:v>Sí</c:v>
                </c:pt>
              </c:strCache>
            </c:strRef>
          </c:tx>
          <c:spPr>
            <a:effectLst>
              <a:outerShdw blurRad="76200" dir="18900000" sy="23000" kx="-1200000" algn="bl" rotWithShape="0">
                <a:prstClr val="black">
                  <a:alpha val="20000"/>
                </a:prstClr>
              </a:outerShdw>
            </a:effectLst>
          </c:spPr>
          <c:marker>
            <c:spPr>
              <a:scene3d>
                <a:camera prst="orthographicFront"/>
                <a:lightRig rig="threePt" dir="t"/>
              </a:scene3d>
              <a:sp3d>
                <a:bevelT/>
                <a:bevelB/>
              </a:sp3d>
            </c:spPr>
          </c:marker>
          <c:dLbls>
            <c:spPr>
              <a:noFill/>
              <a:ln>
                <a:noFill/>
              </a:ln>
              <a:effectLst/>
            </c:spPr>
            <c:txPr>
              <a:bodyPr/>
              <a:lstStyle/>
              <a:p>
                <a:pPr>
                  <a:defRPr sz="1100"/>
                </a:pPr>
                <a:endParaRPr lang="es-ES"/>
              </a:p>
            </c:txPr>
            <c:dLblPos val="t"/>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Hoja1!$B$1:$G$1</c:f>
              <c:strCache>
                <c:ptCount val="6"/>
                <c:pt idx="0">
                  <c:v>2012:
2,057
respuestas</c:v>
                </c:pt>
                <c:pt idx="1">
                  <c:v>2013:
1,890
respuestas</c:v>
                </c:pt>
                <c:pt idx="2">
                  <c:v>2014:
1,957
respuestas</c:v>
                </c:pt>
                <c:pt idx="3">
                  <c:v>2015:
2,392
respuestas</c:v>
                </c:pt>
                <c:pt idx="4">
                  <c:v>2016:
1,623
respuestas</c:v>
                </c:pt>
                <c:pt idx="5">
                  <c:v>2017:
1,700
respuestas</c:v>
                </c:pt>
              </c:strCache>
            </c:strRef>
          </c:cat>
          <c:val>
            <c:numRef>
              <c:f>Hoja1!$B$2:$G$2</c:f>
              <c:numCache>
                <c:formatCode>0.0</c:formatCode>
                <c:ptCount val="6"/>
                <c:pt idx="0">
                  <c:v>79.144385026737979</c:v>
                </c:pt>
                <c:pt idx="1">
                  <c:v>78.083642138697726</c:v>
                </c:pt>
                <c:pt idx="2">
                  <c:v>79.7</c:v>
                </c:pt>
                <c:pt idx="3">
                  <c:v>80.599999999999994</c:v>
                </c:pt>
                <c:pt idx="4">
                  <c:v>81.022797288971034</c:v>
                </c:pt>
                <c:pt idx="5">
                  <c:v>82.058823529411796</c:v>
                </c:pt>
              </c:numCache>
            </c:numRef>
          </c:val>
          <c:smooth val="0"/>
        </c:ser>
        <c:ser>
          <c:idx val="1"/>
          <c:order val="1"/>
          <c:tx>
            <c:strRef>
              <c:f>Hoja1!$A$3</c:f>
              <c:strCache>
                <c:ptCount val="1"/>
                <c:pt idx="0">
                  <c:v>No</c:v>
                </c:pt>
              </c:strCache>
            </c:strRef>
          </c:tx>
          <c:spPr>
            <a:effectLst>
              <a:outerShdw blurRad="76200" dir="18900000" sy="23000" kx="-1200000" algn="bl" rotWithShape="0">
                <a:prstClr val="black">
                  <a:alpha val="20000"/>
                </a:prstClr>
              </a:outerShdw>
            </a:effectLst>
          </c:spPr>
          <c:marker>
            <c:spPr>
              <a:scene3d>
                <a:camera prst="orthographicFront"/>
                <a:lightRig rig="threePt" dir="t"/>
              </a:scene3d>
              <a:sp3d>
                <a:bevelT/>
                <a:bevelB/>
              </a:sp3d>
            </c:spPr>
          </c:marker>
          <c:dLbls>
            <c:spPr>
              <a:noFill/>
              <a:ln>
                <a:noFill/>
              </a:ln>
              <a:effectLst/>
            </c:spPr>
            <c:txPr>
              <a:bodyPr/>
              <a:lstStyle/>
              <a:p>
                <a:pPr>
                  <a:defRPr sz="1100"/>
                </a:pPr>
                <a:endParaRPr lang="es-ES"/>
              </a:p>
            </c:txPr>
            <c:dLblPos val="t"/>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Hoja1!$B$1:$G$1</c:f>
              <c:strCache>
                <c:ptCount val="6"/>
                <c:pt idx="0">
                  <c:v>2012:
2,057
respuestas</c:v>
                </c:pt>
                <c:pt idx="1">
                  <c:v>2013:
1,890
respuestas</c:v>
                </c:pt>
                <c:pt idx="2">
                  <c:v>2014:
1,957
respuestas</c:v>
                </c:pt>
                <c:pt idx="3">
                  <c:v>2015:
2,392
respuestas</c:v>
                </c:pt>
                <c:pt idx="4">
                  <c:v>2016:
1,623
respuestas</c:v>
                </c:pt>
                <c:pt idx="5">
                  <c:v>2017:
1,700
respuestas</c:v>
                </c:pt>
              </c:strCache>
            </c:strRef>
          </c:cat>
          <c:val>
            <c:numRef>
              <c:f>Hoja1!$B$3:$G$3</c:f>
              <c:numCache>
                <c:formatCode>0.0</c:formatCode>
                <c:ptCount val="6"/>
                <c:pt idx="0">
                  <c:v>20.855614973262032</c:v>
                </c:pt>
                <c:pt idx="1">
                  <c:v>21.916357861302277</c:v>
                </c:pt>
                <c:pt idx="2">
                  <c:v>20.3</c:v>
                </c:pt>
                <c:pt idx="3">
                  <c:v>19.399999999999999</c:v>
                </c:pt>
                <c:pt idx="4">
                  <c:v>18.977202711028959</c:v>
                </c:pt>
                <c:pt idx="5">
                  <c:v>17.941176470588236</c:v>
                </c:pt>
              </c:numCache>
            </c:numRef>
          </c:val>
          <c:smooth val="0"/>
        </c:ser>
        <c:dLbls>
          <c:showLegendKey val="0"/>
          <c:showVal val="1"/>
          <c:showCatName val="0"/>
          <c:showSerName val="0"/>
          <c:showPercent val="0"/>
          <c:showBubbleSize val="0"/>
        </c:dLbls>
        <c:marker val="1"/>
        <c:smooth val="0"/>
        <c:axId val="592682736"/>
        <c:axId val="592693712"/>
      </c:lineChart>
      <c:catAx>
        <c:axId val="592682736"/>
        <c:scaling>
          <c:orientation val="minMax"/>
        </c:scaling>
        <c:delete val="0"/>
        <c:axPos val="b"/>
        <c:numFmt formatCode="General" sourceLinked="1"/>
        <c:majorTickMark val="cross"/>
        <c:minorTickMark val="none"/>
        <c:tickLblPos val="nextTo"/>
        <c:txPr>
          <a:bodyPr/>
          <a:lstStyle/>
          <a:p>
            <a:pPr>
              <a:defRPr sz="1100"/>
            </a:pPr>
            <a:endParaRPr lang="es-ES"/>
          </a:p>
        </c:txPr>
        <c:crossAx val="592693712"/>
        <c:crosses val="autoZero"/>
        <c:auto val="1"/>
        <c:lblAlgn val="ctr"/>
        <c:lblOffset val="100"/>
        <c:noMultiLvlLbl val="0"/>
      </c:catAx>
      <c:valAx>
        <c:axId val="592693712"/>
        <c:scaling>
          <c:orientation val="minMax"/>
        </c:scaling>
        <c:delete val="1"/>
        <c:axPos val="l"/>
        <c:numFmt formatCode="#,##0" sourceLinked="0"/>
        <c:majorTickMark val="none"/>
        <c:minorTickMark val="none"/>
        <c:tickLblPos val="none"/>
        <c:crossAx val="592682736"/>
        <c:crosses val="autoZero"/>
        <c:crossBetween val="between"/>
        <c:majorUnit val="20"/>
      </c:valAx>
    </c:plotArea>
    <c:legend>
      <c:legendPos val="t"/>
      <c:layout>
        <c:manualLayout>
          <c:xMode val="edge"/>
          <c:yMode val="edge"/>
          <c:x val="0.37033458590838914"/>
          <c:y val="1.5748033414294867E-2"/>
          <c:w val="0.25480118105368482"/>
          <c:h val="7.090939210637226E-2"/>
        </c:manualLayout>
      </c:layout>
      <c:overlay val="0"/>
      <c:txPr>
        <a:bodyPr/>
        <a:lstStyle/>
        <a:p>
          <a:pPr>
            <a:defRPr sz="1100"/>
          </a:pPr>
          <a:endParaRPr lang="es-ES"/>
        </a:p>
      </c:txPr>
    </c:legend>
    <c:plotVisOnly val="1"/>
    <c:dispBlanksAs val="gap"/>
    <c:showDLblsOverMax val="0"/>
  </c:chart>
  <c:txPr>
    <a:bodyPr/>
    <a:lstStyle/>
    <a:p>
      <a:pPr>
        <a:defRPr sz="1200" b="1">
          <a:latin typeface="Calibri" pitchFamily="34" charset="0"/>
        </a:defRPr>
      </a:pPr>
      <a:endParaRPr lang="es-ES"/>
    </a:p>
  </c:txPr>
  <c:externalData r:id="rId2">
    <c:autoUpdate val="0"/>
  </c:externalData>
</c:chartSpace>
</file>

<file path=ppt/charts/chart17.xml><?xml version="1.0" encoding="utf-8"?>
<c:chartSpace xmlns:c="http://schemas.openxmlformats.org/drawingml/2006/chart" xmlns:a="http://schemas.openxmlformats.org/drawingml/2006/main" xmlns:r="http://schemas.openxmlformats.org/officeDocument/2006/relationships">
  <c:date1904 val="0"/>
  <c:lang val="es-ES"/>
  <c:roundedCorners val="0"/>
  <mc:AlternateContent xmlns:mc="http://schemas.openxmlformats.org/markup-compatibility/2006">
    <mc:Choice xmlns:c14="http://schemas.microsoft.com/office/drawing/2007/8/2/chart" Requires="c14">
      <c14:style val="103"/>
    </mc:Choice>
    <mc:Fallback>
      <c:style val="3"/>
    </mc:Fallback>
  </mc:AlternateContent>
  <c:chart>
    <c:title>
      <c:tx>
        <c:rich>
          <a:bodyPr/>
          <a:lstStyle/>
          <a:p>
            <a:pPr>
              <a:defRPr sz="1200" u="sng"/>
            </a:pPr>
            <a:r>
              <a:rPr lang="es-ES" sz="1200" u="sng" dirty="0" smtClean="0"/>
              <a:t>Porcentaje</a:t>
            </a:r>
            <a:endParaRPr lang="es-ES" sz="1200" u="sng" dirty="0"/>
          </a:p>
        </c:rich>
      </c:tx>
      <c:layout>
        <c:manualLayout>
          <c:xMode val="edge"/>
          <c:yMode val="edge"/>
          <c:x val="0.4554453865992793"/>
          <c:y val="0.13903664716257474"/>
        </c:manualLayout>
      </c:layout>
      <c:overlay val="0"/>
    </c:title>
    <c:autoTitleDeleted val="0"/>
    <c:plotArea>
      <c:layout>
        <c:manualLayout>
          <c:layoutTarget val="inner"/>
          <c:xMode val="edge"/>
          <c:yMode val="edge"/>
          <c:x val="1.714384731004814E-2"/>
          <c:y val="0.22926025284033164"/>
          <c:w val="0.96571230537990349"/>
          <c:h val="0.61944580891080114"/>
        </c:manualLayout>
      </c:layout>
      <c:barChart>
        <c:barDir val="col"/>
        <c:grouping val="clustered"/>
        <c:varyColors val="0"/>
        <c:ser>
          <c:idx val="0"/>
          <c:order val="0"/>
          <c:tx>
            <c:strRef>
              <c:f>Hoja1!$A$2</c:f>
              <c:strCache>
                <c:ptCount val="1"/>
                <c:pt idx="0">
                  <c:v>Masculino</c:v>
                </c:pt>
              </c:strCache>
            </c:strRef>
          </c:tx>
          <c:spPr>
            <a:solidFill>
              <a:srgbClr val="00B0F0"/>
            </a:solidFill>
            <a:effectLst>
              <a:outerShdw blurRad="76200" dir="18900000" sy="23000" kx="-1200000" algn="bl" rotWithShape="0">
                <a:prstClr val="black">
                  <a:alpha val="20000"/>
                </a:prstClr>
              </a:outerShdw>
            </a:effectLst>
            <a:scene3d>
              <a:camera prst="orthographicFront"/>
              <a:lightRig rig="threePt" dir="t"/>
            </a:scene3d>
            <a:sp3d>
              <a:bevelT/>
              <a:bevelB/>
            </a:sp3d>
          </c:spPr>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Hoja1!$B$1:$D$1</c:f>
              <c:strCache>
                <c:ptCount val="3"/>
                <c:pt idx="0">
                  <c:v>INFOMEX:
17,644
respuestas</c:v>
                </c:pt>
                <c:pt idx="1">
                  <c:v>Buzones:
4,001
respuestas</c:v>
                </c:pt>
                <c:pt idx="2">
                  <c:v>Total:
21,645
respuestas</c:v>
                </c:pt>
              </c:strCache>
            </c:strRef>
          </c:cat>
          <c:val>
            <c:numRef>
              <c:f>Hoja1!$B$2:$D$2</c:f>
              <c:numCache>
                <c:formatCode>0.0</c:formatCode>
                <c:ptCount val="3"/>
                <c:pt idx="0">
                  <c:v>67.751076853321251</c:v>
                </c:pt>
                <c:pt idx="1">
                  <c:v>56.935766058485385</c:v>
                </c:pt>
                <c:pt idx="2">
                  <c:v>65.751905751905753</c:v>
                </c:pt>
              </c:numCache>
            </c:numRef>
          </c:val>
        </c:ser>
        <c:ser>
          <c:idx val="1"/>
          <c:order val="1"/>
          <c:tx>
            <c:strRef>
              <c:f>Hoja1!$A$3</c:f>
              <c:strCache>
                <c:ptCount val="1"/>
                <c:pt idx="0">
                  <c:v>Femenino</c:v>
                </c:pt>
              </c:strCache>
            </c:strRef>
          </c:tx>
          <c:spPr>
            <a:solidFill>
              <a:srgbClr val="FF99CC"/>
            </a:solidFill>
            <a:effectLst>
              <a:outerShdw blurRad="76200" dir="18900000" sy="23000" kx="-1200000" algn="bl" rotWithShape="0">
                <a:prstClr val="black">
                  <a:alpha val="20000"/>
                </a:prstClr>
              </a:outerShdw>
            </a:effectLst>
            <a:scene3d>
              <a:camera prst="orthographicFront"/>
              <a:lightRig rig="soft" dir="t"/>
            </a:scene3d>
            <a:sp3d>
              <a:bevelT/>
              <a:bevelB/>
            </a:sp3d>
          </c:spPr>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Hoja1!$B$1:$D$1</c:f>
              <c:strCache>
                <c:ptCount val="3"/>
                <c:pt idx="0">
                  <c:v>INFOMEX:
17,644
respuestas</c:v>
                </c:pt>
                <c:pt idx="1">
                  <c:v>Buzones:
4,001
respuestas</c:v>
                </c:pt>
                <c:pt idx="2">
                  <c:v>Total:
21,645
respuestas</c:v>
                </c:pt>
              </c:strCache>
            </c:strRef>
          </c:cat>
          <c:val>
            <c:numRef>
              <c:f>Hoja1!$B$3:$D$3</c:f>
              <c:numCache>
                <c:formatCode>0.0</c:formatCode>
                <c:ptCount val="3"/>
                <c:pt idx="0">
                  <c:v>32.248923146678763</c:v>
                </c:pt>
                <c:pt idx="1">
                  <c:v>43.064233941514622</c:v>
                </c:pt>
                <c:pt idx="2">
                  <c:v>34.248094248094247</c:v>
                </c:pt>
              </c:numCache>
            </c:numRef>
          </c:val>
        </c:ser>
        <c:dLbls>
          <c:showLegendKey val="0"/>
          <c:showVal val="1"/>
          <c:showCatName val="0"/>
          <c:showSerName val="0"/>
          <c:showPercent val="0"/>
          <c:showBubbleSize val="0"/>
        </c:dLbls>
        <c:gapWidth val="150"/>
        <c:overlap val="-25"/>
        <c:axId val="592692536"/>
        <c:axId val="592683520"/>
      </c:barChart>
      <c:catAx>
        <c:axId val="592692536"/>
        <c:scaling>
          <c:orientation val="minMax"/>
        </c:scaling>
        <c:delete val="0"/>
        <c:axPos val="b"/>
        <c:numFmt formatCode="General" sourceLinked="1"/>
        <c:majorTickMark val="cross"/>
        <c:minorTickMark val="none"/>
        <c:tickLblPos val="nextTo"/>
        <c:crossAx val="592683520"/>
        <c:crosses val="autoZero"/>
        <c:auto val="1"/>
        <c:lblAlgn val="ctr"/>
        <c:lblOffset val="100"/>
        <c:noMultiLvlLbl val="0"/>
      </c:catAx>
      <c:valAx>
        <c:axId val="592683520"/>
        <c:scaling>
          <c:orientation val="minMax"/>
        </c:scaling>
        <c:delete val="1"/>
        <c:axPos val="l"/>
        <c:numFmt formatCode="#,##0" sourceLinked="0"/>
        <c:majorTickMark val="none"/>
        <c:minorTickMark val="none"/>
        <c:tickLblPos val="none"/>
        <c:crossAx val="592692536"/>
        <c:crosses val="autoZero"/>
        <c:crossBetween val="between"/>
        <c:majorUnit val="20"/>
      </c:valAx>
    </c:plotArea>
    <c:legend>
      <c:legendPos val="t"/>
      <c:layout>
        <c:manualLayout>
          <c:xMode val="edge"/>
          <c:yMode val="edge"/>
          <c:x val="0.14494343634858894"/>
          <c:y val="3.2360360535175492E-2"/>
          <c:w val="0.70723168467691022"/>
          <c:h val="6.5730724078045255E-2"/>
        </c:manualLayout>
      </c:layout>
      <c:overlay val="0"/>
    </c:legend>
    <c:plotVisOnly val="1"/>
    <c:dispBlanksAs val="gap"/>
    <c:showDLblsOverMax val="0"/>
  </c:chart>
  <c:txPr>
    <a:bodyPr/>
    <a:lstStyle/>
    <a:p>
      <a:pPr>
        <a:defRPr sz="1200" b="1">
          <a:latin typeface="Calibri" pitchFamily="34" charset="0"/>
        </a:defRPr>
      </a:pPr>
      <a:endParaRPr lang="es-ES"/>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hart>
    <c:title>
      <c:layout/>
      <c:overlay val="0"/>
      <c:txPr>
        <a:bodyPr/>
        <a:lstStyle/>
        <a:p>
          <a:pPr>
            <a:defRPr sz="1200"/>
          </a:pPr>
          <a:endParaRPr lang="es-ES"/>
        </a:p>
      </c:txPr>
    </c:title>
    <c:autoTitleDeleted val="0"/>
    <c:view3D>
      <c:rotX val="30"/>
      <c:rotY val="149"/>
      <c:rAngAx val="0"/>
    </c:view3D>
    <c:floor>
      <c:thickness val="0"/>
    </c:floor>
    <c:sideWall>
      <c:thickness val="0"/>
    </c:sideWall>
    <c:backWall>
      <c:thickness val="0"/>
    </c:backWall>
    <c:plotArea>
      <c:layout>
        <c:manualLayout>
          <c:layoutTarget val="inner"/>
          <c:xMode val="edge"/>
          <c:yMode val="edge"/>
          <c:x val="0.22570617153649644"/>
          <c:y val="0.38009632239871288"/>
          <c:w val="0.54858765692700806"/>
          <c:h val="0.53160992006384244"/>
        </c:manualLayout>
      </c:layout>
      <c:pie3DChart>
        <c:varyColors val="1"/>
        <c:ser>
          <c:idx val="0"/>
          <c:order val="0"/>
          <c:tx>
            <c:strRef>
              <c:f>Hoja1!$B$1</c:f>
              <c:strCache>
                <c:ptCount val="1"/>
                <c:pt idx="0">
                  <c:v>23,230 respuestas</c:v>
                </c:pt>
              </c:strCache>
            </c:strRef>
          </c:tx>
          <c:spPr>
            <a:ln>
              <a:noFill/>
            </a:ln>
            <a:effectLst>
              <a:outerShdw blurRad="76200" dir="18900000" sy="23000" kx="-1200000" algn="bl" rotWithShape="0">
                <a:prstClr val="black">
                  <a:alpha val="20000"/>
                </a:prstClr>
              </a:outerShdw>
            </a:effectLst>
            <a:scene3d>
              <a:camera prst="orthographicFront"/>
              <a:lightRig rig="threePt" dir="t"/>
            </a:scene3d>
            <a:sp3d prstMaterial="plastic">
              <a:bevelT/>
              <a:bevelB/>
            </a:sp3d>
          </c:spPr>
          <c:dPt>
            <c:idx val="1"/>
            <c:bubble3D val="0"/>
            <c:spPr>
              <a:solidFill>
                <a:srgbClr val="FFC000"/>
              </a:solidFill>
              <a:ln>
                <a:noFill/>
              </a:ln>
              <a:effectLst>
                <a:outerShdw blurRad="76200" dir="18900000" sy="23000" kx="-1200000" algn="bl" rotWithShape="0">
                  <a:prstClr val="black">
                    <a:alpha val="20000"/>
                  </a:prstClr>
                </a:outerShdw>
              </a:effectLst>
              <a:scene3d>
                <a:camera prst="orthographicFront"/>
                <a:lightRig rig="threePt" dir="t"/>
              </a:scene3d>
              <a:sp3d prstMaterial="plastic">
                <a:bevelT/>
                <a:bevelB/>
              </a:sp3d>
            </c:spPr>
          </c:dPt>
          <c:dPt>
            <c:idx val="2"/>
            <c:bubble3D val="0"/>
            <c:spPr>
              <a:solidFill>
                <a:srgbClr val="C00000"/>
              </a:solidFill>
              <a:ln>
                <a:noFill/>
              </a:ln>
              <a:effectLst>
                <a:outerShdw blurRad="76200" dir="18900000" sy="23000" kx="-1200000" algn="bl" rotWithShape="0">
                  <a:prstClr val="black">
                    <a:alpha val="20000"/>
                  </a:prstClr>
                </a:outerShdw>
              </a:effectLst>
              <a:scene3d>
                <a:camera prst="orthographicFront"/>
                <a:lightRig rig="threePt" dir="t"/>
              </a:scene3d>
              <a:sp3d prstMaterial="plastic">
                <a:bevelT/>
                <a:bevelB/>
              </a:sp3d>
            </c:spPr>
          </c:dPt>
          <c:dLbls>
            <c:dLbl>
              <c:idx val="0"/>
              <c:layout>
                <c:manualLayout>
                  <c:x val="-4.3385939036381528E-2"/>
                  <c:y val="-1.6569444444444446E-2"/>
                </c:manualLayout>
              </c:layout>
              <c:dLblPos val="bestFit"/>
              <c:showLegendKey val="0"/>
              <c:showVal val="1"/>
              <c:showCatName val="1"/>
              <c:showSerName val="0"/>
              <c:showPercent val="1"/>
              <c:showBubbleSize val="0"/>
              <c:separator>
</c:separator>
              <c:extLst>
                <c:ext xmlns:c15="http://schemas.microsoft.com/office/drawing/2012/chart" uri="{CE6537A1-D6FC-4f65-9D91-7224C49458BB}">
                  <c15:layout/>
                </c:ext>
              </c:extLst>
            </c:dLbl>
            <c:dLbl>
              <c:idx val="1"/>
              <c:layout>
                <c:manualLayout>
                  <c:x val="2.2864798426745329E-2"/>
                  <c:y val="-3.9902210884353743E-2"/>
                </c:manualLayout>
              </c:layout>
              <c:dLblPos val="bestFit"/>
              <c:showLegendKey val="0"/>
              <c:showVal val="1"/>
              <c:showCatName val="1"/>
              <c:showSerName val="0"/>
              <c:showPercent val="1"/>
              <c:showBubbleSize val="0"/>
              <c:separator>
</c:separator>
              <c:extLst>
                <c:ext xmlns:c15="http://schemas.microsoft.com/office/drawing/2012/chart" uri="{CE6537A1-D6FC-4f65-9D91-7224C49458BB}">
                  <c15:layout/>
                </c:ext>
              </c:extLst>
            </c:dLbl>
            <c:dLbl>
              <c:idx val="2"/>
              <c:layout>
                <c:manualLayout>
                  <c:x val="2.3262045231071778E-2"/>
                  <c:y val="3.072108843537415E-2"/>
                </c:manualLayout>
              </c:layout>
              <c:dLblPos val="bestFit"/>
              <c:showLegendKey val="0"/>
              <c:showVal val="1"/>
              <c:showCatName val="1"/>
              <c:showSerName val="0"/>
              <c:showPercent val="1"/>
              <c:showBubbleSize val="0"/>
              <c:separator>
</c:separator>
              <c:extLst>
                <c:ext xmlns:c15="http://schemas.microsoft.com/office/drawing/2012/chart" uri="{CE6537A1-D6FC-4f65-9D91-7224C49458BB}">
                  <c15:layout/>
                </c:ext>
              </c:extLst>
            </c:dLbl>
            <c:spPr>
              <a:noFill/>
              <a:ln>
                <a:noFill/>
              </a:ln>
              <a:effectLst/>
            </c:spPr>
            <c:dLblPos val="bestFit"/>
            <c:showLegendKey val="0"/>
            <c:showVal val="1"/>
            <c:showCatName val="1"/>
            <c:showSerName val="0"/>
            <c:showPercent val="1"/>
            <c:showBubbleSize val="0"/>
            <c:separator>
</c:separator>
            <c:showLeaderLines val="1"/>
            <c:extLst>
              <c:ext xmlns:c15="http://schemas.microsoft.com/office/drawing/2012/chart" uri="{CE6537A1-D6FC-4f65-9D91-7224C49458BB}"/>
            </c:extLst>
          </c:dLbls>
          <c:cat>
            <c:strRef>
              <c:f>Hoja1!$A$2:$A$4</c:f>
              <c:strCache>
                <c:ptCount val="3"/>
                <c:pt idx="0">
                  <c:v>Bueno</c:v>
                </c:pt>
                <c:pt idx="1">
                  <c:v>Regular</c:v>
                </c:pt>
                <c:pt idx="2">
                  <c:v>Malo</c:v>
                </c:pt>
              </c:strCache>
            </c:strRef>
          </c:cat>
          <c:val>
            <c:numRef>
              <c:f>Hoja1!$B$2:$B$4</c:f>
              <c:numCache>
                <c:formatCode>#,##0</c:formatCode>
                <c:ptCount val="3"/>
                <c:pt idx="0">
                  <c:v>18942</c:v>
                </c:pt>
                <c:pt idx="1">
                  <c:v>2952</c:v>
                </c:pt>
                <c:pt idx="2">
                  <c:v>1336</c:v>
                </c:pt>
              </c:numCache>
            </c:numRef>
          </c:val>
        </c:ser>
        <c:dLbls>
          <c:dLblPos val="bestFit"/>
          <c:showLegendKey val="0"/>
          <c:showVal val="1"/>
          <c:showCatName val="0"/>
          <c:showSerName val="0"/>
          <c:showPercent val="0"/>
          <c:showBubbleSize val="0"/>
          <c:showLeaderLines val="1"/>
        </c:dLbls>
      </c:pie3DChart>
    </c:plotArea>
    <c:plotVisOnly val="1"/>
    <c:dispBlanksAs val="zero"/>
    <c:showDLblsOverMax val="0"/>
  </c:chart>
  <c:txPr>
    <a:bodyPr/>
    <a:lstStyle/>
    <a:p>
      <a:pPr>
        <a:defRPr sz="1200" b="1">
          <a:latin typeface="Calibri" pitchFamily="34" charset="0"/>
        </a:defRPr>
      </a:pPr>
      <a:endParaRPr lang="es-ES"/>
    </a:p>
  </c:tx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hart>
    <c:title>
      <c:layout/>
      <c:overlay val="0"/>
      <c:txPr>
        <a:bodyPr/>
        <a:lstStyle/>
        <a:p>
          <a:pPr>
            <a:defRPr sz="1200"/>
          </a:pPr>
          <a:endParaRPr lang="es-ES"/>
        </a:p>
      </c:txPr>
    </c:title>
    <c:autoTitleDeleted val="0"/>
    <c:view3D>
      <c:rotX val="30"/>
      <c:rotY val="120"/>
      <c:rAngAx val="0"/>
    </c:view3D>
    <c:floor>
      <c:thickness val="0"/>
    </c:floor>
    <c:sideWall>
      <c:thickness val="0"/>
    </c:sideWall>
    <c:backWall>
      <c:thickness val="0"/>
    </c:backWall>
    <c:plotArea>
      <c:layout>
        <c:manualLayout>
          <c:layoutTarget val="inner"/>
          <c:xMode val="edge"/>
          <c:yMode val="edge"/>
          <c:x val="0.22570617153649644"/>
          <c:y val="0.38009632239871288"/>
          <c:w val="0.54858765692700806"/>
          <c:h val="0.53160992006384244"/>
        </c:manualLayout>
      </c:layout>
      <c:pie3DChart>
        <c:varyColors val="1"/>
        <c:ser>
          <c:idx val="0"/>
          <c:order val="0"/>
          <c:tx>
            <c:strRef>
              <c:f>Hoja1!$B$1</c:f>
              <c:strCache>
                <c:ptCount val="1"/>
                <c:pt idx="0">
                  <c:v>4,345 respuestas</c:v>
                </c:pt>
              </c:strCache>
            </c:strRef>
          </c:tx>
          <c:spPr>
            <a:ln>
              <a:noFill/>
            </a:ln>
            <a:effectLst>
              <a:outerShdw blurRad="76200" dir="18900000" sy="23000" kx="-1200000" algn="bl" rotWithShape="0">
                <a:prstClr val="black">
                  <a:alpha val="20000"/>
                </a:prstClr>
              </a:outerShdw>
            </a:effectLst>
            <a:scene3d>
              <a:camera prst="orthographicFront"/>
              <a:lightRig rig="threePt" dir="t"/>
            </a:scene3d>
            <a:sp3d prstMaterial="plastic">
              <a:bevelT/>
              <a:bevelB/>
            </a:sp3d>
          </c:spPr>
          <c:dPt>
            <c:idx val="1"/>
            <c:bubble3D val="0"/>
            <c:spPr>
              <a:solidFill>
                <a:srgbClr val="FFC000"/>
              </a:solidFill>
              <a:ln>
                <a:noFill/>
              </a:ln>
              <a:effectLst>
                <a:outerShdw blurRad="76200" dir="18900000" sy="23000" kx="-1200000" algn="bl" rotWithShape="0">
                  <a:prstClr val="black">
                    <a:alpha val="20000"/>
                  </a:prstClr>
                </a:outerShdw>
              </a:effectLst>
              <a:scene3d>
                <a:camera prst="orthographicFront"/>
                <a:lightRig rig="threePt" dir="t"/>
              </a:scene3d>
              <a:sp3d prstMaterial="plastic">
                <a:bevelT/>
                <a:bevelB/>
              </a:sp3d>
            </c:spPr>
          </c:dPt>
          <c:dPt>
            <c:idx val="2"/>
            <c:bubble3D val="0"/>
            <c:spPr>
              <a:solidFill>
                <a:srgbClr val="C00000"/>
              </a:solidFill>
              <a:ln>
                <a:noFill/>
              </a:ln>
              <a:effectLst>
                <a:outerShdw blurRad="76200" dir="18900000" sy="23000" kx="-1200000" algn="bl" rotWithShape="0">
                  <a:prstClr val="black">
                    <a:alpha val="20000"/>
                  </a:prstClr>
                </a:outerShdw>
              </a:effectLst>
              <a:scene3d>
                <a:camera prst="orthographicFront"/>
                <a:lightRig rig="threePt" dir="t"/>
              </a:scene3d>
              <a:sp3d prstMaterial="plastic">
                <a:bevelT/>
                <a:bevelB/>
              </a:sp3d>
            </c:spPr>
          </c:dPt>
          <c:dLbls>
            <c:dLbl>
              <c:idx val="0"/>
              <c:layout>
                <c:manualLayout>
                  <c:x val="-3.6684365781710929E-2"/>
                  <c:y val="-2.7684240362811856E-2"/>
                </c:manualLayout>
              </c:layout>
              <c:showLegendKey val="0"/>
              <c:showVal val="1"/>
              <c:showCatName val="1"/>
              <c:showSerName val="0"/>
              <c:showPercent val="1"/>
              <c:showBubbleSize val="0"/>
              <c:separator>
</c:separator>
              <c:extLst>
                <c:ext xmlns:c15="http://schemas.microsoft.com/office/drawing/2012/chart" uri="{CE6537A1-D6FC-4f65-9D91-7224C49458BB}">
                  <c15:layout/>
                </c:ext>
              </c:extLst>
            </c:dLbl>
            <c:dLbl>
              <c:idx val="1"/>
              <c:layout>
                <c:manualLayout>
                  <c:x val="3.111996066863312E-2"/>
                  <c:y val="-5.9220521541950177E-2"/>
                </c:manualLayout>
              </c:layout>
              <c:showLegendKey val="0"/>
              <c:showVal val="1"/>
              <c:showCatName val="1"/>
              <c:showSerName val="0"/>
              <c:showPercent val="1"/>
              <c:showBubbleSize val="0"/>
              <c:separator>
</c:separator>
              <c:extLst>
                <c:ext xmlns:c15="http://schemas.microsoft.com/office/drawing/2012/chart" uri="{CE6537A1-D6FC-4f65-9D91-7224C49458BB}">
                  <c15:layout/>
                </c:ext>
              </c:extLst>
            </c:dLbl>
            <c:dLbl>
              <c:idx val="2"/>
              <c:layout>
                <c:manualLayout>
                  <c:x val="1.4878318584070797E-2"/>
                  <c:y val="9.273384353741497E-2"/>
                </c:manualLayout>
              </c:layout>
              <c:showLegendKey val="0"/>
              <c:showVal val="1"/>
              <c:showCatName val="1"/>
              <c:showSerName val="0"/>
              <c:showPercent val="1"/>
              <c:showBubbleSize val="0"/>
              <c:separator>
</c:separator>
              <c:extLst>
                <c:ext xmlns:c15="http://schemas.microsoft.com/office/drawing/2012/chart" uri="{CE6537A1-D6FC-4f65-9D91-7224C49458BB}">
                  <c15:layout/>
                </c:ext>
              </c:extLst>
            </c:dLbl>
            <c:spPr>
              <a:noFill/>
              <a:ln>
                <a:noFill/>
              </a:ln>
              <a:effectLst/>
            </c:spPr>
            <c:showLegendKey val="0"/>
            <c:showVal val="1"/>
            <c:showCatName val="1"/>
            <c:showSerName val="0"/>
            <c:showPercent val="1"/>
            <c:showBubbleSize val="0"/>
            <c:separator>
</c:separator>
            <c:showLeaderLines val="1"/>
            <c:extLst>
              <c:ext xmlns:c15="http://schemas.microsoft.com/office/drawing/2012/chart" uri="{CE6537A1-D6FC-4f65-9D91-7224C49458BB}"/>
            </c:extLst>
          </c:dLbls>
          <c:cat>
            <c:strRef>
              <c:f>Hoja1!$A$2:$A$4</c:f>
              <c:strCache>
                <c:ptCount val="3"/>
                <c:pt idx="0">
                  <c:v>Buena</c:v>
                </c:pt>
                <c:pt idx="1">
                  <c:v>Regular</c:v>
                </c:pt>
                <c:pt idx="2">
                  <c:v>Mala</c:v>
                </c:pt>
              </c:strCache>
            </c:strRef>
          </c:cat>
          <c:val>
            <c:numRef>
              <c:f>Hoja1!$B$2:$B$4</c:f>
              <c:numCache>
                <c:formatCode>#,##0</c:formatCode>
                <c:ptCount val="3"/>
                <c:pt idx="0">
                  <c:v>4143</c:v>
                </c:pt>
                <c:pt idx="1">
                  <c:v>161</c:v>
                </c:pt>
                <c:pt idx="2">
                  <c:v>41</c:v>
                </c:pt>
              </c:numCache>
            </c:numRef>
          </c:val>
        </c:ser>
        <c:dLbls>
          <c:showLegendKey val="0"/>
          <c:showVal val="0"/>
          <c:showCatName val="0"/>
          <c:showSerName val="0"/>
          <c:showPercent val="0"/>
          <c:showBubbleSize val="0"/>
          <c:showLeaderLines val="1"/>
        </c:dLbls>
      </c:pie3DChart>
    </c:plotArea>
    <c:plotVisOnly val="1"/>
    <c:dispBlanksAs val="zero"/>
    <c:showDLblsOverMax val="0"/>
  </c:chart>
  <c:txPr>
    <a:bodyPr/>
    <a:lstStyle/>
    <a:p>
      <a:pPr>
        <a:defRPr sz="1200" b="1">
          <a:latin typeface="Calibri" pitchFamily="34" charset="0"/>
        </a:defRPr>
      </a:pPr>
      <a:endParaRPr lang="es-ES"/>
    </a:p>
  </c:txPr>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a:lstStyle/>
          <a:p>
            <a:pPr>
              <a:defRPr sz="1100" u="sng"/>
            </a:pPr>
            <a:r>
              <a:rPr lang="es-ES" sz="1100" u="sng" dirty="0"/>
              <a:t>Porcentaje</a:t>
            </a:r>
          </a:p>
        </c:rich>
      </c:tx>
      <c:layout>
        <c:manualLayout>
          <c:xMode val="edge"/>
          <c:yMode val="edge"/>
          <c:x val="0.4487334209065047"/>
          <c:y val="0.13116767320449318"/>
        </c:manualLayout>
      </c:layout>
      <c:overlay val="0"/>
    </c:title>
    <c:autoTitleDeleted val="0"/>
    <c:plotArea>
      <c:layout>
        <c:manualLayout>
          <c:layoutTarget val="inner"/>
          <c:xMode val="edge"/>
          <c:yMode val="edge"/>
          <c:x val="1.71438345926949E-2"/>
          <c:y val="0.23395633923938391"/>
          <c:w val="0.93251931832353374"/>
          <c:h val="0.56717732272060684"/>
        </c:manualLayout>
      </c:layout>
      <c:barChart>
        <c:barDir val="col"/>
        <c:grouping val="clustered"/>
        <c:varyColors val="0"/>
        <c:ser>
          <c:idx val="0"/>
          <c:order val="0"/>
          <c:tx>
            <c:strRef>
              <c:f>Hoja1!$A$2</c:f>
              <c:strCache>
                <c:ptCount val="1"/>
                <c:pt idx="0">
                  <c:v>Bueno</c:v>
                </c:pt>
              </c:strCache>
            </c:strRef>
          </c:tx>
          <c:spPr>
            <a:ln>
              <a:noFill/>
            </a:ln>
            <a:effectLst>
              <a:outerShdw blurRad="76200" dir="18900000" sy="23000" kx="-1200000" algn="bl" rotWithShape="0">
                <a:prstClr val="black">
                  <a:alpha val="20000"/>
                </a:prstClr>
              </a:outerShdw>
            </a:effectLst>
            <a:scene3d>
              <a:camera prst="orthographicFront"/>
              <a:lightRig rig="threePt" dir="t"/>
            </a:scene3d>
            <a:sp3d>
              <a:bevelT/>
            </a:sp3d>
          </c:spPr>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Hoja1!$B$1:$G$1</c:f>
              <c:strCache>
                <c:ptCount val="6"/>
                <c:pt idx="0">
                  <c:v>2012:
2,424
respuestas</c:v>
                </c:pt>
                <c:pt idx="1">
                  <c:v>2013:
2,282
respuestas</c:v>
                </c:pt>
                <c:pt idx="2">
                  <c:v>2014:
2,300
respuestas</c:v>
                </c:pt>
                <c:pt idx="3">
                  <c:v>2015:
2,894
respuestas</c:v>
                </c:pt>
                <c:pt idx="4">
                  <c:v>2016:
1,890
respuestas</c:v>
                </c:pt>
                <c:pt idx="5">
                  <c:v>2017:
1,890
respuestas</c:v>
                </c:pt>
              </c:strCache>
            </c:strRef>
          </c:cat>
          <c:val>
            <c:numRef>
              <c:f>Hoja1!$B$2:$G$2</c:f>
              <c:numCache>
                <c:formatCode>0.0</c:formatCode>
                <c:ptCount val="6"/>
                <c:pt idx="0">
                  <c:v>83.415841584158414</c:v>
                </c:pt>
                <c:pt idx="1">
                  <c:v>79.921087242437522</c:v>
                </c:pt>
                <c:pt idx="2">
                  <c:v>83</c:v>
                </c:pt>
                <c:pt idx="3">
                  <c:v>75.599999999999994</c:v>
                </c:pt>
                <c:pt idx="4">
                  <c:v>79.153439153439194</c:v>
                </c:pt>
                <c:pt idx="5">
                  <c:v>82.116402116402128</c:v>
                </c:pt>
              </c:numCache>
            </c:numRef>
          </c:val>
        </c:ser>
        <c:ser>
          <c:idx val="1"/>
          <c:order val="1"/>
          <c:tx>
            <c:strRef>
              <c:f>Hoja1!$A$3</c:f>
              <c:strCache>
                <c:ptCount val="1"/>
                <c:pt idx="0">
                  <c:v>Regular</c:v>
                </c:pt>
              </c:strCache>
            </c:strRef>
          </c:tx>
          <c:spPr>
            <a:solidFill>
              <a:srgbClr val="FFC000"/>
            </a:solidFill>
            <a:ln>
              <a:noFill/>
            </a:ln>
            <a:effectLst>
              <a:outerShdw blurRad="76200" dir="18900000" sy="23000" kx="-1200000" algn="bl" rotWithShape="0">
                <a:prstClr val="black">
                  <a:alpha val="20000"/>
                </a:prstClr>
              </a:outerShdw>
            </a:effectLst>
            <a:scene3d>
              <a:camera prst="orthographicFront"/>
              <a:lightRig rig="threePt" dir="t"/>
            </a:scene3d>
            <a:sp3d>
              <a:bevelT/>
            </a:sp3d>
          </c:spPr>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Hoja1!$B$1:$G$1</c:f>
              <c:strCache>
                <c:ptCount val="6"/>
                <c:pt idx="0">
                  <c:v>2012:
2,424
respuestas</c:v>
                </c:pt>
                <c:pt idx="1">
                  <c:v>2013:
2,282
respuestas</c:v>
                </c:pt>
                <c:pt idx="2">
                  <c:v>2014:
2,300
respuestas</c:v>
                </c:pt>
                <c:pt idx="3">
                  <c:v>2015:
2,894
respuestas</c:v>
                </c:pt>
                <c:pt idx="4">
                  <c:v>2016:
1,890
respuestas</c:v>
                </c:pt>
                <c:pt idx="5">
                  <c:v>2017:
1,890
respuestas</c:v>
                </c:pt>
              </c:strCache>
            </c:strRef>
          </c:cat>
          <c:val>
            <c:numRef>
              <c:f>Hoja1!$B$3:$G$3</c:f>
              <c:numCache>
                <c:formatCode>0.0</c:formatCode>
                <c:ptCount val="6"/>
                <c:pt idx="0">
                  <c:v>13.366336633663368</c:v>
                </c:pt>
                <c:pt idx="1">
                  <c:v>13.809732573432704</c:v>
                </c:pt>
                <c:pt idx="2">
                  <c:v>13</c:v>
                </c:pt>
                <c:pt idx="3">
                  <c:v>16.2</c:v>
                </c:pt>
                <c:pt idx="4">
                  <c:v>13.915343915343914</c:v>
                </c:pt>
                <c:pt idx="5">
                  <c:v>12.486772486772486</c:v>
                </c:pt>
              </c:numCache>
            </c:numRef>
          </c:val>
        </c:ser>
        <c:ser>
          <c:idx val="2"/>
          <c:order val="2"/>
          <c:tx>
            <c:strRef>
              <c:f>Hoja1!$A$4</c:f>
              <c:strCache>
                <c:ptCount val="1"/>
                <c:pt idx="0">
                  <c:v>Malo</c:v>
                </c:pt>
              </c:strCache>
            </c:strRef>
          </c:tx>
          <c:spPr>
            <a:solidFill>
              <a:schemeClr val="accent2"/>
            </a:solidFill>
            <a:ln>
              <a:noFill/>
            </a:ln>
            <a:effectLst>
              <a:outerShdw blurRad="76200" dir="18900000" sy="23000" kx="-1200000" algn="bl" rotWithShape="0">
                <a:prstClr val="black">
                  <a:alpha val="20000"/>
                </a:prstClr>
              </a:outerShdw>
            </a:effectLst>
            <a:scene3d>
              <a:camera prst="orthographicFront"/>
              <a:lightRig rig="threePt" dir="t"/>
            </a:scene3d>
            <a:sp3d>
              <a:bevelT/>
            </a:sp3d>
          </c:spPr>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Hoja1!$B$1:$G$1</c:f>
              <c:strCache>
                <c:ptCount val="6"/>
                <c:pt idx="0">
                  <c:v>2012:
2,424
respuestas</c:v>
                </c:pt>
                <c:pt idx="1">
                  <c:v>2013:
2,282
respuestas</c:v>
                </c:pt>
                <c:pt idx="2">
                  <c:v>2014:
2,300
respuestas</c:v>
                </c:pt>
                <c:pt idx="3">
                  <c:v>2015:
2,894
respuestas</c:v>
                </c:pt>
                <c:pt idx="4">
                  <c:v>2016:
1,890
respuestas</c:v>
                </c:pt>
                <c:pt idx="5">
                  <c:v>2017:
1,890
respuestas</c:v>
                </c:pt>
              </c:strCache>
            </c:strRef>
          </c:cat>
          <c:val>
            <c:numRef>
              <c:f>Hoja1!$B$4:$G$4</c:f>
              <c:numCache>
                <c:formatCode>0.0</c:formatCode>
                <c:ptCount val="6"/>
                <c:pt idx="0">
                  <c:v>3.217821782178218</c:v>
                </c:pt>
                <c:pt idx="1">
                  <c:v>6.2691801841297679</c:v>
                </c:pt>
                <c:pt idx="2">
                  <c:v>4</c:v>
                </c:pt>
                <c:pt idx="3">
                  <c:v>8.1999999999999993</c:v>
                </c:pt>
                <c:pt idx="4">
                  <c:v>6.9312169312169312</c:v>
                </c:pt>
                <c:pt idx="5">
                  <c:v>5.3968253968253972</c:v>
                </c:pt>
              </c:numCache>
            </c:numRef>
          </c:val>
        </c:ser>
        <c:dLbls>
          <c:showLegendKey val="0"/>
          <c:showVal val="1"/>
          <c:showCatName val="0"/>
          <c:showSerName val="0"/>
          <c:showPercent val="0"/>
          <c:showBubbleSize val="0"/>
        </c:dLbls>
        <c:gapWidth val="150"/>
        <c:overlap val="-25"/>
        <c:axId val="567163648"/>
        <c:axId val="567172272"/>
      </c:barChart>
      <c:catAx>
        <c:axId val="567163648"/>
        <c:scaling>
          <c:orientation val="minMax"/>
        </c:scaling>
        <c:delete val="0"/>
        <c:axPos val="b"/>
        <c:numFmt formatCode="General" sourceLinked="1"/>
        <c:majorTickMark val="cross"/>
        <c:minorTickMark val="none"/>
        <c:tickLblPos val="nextTo"/>
        <c:crossAx val="567172272"/>
        <c:crosses val="autoZero"/>
        <c:auto val="1"/>
        <c:lblAlgn val="ctr"/>
        <c:lblOffset val="100"/>
        <c:noMultiLvlLbl val="0"/>
      </c:catAx>
      <c:valAx>
        <c:axId val="567172272"/>
        <c:scaling>
          <c:orientation val="minMax"/>
        </c:scaling>
        <c:delete val="1"/>
        <c:axPos val="l"/>
        <c:numFmt formatCode="#,##0" sourceLinked="0"/>
        <c:majorTickMark val="none"/>
        <c:minorTickMark val="none"/>
        <c:tickLblPos val="none"/>
        <c:crossAx val="567163648"/>
        <c:crosses val="autoZero"/>
        <c:crossBetween val="between"/>
        <c:majorUnit val="20"/>
      </c:valAx>
    </c:plotArea>
    <c:legend>
      <c:legendPos val="t"/>
      <c:layout>
        <c:manualLayout>
          <c:xMode val="edge"/>
          <c:yMode val="edge"/>
          <c:x val="0.16958948592662051"/>
          <c:y val="1.7544014851269572E-2"/>
          <c:w val="0.65510420948938708"/>
          <c:h val="7.8225651244996891E-2"/>
        </c:manualLayout>
      </c:layout>
      <c:overlay val="0"/>
    </c:legend>
    <c:plotVisOnly val="1"/>
    <c:dispBlanksAs val="gap"/>
    <c:showDLblsOverMax val="0"/>
  </c:chart>
  <c:txPr>
    <a:bodyPr/>
    <a:lstStyle/>
    <a:p>
      <a:pPr>
        <a:defRPr sz="1100" b="1">
          <a:latin typeface="Calibri" pitchFamily="34" charset="0"/>
        </a:defRPr>
      </a:pPr>
      <a:endParaRPr lang="es-ES"/>
    </a:p>
  </c:txPr>
  <c:externalData r:id="rId2">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hart>
    <c:title>
      <c:layout/>
      <c:overlay val="0"/>
      <c:txPr>
        <a:bodyPr/>
        <a:lstStyle/>
        <a:p>
          <a:pPr>
            <a:defRPr sz="1200"/>
          </a:pPr>
          <a:endParaRPr lang="es-ES"/>
        </a:p>
      </c:txPr>
    </c:title>
    <c:autoTitleDeleted val="0"/>
    <c:view3D>
      <c:rotX val="30"/>
      <c:rotY val="147"/>
      <c:rAngAx val="0"/>
    </c:view3D>
    <c:floor>
      <c:thickness val="0"/>
    </c:floor>
    <c:sideWall>
      <c:thickness val="0"/>
    </c:sideWall>
    <c:backWall>
      <c:thickness val="0"/>
    </c:backWall>
    <c:plotArea>
      <c:layout>
        <c:manualLayout>
          <c:layoutTarget val="inner"/>
          <c:xMode val="edge"/>
          <c:yMode val="edge"/>
          <c:x val="0.22570617153649647"/>
          <c:y val="0.38009632239871288"/>
          <c:w val="0.54858765692700806"/>
          <c:h val="0.53160992006384278"/>
        </c:manualLayout>
      </c:layout>
      <c:pie3DChart>
        <c:varyColors val="1"/>
        <c:ser>
          <c:idx val="0"/>
          <c:order val="0"/>
          <c:tx>
            <c:strRef>
              <c:f>Hoja1!$B$1</c:f>
              <c:strCache>
                <c:ptCount val="1"/>
                <c:pt idx="0">
                  <c:v>26,856 respuestas</c:v>
                </c:pt>
              </c:strCache>
            </c:strRef>
          </c:tx>
          <c:spPr>
            <a:ln>
              <a:noFill/>
            </a:ln>
            <a:effectLst>
              <a:outerShdw blurRad="76200" dir="18900000" sy="23000" kx="-1200000" algn="bl" rotWithShape="0">
                <a:prstClr val="black">
                  <a:alpha val="20000"/>
                </a:prstClr>
              </a:outerShdw>
            </a:effectLst>
            <a:scene3d>
              <a:camera prst="orthographicFront"/>
              <a:lightRig rig="threePt" dir="t"/>
            </a:scene3d>
            <a:sp3d prstMaterial="plastic">
              <a:bevelT/>
              <a:bevelB/>
            </a:sp3d>
          </c:spPr>
          <c:dPt>
            <c:idx val="1"/>
            <c:bubble3D val="0"/>
            <c:spPr>
              <a:solidFill>
                <a:srgbClr val="FFC000"/>
              </a:solidFill>
              <a:ln>
                <a:noFill/>
              </a:ln>
              <a:effectLst>
                <a:outerShdw blurRad="76200" dir="18900000" sy="23000" kx="-1200000" algn="bl" rotWithShape="0">
                  <a:prstClr val="black">
                    <a:alpha val="20000"/>
                  </a:prstClr>
                </a:outerShdw>
              </a:effectLst>
              <a:scene3d>
                <a:camera prst="orthographicFront"/>
                <a:lightRig rig="threePt" dir="t"/>
              </a:scene3d>
              <a:sp3d prstMaterial="plastic">
                <a:bevelT/>
                <a:bevelB/>
              </a:sp3d>
            </c:spPr>
          </c:dPt>
          <c:dPt>
            <c:idx val="2"/>
            <c:bubble3D val="0"/>
            <c:spPr>
              <a:solidFill>
                <a:srgbClr val="C00000"/>
              </a:solidFill>
              <a:ln>
                <a:noFill/>
              </a:ln>
              <a:effectLst>
                <a:outerShdw blurRad="76200" dir="18900000" sy="23000" kx="-1200000" algn="bl" rotWithShape="0">
                  <a:prstClr val="black">
                    <a:alpha val="20000"/>
                  </a:prstClr>
                </a:outerShdw>
              </a:effectLst>
              <a:scene3d>
                <a:camera prst="orthographicFront"/>
                <a:lightRig rig="threePt" dir="t"/>
              </a:scene3d>
              <a:sp3d prstMaterial="plastic">
                <a:bevelT/>
                <a:bevelB/>
              </a:sp3d>
            </c:spPr>
          </c:dPt>
          <c:dLbls>
            <c:dLbl>
              <c:idx val="0"/>
              <c:layout>
                <c:manualLayout>
                  <c:x val="-8.956990889901149E-3"/>
                  <c:y val="-7.1170024612984356E-2"/>
                </c:manualLayout>
              </c:layout>
              <c:showLegendKey val="0"/>
              <c:showVal val="1"/>
              <c:showCatName val="1"/>
              <c:showSerName val="0"/>
              <c:showPercent val="1"/>
              <c:showBubbleSize val="0"/>
              <c:separator>
</c:separator>
              <c:extLst>
                <c:ext xmlns:c15="http://schemas.microsoft.com/office/drawing/2012/chart" uri="{CE6537A1-D6FC-4f65-9D91-7224C49458BB}">
                  <c15:layout/>
                </c:ext>
              </c:extLst>
            </c:dLbl>
            <c:dLbl>
              <c:idx val="1"/>
              <c:layout>
                <c:manualLayout>
                  <c:x val="-4.1538787356960134E-3"/>
                  <c:y val="-6.2408373794568997E-2"/>
                </c:manualLayout>
              </c:layout>
              <c:showLegendKey val="0"/>
              <c:showVal val="1"/>
              <c:showCatName val="1"/>
              <c:showSerName val="0"/>
              <c:showPercent val="1"/>
              <c:showBubbleSize val="0"/>
              <c:separator>
</c:separator>
              <c:extLst>
                <c:ext xmlns:c15="http://schemas.microsoft.com/office/drawing/2012/chart" uri="{CE6537A1-D6FC-4f65-9D91-7224C49458BB}">
                  <c15:layout/>
                </c:ext>
              </c:extLst>
            </c:dLbl>
            <c:dLbl>
              <c:idx val="2"/>
              <c:layout>
                <c:manualLayout>
                  <c:x val="2.607869958893461E-2"/>
                  <c:y val="1.0062630854550262E-2"/>
                </c:manualLayout>
              </c:layout>
              <c:showLegendKey val="0"/>
              <c:showVal val="1"/>
              <c:showCatName val="1"/>
              <c:showSerName val="0"/>
              <c:showPercent val="1"/>
              <c:showBubbleSize val="0"/>
              <c:separator>
</c:separator>
              <c:extLst>
                <c:ext xmlns:c15="http://schemas.microsoft.com/office/drawing/2012/chart" uri="{CE6537A1-D6FC-4f65-9D91-7224C49458BB}">
                  <c15:layout/>
                </c:ext>
              </c:extLst>
            </c:dLbl>
            <c:spPr>
              <a:noFill/>
              <a:ln>
                <a:noFill/>
              </a:ln>
              <a:effectLst/>
            </c:spPr>
            <c:showLegendKey val="0"/>
            <c:showVal val="1"/>
            <c:showCatName val="1"/>
            <c:showSerName val="0"/>
            <c:showPercent val="1"/>
            <c:showBubbleSize val="0"/>
            <c:separator>
</c:separator>
            <c:showLeaderLines val="1"/>
            <c:extLst>
              <c:ext xmlns:c15="http://schemas.microsoft.com/office/drawing/2012/chart" uri="{CE6537A1-D6FC-4f65-9D91-7224C49458BB}"/>
            </c:extLst>
          </c:dLbls>
          <c:cat>
            <c:strRef>
              <c:f>Hoja1!$A$2:$A$4</c:f>
              <c:strCache>
                <c:ptCount val="3"/>
                <c:pt idx="0">
                  <c:v>Buena</c:v>
                </c:pt>
                <c:pt idx="1">
                  <c:v>Regular</c:v>
                </c:pt>
                <c:pt idx="2">
                  <c:v>Mala</c:v>
                </c:pt>
              </c:strCache>
            </c:strRef>
          </c:cat>
          <c:val>
            <c:numRef>
              <c:f>Hoja1!$B$2:$B$4</c:f>
              <c:numCache>
                <c:formatCode>#,##0</c:formatCode>
                <c:ptCount val="3"/>
                <c:pt idx="0">
                  <c:v>17375</c:v>
                </c:pt>
                <c:pt idx="1">
                  <c:v>4988</c:v>
                </c:pt>
                <c:pt idx="2">
                  <c:v>4493</c:v>
                </c:pt>
              </c:numCache>
            </c:numRef>
          </c:val>
        </c:ser>
        <c:dLbls>
          <c:showLegendKey val="0"/>
          <c:showVal val="0"/>
          <c:showCatName val="0"/>
          <c:showSerName val="0"/>
          <c:showPercent val="0"/>
          <c:showBubbleSize val="0"/>
          <c:showLeaderLines val="1"/>
        </c:dLbls>
      </c:pie3DChart>
    </c:plotArea>
    <c:plotVisOnly val="1"/>
    <c:dispBlanksAs val="zero"/>
    <c:showDLblsOverMax val="0"/>
  </c:chart>
  <c:txPr>
    <a:bodyPr/>
    <a:lstStyle/>
    <a:p>
      <a:pPr>
        <a:defRPr lang="es-MX" sz="1200" b="1">
          <a:latin typeface="Calibri" pitchFamily="34" charset="0"/>
        </a:defRPr>
      </a:pPr>
      <a:endParaRPr lang="es-ES"/>
    </a:p>
  </c:txPr>
  <c:externalData r:id="rId1">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a:lstStyle/>
          <a:p>
            <a:pPr>
              <a:defRPr sz="1100" u="sng"/>
            </a:pPr>
            <a:r>
              <a:rPr lang="es-ES" sz="1100" u="sng" dirty="0"/>
              <a:t>Porcentaje</a:t>
            </a:r>
          </a:p>
        </c:rich>
      </c:tx>
      <c:layout>
        <c:manualLayout>
          <c:xMode val="edge"/>
          <c:yMode val="edge"/>
          <c:x val="0.44873342090650459"/>
          <c:y val="0.13116767320449318"/>
        </c:manualLayout>
      </c:layout>
      <c:overlay val="0"/>
    </c:title>
    <c:autoTitleDeleted val="0"/>
    <c:plotArea>
      <c:layout>
        <c:manualLayout>
          <c:layoutTarget val="inner"/>
          <c:xMode val="edge"/>
          <c:yMode val="edge"/>
          <c:x val="1.71438345926949E-2"/>
          <c:y val="0.23395633923938391"/>
          <c:w val="0.96571230537990349"/>
          <c:h val="0.58470159545896649"/>
        </c:manualLayout>
      </c:layout>
      <c:barChart>
        <c:barDir val="col"/>
        <c:grouping val="clustered"/>
        <c:varyColors val="0"/>
        <c:ser>
          <c:idx val="0"/>
          <c:order val="0"/>
          <c:tx>
            <c:strRef>
              <c:f>Hoja1!$A$2</c:f>
              <c:strCache>
                <c:ptCount val="1"/>
                <c:pt idx="0">
                  <c:v>Buena</c:v>
                </c:pt>
              </c:strCache>
            </c:strRef>
          </c:tx>
          <c:spPr>
            <a:ln>
              <a:noFill/>
            </a:ln>
            <a:effectLst>
              <a:outerShdw blurRad="76200" dir="18900000" sy="23000" kx="-1200000" algn="bl" rotWithShape="0">
                <a:prstClr val="black">
                  <a:alpha val="20000"/>
                </a:prstClr>
              </a:outerShdw>
            </a:effectLst>
            <a:scene3d>
              <a:camera prst="orthographicFront"/>
              <a:lightRig rig="threePt" dir="t"/>
            </a:scene3d>
            <a:sp3d>
              <a:bevelT/>
            </a:sp3d>
          </c:spPr>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Hoja1!$B$1:$G$1</c:f>
              <c:strCache>
                <c:ptCount val="6"/>
                <c:pt idx="0">
                  <c:v>2012:
2,431
respuestas</c:v>
                </c:pt>
                <c:pt idx="1">
                  <c:v>2013:
2,259
respuestas</c:v>
                </c:pt>
                <c:pt idx="2">
                  <c:v>2014:
2,279
respuestas</c:v>
                </c:pt>
                <c:pt idx="3">
                  <c:v>2015:
2,887
respuestas</c:v>
                </c:pt>
                <c:pt idx="4">
                  <c:v>2016:
1,899
respuestas</c:v>
                </c:pt>
                <c:pt idx="5">
                  <c:v>2017:
1,893
respuestas</c:v>
                </c:pt>
              </c:strCache>
            </c:strRef>
          </c:cat>
          <c:val>
            <c:numRef>
              <c:f>Hoja1!$B$2:$G$2</c:f>
              <c:numCache>
                <c:formatCode>0.0</c:formatCode>
                <c:ptCount val="6"/>
                <c:pt idx="0">
                  <c:v>64.952694364459077</c:v>
                </c:pt>
                <c:pt idx="1">
                  <c:v>57.617360496014172</c:v>
                </c:pt>
                <c:pt idx="2">
                  <c:v>58.6</c:v>
                </c:pt>
                <c:pt idx="3">
                  <c:v>55.7</c:v>
                </c:pt>
                <c:pt idx="4">
                  <c:v>53.765139547130069</c:v>
                </c:pt>
                <c:pt idx="5">
                  <c:v>54.886423666138406</c:v>
                </c:pt>
              </c:numCache>
            </c:numRef>
          </c:val>
        </c:ser>
        <c:ser>
          <c:idx val="1"/>
          <c:order val="1"/>
          <c:tx>
            <c:strRef>
              <c:f>Hoja1!$A$3</c:f>
              <c:strCache>
                <c:ptCount val="1"/>
                <c:pt idx="0">
                  <c:v>Regular</c:v>
                </c:pt>
              </c:strCache>
            </c:strRef>
          </c:tx>
          <c:spPr>
            <a:solidFill>
              <a:srgbClr val="FFC000"/>
            </a:solidFill>
            <a:ln>
              <a:noFill/>
            </a:ln>
            <a:effectLst>
              <a:outerShdw blurRad="76200" dir="18900000" sy="23000" kx="-1200000" algn="bl" rotWithShape="0">
                <a:prstClr val="black">
                  <a:alpha val="20000"/>
                </a:prstClr>
              </a:outerShdw>
            </a:effectLst>
            <a:scene3d>
              <a:camera prst="orthographicFront"/>
              <a:lightRig rig="threePt" dir="t"/>
            </a:scene3d>
            <a:sp3d>
              <a:bevelT/>
            </a:sp3d>
          </c:spPr>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Hoja1!$B$1:$G$1</c:f>
              <c:strCache>
                <c:ptCount val="6"/>
                <c:pt idx="0">
                  <c:v>2012:
2,431
respuestas</c:v>
                </c:pt>
                <c:pt idx="1">
                  <c:v>2013:
2,259
respuestas</c:v>
                </c:pt>
                <c:pt idx="2">
                  <c:v>2014:
2,279
respuestas</c:v>
                </c:pt>
                <c:pt idx="3">
                  <c:v>2015:
2,887
respuestas</c:v>
                </c:pt>
                <c:pt idx="4">
                  <c:v>2016:
1,899
respuestas</c:v>
                </c:pt>
                <c:pt idx="5">
                  <c:v>2017:
1,893
respuestas</c:v>
                </c:pt>
              </c:strCache>
            </c:strRef>
          </c:cat>
          <c:val>
            <c:numRef>
              <c:f>Hoja1!$B$3:$G$3</c:f>
              <c:numCache>
                <c:formatCode>0.0</c:formatCode>
                <c:ptCount val="6"/>
                <c:pt idx="0">
                  <c:v>17.893870835047306</c:v>
                </c:pt>
                <c:pt idx="1">
                  <c:v>21.87776793622675</c:v>
                </c:pt>
                <c:pt idx="2">
                  <c:v>22.073732718894011</c:v>
                </c:pt>
                <c:pt idx="3">
                  <c:v>20.9</c:v>
                </c:pt>
                <c:pt idx="4">
                  <c:v>22.222222222222221</c:v>
                </c:pt>
                <c:pt idx="5">
                  <c:v>22.18700475435816</c:v>
                </c:pt>
              </c:numCache>
            </c:numRef>
          </c:val>
        </c:ser>
        <c:ser>
          <c:idx val="2"/>
          <c:order val="2"/>
          <c:tx>
            <c:strRef>
              <c:f>Hoja1!$A$4</c:f>
              <c:strCache>
                <c:ptCount val="1"/>
                <c:pt idx="0">
                  <c:v>Mala</c:v>
                </c:pt>
              </c:strCache>
            </c:strRef>
          </c:tx>
          <c:spPr>
            <a:solidFill>
              <a:schemeClr val="accent2"/>
            </a:solidFill>
            <a:ln>
              <a:noFill/>
            </a:ln>
            <a:effectLst>
              <a:outerShdw blurRad="76200" dir="18900000" sy="23000" kx="-1200000" algn="bl" rotWithShape="0">
                <a:prstClr val="black">
                  <a:alpha val="20000"/>
                </a:prstClr>
              </a:outerShdw>
            </a:effectLst>
            <a:scene3d>
              <a:camera prst="orthographicFront"/>
              <a:lightRig rig="threePt" dir="t"/>
            </a:scene3d>
            <a:sp3d>
              <a:bevelT/>
            </a:sp3d>
          </c:spPr>
          <c:invertIfNegative val="0"/>
          <c:dLbls>
            <c:dLbl>
              <c:idx val="2"/>
              <c:layout>
                <c:manualLayout>
                  <c:x val="5.566642573770068E-3"/>
                  <c:y val="5.7825997475690312E-3"/>
                </c:manualLayout>
              </c:layout>
              <c:showLegendKey val="0"/>
              <c:showVal val="1"/>
              <c:showCatName val="0"/>
              <c:showSerName val="0"/>
              <c:showPercent val="0"/>
              <c:showBubbleSize val="0"/>
              <c:extLst>
                <c:ext xmlns:c15="http://schemas.microsoft.com/office/drawing/2012/chart" uri="{CE6537A1-D6FC-4f65-9D91-7224C49458BB}">
                  <c15:layout/>
                </c:ext>
              </c:extLst>
            </c:dLbl>
            <c:dLbl>
              <c:idx val="3"/>
              <c:layout>
                <c:manualLayout>
                  <c:x val="6.9583032172125334E-3"/>
                  <c:y val="5.7825997475690312E-3"/>
                </c:manualLayout>
              </c:layout>
              <c:showLegendKey val="0"/>
              <c:showVal val="1"/>
              <c:showCatName val="0"/>
              <c:showSerName val="0"/>
              <c:showPercent val="0"/>
              <c:showBubbleSize val="0"/>
              <c:extLst>
                <c:ext xmlns:c15="http://schemas.microsoft.com/office/drawing/2012/chart" uri="{CE6537A1-D6FC-4f65-9D91-7224C49458BB}">
                  <c15:layout/>
                </c:ext>
              </c:extLst>
            </c:dLbl>
            <c:dLbl>
              <c:idx val="5"/>
              <c:layout>
                <c:manualLayout>
                  <c:x val="8.3499638606551012E-3"/>
                  <c:y val="-5.7825997475690312E-3"/>
                </c:manualLayout>
              </c:layout>
              <c:showLegendKey val="0"/>
              <c:showVal val="1"/>
              <c:showCatName val="0"/>
              <c:showSerName val="0"/>
              <c:showPercent val="0"/>
              <c:showBubbleSize val="0"/>
              <c:extLst>
                <c:ext xmlns:c15="http://schemas.microsoft.com/office/drawing/2012/chart" uri="{CE6537A1-D6FC-4f65-9D91-7224C49458BB}">
                  <c15:layout/>
                </c:ext>
              </c:extLst>
            </c:dLbl>
            <c:dLbl>
              <c:idx val="6"/>
              <c:layout>
                <c:manualLayout>
                  <c:x val="5.566642573770068E-3"/>
                  <c:y val="-2.8912998737845156E-3"/>
                </c:manualLayout>
              </c:layout>
              <c:showLegendKey val="0"/>
              <c:showVal val="1"/>
              <c:showCatName val="0"/>
              <c:showSerName val="0"/>
              <c:showPercent val="0"/>
              <c:showBubbleSize val="0"/>
              <c:extLst>
                <c:ext xmlns:c15="http://schemas.microsoft.com/office/drawing/2012/chart" uri="{CE6537A1-D6FC-4f65-9D91-7224C49458BB}"/>
              </c:extLst>
            </c:dLbl>
            <c:dLbl>
              <c:idx val="7"/>
              <c:layout>
                <c:manualLayout>
                  <c:x val="5.566642573770068E-3"/>
                  <c:y val="5.7825997475690312E-3"/>
                </c:manualLayout>
              </c:layout>
              <c:showLegendKey val="0"/>
              <c:showVal val="1"/>
              <c:showCatName val="0"/>
              <c:showSerName val="0"/>
              <c:showPercent val="0"/>
              <c:showBubbleSize val="0"/>
              <c:extLst>
                <c:ext xmlns:c15="http://schemas.microsoft.com/office/drawing/2012/chart" uri="{CE6537A1-D6FC-4f65-9D91-7224C49458BB}"/>
              </c:extLst>
            </c:dLbl>
            <c:dLbl>
              <c:idx val="8"/>
              <c:layout>
                <c:manualLayout>
                  <c:x val="6.9583032172124831E-3"/>
                  <c:y val="-1.0601310403300801E-16"/>
                </c:manualLayout>
              </c:layout>
              <c:showLegendKey val="0"/>
              <c:showVal val="1"/>
              <c:showCatName val="0"/>
              <c:showSerName val="0"/>
              <c:showPercent val="0"/>
              <c:showBubbleSize val="0"/>
              <c:extLst>
                <c:ext xmlns:c15="http://schemas.microsoft.com/office/drawing/2012/chart" uri="{CE6537A1-D6FC-4f65-9D91-7224C49458BB}"/>
              </c:extLst>
            </c:dLbl>
            <c:dLbl>
              <c:idx val="9"/>
              <c:layout>
                <c:manualLayout>
                  <c:x val="6.9583032172125846E-3"/>
                  <c:y val="0"/>
                </c:manualLayout>
              </c:layout>
              <c:showLegendKey val="0"/>
              <c:showVal val="1"/>
              <c:showCatName val="0"/>
              <c:showSerName val="0"/>
              <c:showPercent val="0"/>
              <c:showBubbleSize val="0"/>
              <c:extLst>
                <c:ext xmlns:c15="http://schemas.microsoft.com/office/drawing/2012/chart" uri="{CE6537A1-D6FC-4f65-9D91-7224C49458BB}"/>
              </c:extLst>
            </c:dLbl>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Hoja1!$B$1:$G$1</c:f>
              <c:strCache>
                <c:ptCount val="6"/>
                <c:pt idx="0">
                  <c:v>2012:
2,431
respuestas</c:v>
                </c:pt>
                <c:pt idx="1">
                  <c:v>2013:
2,259
respuestas</c:v>
                </c:pt>
                <c:pt idx="2">
                  <c:v>2014:
2,279
respuestas</c:v>
                </c:pt>
                <c:pt idx="3">
                  <c:v>2015:
2,887
respuestas</c:v>
                </c:pt>
                <c:pt idx="4">
                  <c:v>2016:
1,899
respuestas</c:v>
                </c:pt>
                <c:pt idx="5">
                  <c:v>2017:
1,893
respuestas</c:v>
                </c:pt>
              </c:strCache>
            </c:strRef>
          </c:cat>
          <c:val>
            <c:numRef>
              <c:f>Hoja1!$B$4:$G$4</c:f>
              <c:numCache>
                <c:formatCode>0.0</c:formatCode>
                <c:ptCount val="6"/>
                <c:pt idx="0">
                  <c:v>17.153434800493624</c:v>
                </c:pt>
                <c:pt idx="1">
                  <c:v>20.504871567759078</c:v>
                </c:pt>
                <c:pt idx="2">
                  <c:v>19.3</c:v>
                </c:pt>
                <c:pt idx="3">
                  <c:v>23.5</c:v>
                </c:pt>
                <c:pt idx="4">
                  <c:v>24.01263823064771</c:v>
                </c:pt>
                <c:pt idx="5">
                  <c:v>22.926571579503431</c:v>
                </c:pt>
              </c:numCache>
            </c:numRef>
          </c:val>
        </c:ser>
        <c:dLbls>
          <c:showLegendKey val="0"/>
          <c:showVal val="1"/>
          <c:showCatName val="0"/>
          <c:showSerName val="0"/>
          <c:showPercent val="0"/>
          <c:showBubbleSize val="0"/>
        </c:dLbls>
        <c:gapWidth val="150"/>
        <c:overlap val="-25"/>
        <c:axId val="567173056"/>
        <c:axId val="567162080"/>
      </c:barChart>
      <c:catAx>
        <c:axId val="567173056"/>
        <c:scaling>
          <c:orientation val="minMax"/>
        </c:scaling>
        <c:delete val="0"/>
        <c:axPos val="b"/>
        <c:numFmt formatCode="General" sourceLinked="1"/>
        <c:majorTickMark val="cross"/>
        <c:minorTickMark val="none"/>
        <c:tickLblPos val="nextTo"/>
        <c:crossAx val="567162080"/>
        <c:crosses val="autoZero"/>
        <c:auto val="1"/>
        <c:lblAlgn val="ctr"/>
        <c:lblOffset val="100"/>
        <c:noMultiLvlLbl val="0"/>
      </c:catAx>
      <c:valAx>
        <c:axId val="567162080"/>
        <c:scaling>
          <c:orientation val="minMax"/>
        </c:scaling>
        <c:delete val="1"/>
        <c:axPos val="l"/>
        <c:numFmt formatCode="#,##0" sourceLinked="0"/>
        <c:majorTickMark val="none"/>
        <c:minorTickMark val="none"/>
        <c:tickLblPos val="none"/>
        <c:crossAx val="567173056"/>
        <c:crosses val="autoZero"/>
        <c:crossBetween val="between"/>
        <c:majorUnit val="20"/>
      </c:valAx>
    </c:plotArea>
    <c:legend>
      <c:legendPos val="t"/>
      <c:layout>
        <c:manualLayout>
          <c:xMode val="edge"/>
          <c:yMode val="edge"/>
          <c:x val="0.16958948592662057"/>
          <c:y val="1.7544014851269572E-2"/>
          <c:w val="0.65510420948938752"/>
          <c:h val="7.8225651244996891E-2"/>
        </c:manualLayout>
      </c:layout>
      <c:overlay val="0"/>
    </c:legend>
    <c:plotVisOnly val="1"/>
    <c:dispBlanksAs val="gap"/>
    <c:showDLblsOverMax val="0"/>
  </c:chart>
  <c:txPr>
    <a:bodyPr/>
    <a:lstStyle/>
    <a:p>
      <a:pPr>
        <a:defRPr sz="1100" b="1">
          <a:latin typeface="Calibri" pitchFamily="34" charset="0"/>
        </a:defRPr>
      </a:pPr>
      <a:endParaRPr lang="es-ES"/>
    </a:p>
  </c:txPr>
  <c:externalData r:id="rId2">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hart>
    <c:title>
      <c:layout/>
      <c:overlay val="0"/>
      <c:txPr>
        <a:bodyPr/>
        <a:lstStyle/>
        <a:p>
          <a:pPr>
            <a:defRPr sz="1200"/>
          </a:pPr>
          <a:endParaRPr lang="es-ES"/>
        </a:p>
      </c:txPr>
    </c:title>
    <c:autoTitleDeleted val="0"/>
    <c:view3D>
      <c:rotX val="30"/>
      <c:rotY val="160"/>
      <c:rAngAx val="0"/>
    </c:view3D>
    <c:floor>
      <c:thickness val="0"/>
    </c:floor>
    <c:sideWall>
      <c:thickness val="0"/>
    </c:sideWall>
    <c:backWall>
      <c:thickness val="0"/>
    </c:backWall>
    <c:plotArea>
      <c:layout>
        <c:manualLayout>
          <c:layoutTarget val="inner"/>
          <c:xMode val="edge"/>
          <c:yMode val="edge"/>
          <c:x val="0.22570617153649658"/>
          <c:y val="0.38009632239871288"/>
          <c:w val="0.54858765692700806"/>
          <c:h val="0.531609920063843"/>
        </c:manualLayout>
      </c:layout>
      <c:pie3DChart>
        <c:varyColors val="1"/>
        <c:ser>
          <c:idx val="0"/>
          <c:order val="0"/>
          <c:tx>
            <c:strRef>
              <c:f>Hoja1!$B$1</c:f>
              <c:strCache>
                <c:ptCount val="1"/>
                <c:pt idx="0">
                  <c:v>26,762 respuestas</c:v>
                </c:pt>
              </c:strCache>
            </c:strRef>
          </c:tx>
          <c:spPr>
            <a:ln>
              <a:noFill/>
            </a:ln>
            <a:effectLst>
              <a:outerShdw blurRad="76200" dir="18900000" sy="23000" kx="-1200000" algn="bl" rotWithShape="0">
                <a:prstClr val="black">
                  <a:alpha val="20000"/>
                </a:prstClr>
              </a:outerShdw>
            </a:effectLst>
            <a:scene3d>
              <a:camera prst="orthographicFront"/>
              <a:lightRig rig="threePt" dir="t"/>
            </a:scene3d>
            <a:sp3d prstMaterial="plastic">
              <a:bevelT/>
              <a:bevelB/>
            </a:sp3d>
          </c:spPr>
          <c:dPt>
            <c:idx val="1"/>
            <c:bubble3D val="0"/>
            <c:spPr>
              <a:solidFill>
                <a:srgbClr val="FFC000"/>
              </a:solidFill>
              <a:ln>
                <a:noFill/>
              </a:ln>
              <a:effectLst>
                <a:outerShdw blurRad="76200" dir="18900000" sy="23000" kx="-1200000" algn="bl" rotWithShape="0">
                  <a:prstClr val="black">
                    <a:alpha val="20000"/>
                  </a:prstClr>
                </a:outerShdw>
              </a:effectLst>
              <a:scene3d>
                <a:camera prst="orthographicFront"/>
                <a:lightRig rig="threePt" dir="t"/>
              </a:scene3d>
              <a:sp3d prstMaterial="plastic">
                <a:bevelT/>
                <a:bevelB/>
              </a:sp3d>
            </c:spPr>
          </c:dPt>
          <c:dPt>
            <c:idx val="2"/>
            <c:bubble3D val="0"/>
            <c:spPr>
              <a:solidFill>
                <a:srgbClr val="C00000"/>
              </a:solidFill>
              <a:ln>
                <a:noFill/>
              </a:ln>
              <a:effectLst>
                <a:outerShdw blurRad="76200" dir="18900000" sy="23000" kx="-1200000" algn="bl" rotWithShape="0">
                  <a:prstClr val="black">
                    <a:alpha val="20000"/>
                  </a:prstClr>
                </a:outerShdw>
              </a:effectLst>
              <a:scene3d>
                <a:camera prst="orthographicFront"/>
                <a:lightRig rig="threePt" dir="t"/>
              </a:scene3d>
              <a:sp3d prstMaterial="plastic">
                <a:bevelT/>
                <a:bevelB/>
              </a:sp3d>
            </c:spPr>
          </c:dPt>
          <c:dLbls>
            <c:dLbl>
              <c:idx val="0"/>
              <c:layout>
                <c:manualLayout>
                  <c:x val="-1.7775455504943895E-2"/>
                  <c:y val="-4.6260025644129406E-2"/>
                </c:manualLayout>
              </c:layout>
              <c:showLegendKey val="0"/>
              <c:showVal val="1"/>
              <c:showCatName val="1"/>
              <c:showSerName val="0"/>
              <c:showPercent val="1"/>
              <c:showBubbleSize val="0"/>
              <c:separator>
</c:separator>
              <c:extLst>
                <c:ext xmlns:c15="http://schemas.microsoft.com/office/drawing/2012/chart" uri="{CE6537A1-D6FC-4f65-9D91-7224C49458BB}">
                  <c15:layout/>
                </c:ext>
              </c:extLst>
            </c:dLbl>
            <c:dLbl>
              <c:idx val="1"/>
              <c:layout>
                <c:manualLayout>
                  <c:x val="9.073818186868126E-3"/>
                  <c:y val="-5.1732940153237227E-2"/>
                </c:manualLayout>
              </c:layout>
              <c:showLegendKey val="0"/>
              <c:showVal val="1"/>
              <c:showCatName val="1"/>
              <c:showSerName val="0"/>
              <c:showPercent val="1"/>
              <c:showBubbleSize val="0"/>
              <c:separator>
</c:separator>
              <c:extLst>
                <c:ext xmlns:c15="http://schemas.microsoft.com/office/drawing/2012/chart" uri="{CE6537A1-D6FC-4f65-9D91-7224C49458BB}">
                  <c15:layout/>
                </c:ext>
              </c:extLst>
            </c:dLbl>
            <c:dLbl>
              <c:idx val="2"/>
              <c:layout>
                <c:manualLayout>
                  <c:x val="2.8283315742695412E-2"/>
                  <c:y val="6.504059573285273E-3"/>
                </c:manualLayout>
              </c:layout>
              <c:showLegendKey val="0"/>
              <c:showVal val="1"/>
              <c:showCatName val="1"/>
              <c:showSerName val="0"/>
              <c:showPercent val="1"/>
              <c:showBubbleSize val="0"/>
              <c:separator>
</c:separator>
              <c:extLst>
                <c:ext xmlns:c15="http://schemas.microsoft.com/office/drawing/2012/chart" uri="{CE6537A1-D6FC-4f65-9D91-7224C49458BB}">
                  <c15:layout/>
                </c:ext>
              </c:extLst>
            </c:dLbl>
            <c:spPr>
              <a:noFill/>
              <a:ln>
                <a:noFill/>
              </a:ln>
              <a:effectLst/>
            </c:spPr>
            <c:showLegendKey val="0"/>
            <c:showVal val="1"/>
            <c:showCatName val="1"/>
            <c:showSerName val="0"/>
            <c:showPercent val="1"/>
            <c:showBubbleSize val="0"/>
            <c:separator>
</c:separator>
            <c:showLeaderLines val="1"/>
            <c:extLst>
              <c:ext xmlns:c15="http://schemas.microsoft.com/office/drawing/2012/chart" uri="{CE6537A1-D6FC-4f65-9D91-7224C49458BB}"/>
            </c:extLst>
          </c:dLbls>
          <c:cat>
            <c:strRef>
              <c:f>Hoja1!$A$2:$A$4</c:f>
              <c:strCache>
                <c:ptCount val="3"/>
                <c:pt idx="0">
                  <c:v>Adecuado</c:v>
                </c:pt>
                <c:pt idx="1">
                  <c:v>Regular</c:v>
                </c:pt>
                <c:pt idx="2">
                  <c:v>Excesivo</c:v>
                </c:pt>
              </c:strCache>
            </c:strRef>
          </c:cat>
          <c:val>
            <c:numRef>
              <c:f>Hoja1!$B$2:$B$4</c:f>
              <c:numCache>
                <c:formatCode>#,##0</c:formatCode>
                <c:ptCount val="3"/>
                <c:pt idx="0">
                  <c:v>19114</c:v>
                </c:pt>
                <c:pt idx="1">
                  <c:v>4933</c:v>
                </c:pt>
                <c:pt idx="2">
                  <c:v>2715</c:v>
                </c:pt>
              </c:numCache>
            </c:numRef>
          </c:val>
        </c:ser>
        <c:dLbls>
          <c:showLegendKey val="0"/>
          <c:showVal val="0"/>
          <c:showCatName val="0"/>
          <c:showSerName val="0"/>
          <c:showPercent val="0"/>
          <c:showBubbleSize val="0"/>
          <c:showLeaderLines val="1"/>
        </c:dLbls>
      </c:pie3DChart>
    </c:plotArea>
    <c:plotVisOnly val="1"/>
    <c:dispBlanksAs val="zero"/>
    <c:showDLblsOverMax val="0"/>
  </c:chart>
  <c:txPr>
    <a:bodyPr/>
    <a:lstStyle/>
    <a:p>
      <a:pPr>
        <a:defRPr sz="1200" b="1">
          <a:latin typeface="Calibri" pitchFamily="34" charset="0"/>
        </a:defRPr>
      </a:pPr>
      <a:endParaRPr lang="es-ES"/>
    </a:p>
  </c:txPr>
  <c:externalData r:id="rId1">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a:lstStyle/>
          <a:p>
            <a:pPr>
              <a:defRPr sz="1100" u="sng"/>
            </a:pPr>
            <a:r>
              <a:rPr lang="es-ES" sz="1100" u="sng" dirty="0"/>
              <a:t>Porcentaje</a:t>
            </a:r>
          </a:p>
        </c:rich>
      </c:tx>
      <c:layout>
        <c:manualLayout>
          <c:xMode val="edge"/>
          <c:yMode val="edge"/>
          <c:x val="0.44873342090650448"/>
          <c:y val="0.13116767320449318"/>
        </c:manualLayout>
      </c:layout>
      <c:overlay val="0"/>
    </c:title>
    <c:autoTitleDeleted val="0"/>
    <c:plotArea>
      <c:layout>
        <c:manualLayout>
          <c:layoutTarget val="inner"/>
          <c:xMode val="edge"/>
          <c:yMode val="edge"/>
          <c:x val="1.71438345926949E-2"/>
          <c:y val="0.23395633923938391"/>
          <c:w val="0.96571230537990349"/>
          <c:h val="0.58470159545896649"/>
        </c:manualLayout>
      </c:layout>
      <c:barChart>
        <c:barDir val="col"/>
        <c:grouping val="clustered"/>
        <c:varyColors val="0"/>
        <c:ser>
          <c:idx val="0"/>
          <c:order val="0"/>
          <c:tx>
            <c:strRef>
              <c:f>Hoja1!$A$2</c:f>
              <c:strCache>
                <c:ptCount val="1"/>
                <c:pt idx="0">
                  <c:v>Adecuado</c:v>
                </c:pt>
              </c:strCache>
            </c:strRef>
          </c:tx>
          <c:spPr>
            <a:ln>
              <a:noFill/>
            </a:ln>
            <a:effectLst>
              <a:outerShdw blurRad="76200" dir="18900000" sy="23000" kx="-1200000" algn="bl" rotWithShape="0">
                <a:prstClr val="black">
                  <a:alpha val="20000"/>
                </a:prstClr>
              </a:outerShdw>
            </a:effectLst>
            <a:scene3d>
              <a:camera prst="orthographicFront"/>
              <a:lightRig rig="threePt" dir="t"/>
            </a:scene3d>
            <a:sp3d>
              <a:bevelT/>
            </a:sp3d>
          </c:spPr>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Hoja1!$B$1:$G$1</c:f>
              <c:strCache>
                <c:ptCount val="6"/>
                <c:pt idx="0">
                  <c:v>2012:
2,437
respuestas</c:v>
                </c:pt>
                <c:pt idx="1">
                  <c:v>2013:
2,254
respuestas</c:v>
                </c:pt>
                <c:pt idx="2">
                  <c:v>2014:
2,269
respuestas</c:v>
                </c:pt>
                <c:pt idx="3">
                  <c:v>2015:
2,804
respuestas</c:v>
                </c:pt>
                <c:pt idx="4">
                  <c:v>2016:
1,887
respuestas</c:v>
                </c:pt>
                <c:pt idx="5">
                  <c:v>2017:
1,876
respuestas</c:v>
                </c:pt>
              </c:strCache>
            </c:strRef>
          </c:cat>
          <c:val>
            <c:numRef>
              <c:f>Hoja1!$B$2:$G$2</c:f>
              <c:numCache>
                <c:formatCode>0.0</c:formatCode>
                <c:ptCount val="6"/>
                <c:pt idx="0">
                  <c:v>69.347558473533027</c:v>
                </c:pt>
                <c:pt idx="1">
                  <c:v>65.7</c:v>
                </c:pt>
                <c:pt idx="2">
                  <c:v>68.133395090319596</c:v>
                </c:pt>
                <c:pt idx="3">
                  <c:v>62.6</c:v>
                </c:pt>
                <c:pt idx="4">
                  <c:v>63.593004769475357</c:v>
                </c:pt>
                <c:pt idx="5">
                  <c:v>67.484008528784642</c:v>
                </c:pt>
              </c:numCache>
            </c:numRef>
          </c:val>
        </c:ser>
        <c:ser>
          <c:idx val="1"/>
          <c:order val="1"/>
          <c:tx>
            <c:strRef>
              <c:f>Hoja1!$A$3</c:f>
              <c:strCache>
                <c:ptCount val="1"/>
                <c:pt idx="0">
                  <c:v>Regular</c:v>
                </c:pt>
              </c:strCache>
            </c:strRef>
          </c:tx>
          <c:spPr>
            <a:solidFill>
              <a:srgbClr val="FFC000"/>
            </a:solidFill>
            <a:ln>
              <a:noFill/>
            </a:ln>
            <a:effectLst>
              <a:outerShdw blurRad="76200" dir="18900000" sy="23000" kx="-1200000" algn="bl" rotWithShape="0">
                <a:prstClr val="black">
                  <a:alpha val="20000"/>
                </a:prstClr>
              </a:outerShdw>
            </a:effectLst>
            <a:scene3d>
              <a:camera prst="orthographicFront"/>
              <a:lightRig rig="threePt" dir="t"/>
            </a:scene3d>
            <a:sp3d>
              <a:bevelT/>
            </a:sp3d>
          </c:spPr>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Hoja1!$B$1:$G$1</c:f>
              <c:strCache>
                <c:ptCount val="6"/>
                <c:pt idx="0">
                  <c:v>2012:
2,437
respuestas</c:v>
                </c:pt>
                <c:pt idx="1">
                  <c:v>2013:
2,254
respuestas</c:v>
                </c:pt>
                <c:pt idx="2">
                  <c:v>2014:
2,269
respuestas</c:v>
                </c:pt>
                <c:pt idx="3">
                  <c:v>2015:
2,804
respuestas</c:v>
                </c:pt>
                <c:pt idx="4">
                  <c:v>2016:
1,887
respuestas</c:v>
                </c:pt>
                <c:pt idx="5">
                  <c:v>2017:
1,876
respuestas</c:v>
                </c:pt>
              </c:strCache>
            </c:strRef>
          </c:cat>
          <c:val>
            <c:numRef>
              <c:f>Hoja1!$B$3:$G$3</c:f>
              <c:numCache>
                <c:formatCode>0.0</c:formatCode>
                <c:ptCount val="6"/>
                <c:pt idx="0">
                  <c:v>21.132540008206814</c:v>
                </c:pt>
                <c:pt idx="1">
                  <c:v>20.195295162006214</c:v>
                </c:pt>
                <c:pt idx="2">
                  <c:v>19.2</c:v>
                </c:pt>
                <c:pt idx="3">
                  <c:v>22.8</c:v>
                </c:pt>
                <c:pt idx="4">
                  <c:v>23.847376788553259</c:v>
                </c:pt>
                <c:pt idx="5">
                  <c:v>20.575692963752665</c:v>
                </c:pt>
              </c:numCache>
            </c:numRef>
          </c:val>
        </c:ser>
        <c:ser>
          <c:idx val="2"/>
          <c:order val="2"/>
          <c:tx>
            <c:strRef>
              <c:f>Hoja1!$A$4</c:f>
              <c:strCache>
                <c:ptCount val="1"/>
                <c:pt idx="0">
                  <c:v>Excesivo</c:v>
                </c:pt>
              </c:strCache>
            </c:strRef>
          </c:tx>
          <c:spPr>
            <a:solidFill>
              <a:schemeClr val="accent2"/>
            </a:solidFill>
            <a:ln>
              <a:noFill/>
            </a:ln>
            <a:effectLst>
              <a:outerShdw blurRad="76200" dir="18900000" sy="23000" kx="-1200000" algn="bl" rotWithShape="0">
                <a:prstClr val="black">
                  <a:alpha val="20000"/>
                </a:prstClr>
              </a:outerShdw>
            </a:effectLst>
            <a:scene3d>
              <a:camera prst="orthographicFront"/>
              <a:lightRig rig="threePt" dir="t"/>
            </a:scene3d>
            <a:sp3d>
              <a:bevelT/>
            </a:sp3d>
          </c:spPr>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Hoja1!$B$1:$G$1</c:f>
              <c:strCache>
                <c:ptCount val="6"/>
                <c:pt idx="0">
                  <c:v>2012:
2,437
respuestas</c:v>
                </c:pt>
                <c:pt idx="1">
                  <c:v>2013:
2,254
respuestas</c:v>
                </c:pt>
                <c:pt idx="2">
                  <c:v>2014:
2,269
respuestas</c:v>
                </c:pt>
                <c:pt idx="3">
                  <c:v>2015:
2,804
respuestas</c:v>
                </c:pt>
                <c:pt idx="4">
                  <c:v>2016:
1,887
respuestas</c:v>
                </c:pt>
                <c:pt idx="5">
                  <c:v>2017:
1,876
respuestas</c:v>
                </c:pt>
              </c:strCache>
            </c:strRef>
          </c:cat>
          <c:val>
            <c:numRef>
              <c:f>Hoja1!$B$4:$G$4</c:f>
              <c:numCache>
                <c:formatCode>0.0</c:formatCode>
                <c:ptCount val="6"/>
                <c:pt idx="0">
                  <c:v>9.5199015182601556</c:v>
                </c:pt>
                <c:pt idx="1">
                  <c:v>14.152617568766599</c:v>
                </c:pt>
                <c:pt idx="2">
                  <c:v>12.7</c:v>
                </c:pt>
                <c:pt idx="3">
                  <c:v>14.6</c:v>
                </c:pt>
                <c:pt idx="4">
                  <c:v>12.559618441971383</c:v>
                </c:pt>
                <c:pt idx="5">
                  <c:v>11.940298507462686</c:v>
                </c:pt>
              </c:numCache>
            </c:numRef>
          </c:val>
        </c:ser>
        <c:dLbls>
          <c:showLegendKey val="0"/>
          <c:showVal val="1"/>
          <c:showCatName val="0"/>
          <c:showSerName val="0"/>
          <c:showPercent val="0"/>
          <c:showBubbleSize val="0"/>
        </c:dLbls>
        <c:gapWidth val="150"/>
        <c:overlap val="-25"/>
        <c:axId val="567165608"/>
        <c:axId val="428141856"/>
      </c:barChart>
      <c:catAx>
        <c:axId val="567165608"/>
        <c:scaling>
          <c:orientation val="minMax"/>
        </c:scaling>
        <c:delete val="0"/>
        <c:axPos val="b"/>
        <c:numFmt formatCode="General" sourceLinked="1"/>
        <c:majorTickMark val="cross"/>
        <c:minorTickMark val="none"/>
        <c:tickLblPos val="nextTo"/>
        <c:crossAx val="428141856"/>
        <c:crosses val="autoZero"/>
        <c:auto val="1"/>
        <c:lblAlgn val="ctr"/>
        <c:lblOffset val="100"/>
        <c:noMultiLvlLbl val="0"/>
      </c:catAx>
      <c:valAx>
        <c:axId val="428141856"/>
        <c:scaling>
          <c:orientation val="minMax"/>
        </c:scaling>
        <c:delete val="1"/>
        <c:axPos val="l"/>
        <c:numFmt formatCode="#,##0" sourceLinked="0"/>
        <c:majorTickMark val="none"/>
        <c:minorTickMark val="none"/>
        <c:tickLblPos val="none"/>
        <c:crossAx val="567165608"/>
        <c:crosses val="autoZero"/>
        <c:crossBetween val="between"/>
        <c:majorUnit val="20"/>
      </c:valAx>
    </c:plotArea>
    <c:legend>
      <c:legendPos val="t"/>
      <c:layout>
        <c:manualLayout>
          <c:xMode val="edge"/>
          <c:yMode val="edge"/>
          <c:x val="0.16958948592662068"/>
          <c:y val="1.7544014851269572E-2"/>
          <c:w val="0.65510420948938786"/>
          <c:h val="7.8225651244996891E-2"/>
        </c:manualLayout>
      </c:layout>
      <c:overlay val="0"/>
    </c:legend>
    <c:plotVisOnly val="1"/>
    <c:dispBlanksAs val="gap"/>
    <c:showDLblsOverMax val="0"/>
  </c:chart>
  <c:txPr>
    <a:bodyPr/>
    <a:lstStyle/>
    <a:p>
      <a:pPr>
        <a:defRPr sz="1100" b="1">
          <a:latin typeface="Calibri" pitchFamily="34" charset="0"/>
        </a:defRPr>
      </a:pPr>
      <a:endParaRPr lang="es-ES"/>
    </a:p>
  </c:txPr>
  <c:externalData r:id="rId2">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hart>
    <c:title>
      <c:layout/>
      <c:overlay val="1"/>
      <c:txPr>
        <a:bodyPr/>
        <a:lstStyle/>
        <a:p>
          <a:pPr>
            <a:defRPr sz="1200"/>
          </a:pPr>
          <a:endParaRPr lang="es-ES"/>
        </a:p>
      </c:txPr>
    </c:title>
    <c:autoTitleDeleted val="0"/>
    <c:view3D>
      <c:rotX val="30"/>
      <c:rotY val="134"/>
      <c:rAngAx val="0"/>
    </c:view3D>
    <c:floor>
      <c:thickness val="0"/>
    </c:floor>
    <c:sideWall>
      <c:thickness val="0"/>
    </c:sideWall>
    <c:backWall>
      <c:thickness val="0"/>
    </c:backWall>
    <c:plotArea>
      <c:layout>
        <c:manualLayout>
          <c:layoutTarget val="inner"/>
          <c:xMode val="edge"/>
          <c:yMode val="edge"/>
          <c:x val="0.22570617153649669"/>
          <c:y val="0.38009632239871288"/>
          <c:w val="0.54858765692700806"/>
          <c:h val="0.53160992006384322"/>
        </c:manualLayout>
      </c:layout>
      <c:pie3DChart>
        <c:varyColors val="1"/>
        <c:ser>
          <c:idx val="0"/>
          <c:order val="0"/>
          <c:tx>
            <c:strRef>
              <c:f>Hoja1!$B$1</c:f>
              <c:strCache>
                <c:ptCount val="1"/>
                <c:pt idx="0">
                  <c:v>26,506 respuestas</c:v>
                </c:pt>
              </c:strCache>
            </c:strRef>
          </c:tx>
          <c:spPr>
            <a:ln>
              <a:noFill/>
            </a:ln>
            <a:effectLst>
              <a:outerShdw blurRad="76200" dir="18900000" sy="23000" kx="-1200000" algn="bl" rotWithShape="0">
                <a:prstClr val="black">
                  <a:alpha val="20000"/>
                </a:prstClr>
              </a:outerShdw>
            </a:effectLst>
            <a:scene3d>
              <a:camera prst="orthographicFront"/>
              <a:lightRig rig="threePt" dir="t"/>
            </a:scene3d>
            <a:sp3d prstMaterial="plastic">
              <a:bevelT/>
              <a:bevelB/>
            </a:sp3d>
          </c:spPr>
          <c:dPt>
            <c:idx val="1"/>
            <c:bubble3D val="0"/>
            <c:spPr>
              <a:solidFill>
                <a:srgbClr val="FFC000"/>
              </a:solidFill>
              <a:ln>
                <a:noFill/>
              </a:ln>
              <a:effectLst>
                <a:outerShdw blurRad="76200" dir="18900000" sy="23000" kx="-1200000" algn="bl" rotWithShape="0">
                  <a:prstClr val="black">
                    <a:alpha val="20000"/>
                  </a:prstClr>
                </a:outerShdw>
              </a:effectLst>
              <a:scene3d>
                <a:camera prst="orthographicFront"/>
                <a:lightRig rig="threePt" dir="t"/>
              </a:scene3d>
              <a:sp3d prstMaterial="plastic">
                <a:bevelT/>
                <a:bevelB/>
              </a:sp3d>
            </c:spPr>
          </c:dPt>
          <c:dPt>
            <c:idx val="2"/>
            <c:bubble3D val="0"/>
            <c:spPr>
              <a:solidFill>
                <a:srgbClr val="C00000"/>
              </a:solidFill>
              <a:ln>
                <a:noFill/>
              </a:ln>
              <a:effectLst>
                <a:outerShdw blurRad="76200" dir="18900000" sy="23000" kx="-1200000" algn="bl" rotWithShape="0">
                  <a:prstClr val="black">
                    <a:alpha val="20000"/>
                  </a:prstClr>
                </a:outerShdw>
              </a:effectLst>
              <a:scene3d>
                <a:camera prst="orthographicFront"/>
                <a:lightRig rig="threePt" dir="t"/>
              </a:scene3d>
              <a:sp3d prstMaterial="plastic">
                <a:bevelT/>
                <a:bevelB/>
              </a:sp3d>
            </c:spPr>
          </c:dPt>
          <c:dLbls>
            <c:dLbl>
              <c:idx val="0"/>
              <c:layout>
                <c:manualLayout>
                  <c:x val="-2.2184687812465291E-2"/>
                  <c:y val="-6.4052882050454382E-2"/>
                </c:manualLayout>
              </c:layout>
              <c:showLegendKey val="0"/>
              <c:showVal val="1"/>
              <c:showCatName val="1"/>
              <c:showSerName val="0"/>
              <c:showPercent val="1"/>
              <c:showBubbleSize val="0"/>
              <c:separator>
</c:separator>
              <c:extLst>
                <c:ext xmlns:c15="http://schemas.microsoft.com/office/drawing/2012/chart" uri="{CE6537A1-D6FC-4f65-9D91-7224C49458BB}">
                  <c15:layout/>
                </c:ext>
              </c:extLst>
            </c:dLbl>
            <c:dLbl>
              <c:idx val="1"/>
              <c:layout>
                <c:manualLayout>
                  <c:x val="-4.1538787356960134E-3"/>
                  <c:y val="-6.2408373794568997E-2"/>
                </c:manualLayout>
              </c:layout>
              <c:showLegendKey val="0"/>
              <c:showVal val="1"/>
              <c:showCatName val="1"/>
              <c:showSerName val="0"/>
              <c:showPercent val="1"/>
              <c:showBubbleSize val="0"/>
              <c:separator>
</c:separator>
              <c:extLst>
                <c:ext xmlns:c15="http://schemas.microsoft.com/office/drawing/2012/chart" uri="{CE6537A1-D6FC-4f65-9D91-7224C49458BB}">
                  <c15:layout/>
                </c:ext>
              </c:extLst>
            </c:dLbl>
            <c:dLbl>
              <c:idx val="2"/>
              <c:layout>
                <c:manualLayout>
                  <c:x val="1.7260234973891776E-2"/>
                  <c:y val="4.2089772385935177E-2"/>
                </c:manualLayout>
              </c:layout>
              <c:showLegendKey val="0"/>
              <c:showVal val="1"/>
              <c:showCatName val="1"/>
              <c:showSerName val="0"/>
              <c:showPercent val="1"/>
              <c:showBubbleSize val="0"/>
              <c:separator>
</c:separator>
              <c:extLst>
                <c:ext xmlns:c15="http://schemas.microsoft.com/office/drawing/2012/chart" uri="{CE6537A1-D6FC-4f65-9D91-7224C49458BB}">
                  <c15:layout/>
                </c:ext>
              </c:extLst>
            </c:dLbl>
            <c:spPr>
              <a:noFill/>
              <a:ln>
                <a:noFill/>
              </a:ln>
              <a:effectLst/>
            </c:spPr>
            <c:showLegendKey val="0"/>
            <c:showVal val="1"/>
            <c:showCatName val="1"/>
            <c:showSerName val="0"/>
            <c:showPercent val="1"/>
            <c:showBubbleSize val="0"/>
            <c:separator>
</c:separator>
            <c:showLeaderLines val="1"/>
            <c:extLst>
              <c:ext xmlns:c15="http://schemas.microsoft.com/office/drawing/2012/chart" uri="{CE6537A1-D6FC-4f65-9D91-7224C49458BB}"/>
            </c:extLst>
          </c:dLbls>
          <c:cat>
            <c:strRef>
              <c:f>Hoja1!$A$2:$A$4</c:f>
              <c:strCache>
                <c:ptCount val="3"/>
                <c:pt idx="0">
                  <c:v>Clara</c:v>
                </c:pt>
                <c:pt idx="1">
                  <c:v>Regular</c:v>
                </c:pt>
                <c:pt idx="2">
                  <c:v>Confusa</c:v>
                </c:pt>
              </c:strCache>
            </c:strRef>
          </c:cat>
          <c:val>
            <c:numRef>
              <c:f>Hoja1!$B$2:$B$4</c:f>
              <c:numCache>
                <c:formatCode>#,##0</c:formatCode>
                <c:ptCount val="3"/>
                <c:pt idx="0">
                  <c:v>17717</c:v>
                </c:pt>
                <c:pt idx="1">
                  <c:v>4552</c:v>
                </c:pt>
                <c:pt idx="2">
                  <c:v>4237</c:v>
                </c:pt>
              </c:numCache>
            </c:numRef>
          </c:val>
        </c:ser>
        <c:dLbls>
          <c:showLegendKey val="0"/>
          <c:showVal val="0"/>
          <c:showCatName val="0"/>
          <c:showSerName val="0"/>
          <c:showPercent val="0"/>
          <c:showBubbleSize val="0"/>
          <c:showLeaderLines val="1"/>
        </c:dLbls>
      </c:pie3DChart>
    </c:plotArea>
    <c:plotVisOnly val="1"/>
    <c:dispBlanksAs val="zero"/>
    <c:showDLblsOverMax val="0"/>
  </c:chart>
  <c:txPr>
    <a:bodyPr/>
    <a:lstStyle/>
    <a:p>
      <a:pPr>
        <a:defRPr sz="1200" b="1">
          <a:latin typeface="Calibri" pitchFamily="34" charset="0"/>
        </a:defRPr>
      </a:pPr>
      <a:endParaRPr lang="es-ES"/>
    </a:p>
  </c:txPr>
  <c:externalData r:id="rId1">
    <c:autoUpdate val="0"/>
  </c:externalData>
</c:chartSpace>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1" y="2"/>
            <a:ext cx="3037840" cy="464820"/>
          </a:xfrm>
          <a:prstGeom prst="rect">
            <a:avLst/>
          </a:prstGeom>
        </p:spPr>
        <p:txBody>
          <a:bodyPr vert="horz" lIns="91440" tIns="45720" rIns="91440" bIns="45720" rtlCol="0"/>
          <a:lstStyle>
            <a:lvl1pPr algn="l" fontAlgn="auto">
              <a:spcBef>
                <a:spcPts val="0"/>
              </a:spcBef>
              <a:spcAft>
                <a:spcPts val="0"/>
              </a:spcAft>
              <a:defRPr sz="1200">
                <a:latin typeface="+mn-lt"/>
              </a:defRPr>
            </a:lvl1pPr>
          </a:lstStyle>
          <a:p>
            <a:pPr>
              <a:defRPr/>
            </a:pPr>
            <a:endParaRPr lang="es-MX" dirty="0"/>
          </a:p>
        </p:txBody>
      </p:sp>
      <p:sp>
        <p:nvSpPr>
          <p:cNvPr id="3" name="2 Marcador de fecha"/>
          <p:cNvSpPr>
            <a:spLocks noGrp="1"/>
          </p:cNvSpPr>
          <p:nvPr>
            <p:ph type="dt" idx="1"/>
          </p:nvPr>
        </p:nvSpPr>
        <p:spPr>
          <a:xfrm>
            <a:off x="3970939" y="2"/>
            <a:ext cx="3037840" cy="464820"/>
          </a:xfrm>
          <a:prstGeom prst="rect">
            <a:avLst/>
          </a:prstGeom>
        </p:spPr>
        <p:txBody>
          <a:bodyPr vert="horz" lIns="91440" tIns="45720" rIns="91440" bIns="45720" rtlCol="0"/>
          <a:lstStyle>
            <a:lvl1pPr algn="r" fontAlgn="auto">
              <a:spcBef>
                <a:spcPts val="0"/>
              </a:spcBef>
              <a:spcAft>
                <a:spcPts val="0"/>
              </a:spcAft>
              <a:defRPr sz="1200" smtClean="0">
                <a:latin typeface="+mn-lt"/>
              </a:defRPr>
            </a:lvl1pPr>
          </a:lstStyle>
          <a:p>
            <a:pPr>
              <a:defRPr/>
            </a:pPr>
            <a:fld id="{EA9CBCD6-C483-4257-B11E-9F2FC1093CA5}" type="datetimeFigureOut">
              <a:rPr lang="es-MX"/>
              <a:pPr>
                <a:defRPr/>
              </a:pPr>
              <a:t>09/01/2018</a:t>
            </a:fld>
            <a:endParaRPr lang="es-MX" dirty="0"/>
          </a:p>
        </p:txBody>
      </p:sp>
      <p:sp>
        <p:nvSpPr>
          <p:cNvPr id="4" name="3 Marcador de imagen de diapositiva"/>
          <p:cNvSpPr>
            <a:spLocks noGrp="1" noRot="1" noChangeAspect="1"/>
          </p:cNvSpPr>
          <p:nvPr>
            <p:ph type="sldImg" idx="2"/>
          </p:nvPr>
        </p:nvSpPr>
        <p:spPr>
          <a:xfrm>
            <a:off x="1182688" y="698500"/>
            <a:ext cx="4645025" cy="3484563"/>
          </a:xfrm>
          <a:prstGeom prst="rect">
            <a:avLst/>
          </a:prstGeom>
          <a:noFill/>
          <a:ln w="12700">
            <a:solidFill>
              <a:prstClr val="black"/>
            </a:solidFill>
          </a:ln>
        </p:spPr>
        <p:txBody>
          <a:bodyPr vert="horz" lIns="91440" tIns="45720" rIns="91440" bIns="45720" rtlCol="0" anchor="ctr"/>
          <a:lstStyle/>
          <a:p>
            <a:pPr lvl="0"/>
            <a:endParaRPr lang="es-MX" noProof="0" dirty="0"/>
          </a:p>
        </p:txBody>
      </p:sp>
      <p:sp>
        <p:nvSpPr>
          <p:cNvPr id="5" name="4 Marcador de notas"/>
          <p:cNvSpPr>
            <a:spLocks noGrp="1"/>
          </p:cNvSpPr>
          <p:nvPr>
            <p:ph type="body" sz="quarter" idx="3"/>
          </p:nvPr>
        </p:nvSpPr>
        <p:spPr>
          <a:xfrm>
            <a:off x="701041" y="4415792"/>
            <a:ext cx="5608320" cy="4183380"/>
          </a:xfrm>
          <a:prstGeom prst="rect">
            <a:avLst/>
          </a:prstGeom>
        </p:spPr>
        <p:txBody>
          <a:bodyPr vert="horz" lIns="91440" tIns="45720" rIns="91440" bIns="45720" rtlCol="0">
            <a:normAutofit/>
          </a:bodyPr>
          <a:lstStyle/>
          <a:p>
            <a:pPr lvl="0"/>
            <a:r>
              <a:rPr lang="es-ES" noProof="0" smtClean="0"/>
              <a:t>Haga clic para modificar el estilo de texto del patrón</a:t>
            </a:r>
          </a:p>
          <a:p>
            <a:pPr lvl="1"/>
            <a:r>
              <a:rPr lang="es-ES" noProof="0" smtClean="0"/>
              <a:t>Segundo nivel</a:t>
            </a:r>
          </a:p>
          <a:p>
            <a:pPr lvl="2"/>
            <a:r>
              <a:rPr lang="es-ES" noProof="0" smtClean="0"/>
              <a:t>Tercer nivel</a:t>
            </a:r>
          </a:p>
          <a:p>
            <a:pPr lvl="3"/>
            <a:r>
              <a:rPr lang="es-ES" noProof="0" smtClean="0"/>
              <a:t>Cuarto nivel</a:t>
            </a:r>
          </a:p>
          <a:p>
            <a:pPr lvl="4"/>
            <a:r>
              <a:rPr lang="es-ES" noProof="0" smtClean="0"/>
              <a:t>Quinto nivel</a:t>
            </a:r>
            <a:endParaRPr lang="es-MX" noProof="0"/>
          </a:p>
        </p:txBody>
      </p:sp>
      <p:sp>
        <p:nvSpPr>
          <p:cNvPr id="6" name="5 Marcador de pie de página"/>
          <p:cNvSpPr>
            <a:spLocks noGrp="1"/>
          </p:cNvSpPr>
          <p:nvPr>
            <p:ph type="ftr" sz="quarter" idx="4"/>
          </p:nvPr>
        </p:nvSpPr>
        <p:spPr>
          <a:xfrm>
            <a:off x="1" y="8829967"/>
            <a:ext cx="3037840" cy="464820"/>
          </a:xfrm>
          <a:prstGeom prst="rect">
            <a:avLst/>
          </a:prstGeom>
        </p:spPr>
        <p:txBody>
          <a:bodyPr vert="horz" lIns="91440" tIns="45720" rIns="91440" bIns="45720" rtlCol="0" anchor="b"/>
          <a:lstStyle>
            <a:lvl1pPr algn="l" fontAlgn="auto">
              <a:spcBef>
                <a:spcPts val="0"/>
              </a:spcBef>
              <a:spcAft>
                <a:spcPts val="0"/>
              </a:spcAft>
              <a:defRPr sz="1200">
                <a:latin typeface="+mn-lt"/>
              </a:defRPr>
            </a:lvl1pPr>
          </a:lstStyle>
          <a:p>
            <a:pPr>
              <a:defRPr/>
            </a:pPr>
            <a:endParaRPr lang="es-MX" dirty="0"/>
          </a:p>
        </p:txBody>
      </p:sp>
      <p:sp>
        <p:nvSpPr>
          <p:cNvPr id="7" name="6 Marcador de número de diapositiva"/>
          <p:cNvSpPr>
            <a:spLocks noGrp="1"/>
          </p:cNvSpPr>
          <p:nvPr>
            <p:ph type="sldNum" sz="quarter" idx="5"/>
          </p:nvPr>
        </p:nvSpPr>
        <p:spPr>
          <a:xfrm>
            <a:off x="3970939" y="8829967"/>
            <a:ext cx="3037840" cy="464820"/>
          </a:xfrm>
          <a:prstGeom prst="rect">
            <a:avLst/>
          </a:prstGeom>
        </p:spPr>
        <p:txBody>
          <a:bodyPr vert="horz" lIns="91440" tIns="45720" rIns="91440" bIns="45720" rtlCol="0" anchor="b"/>
          <a:lstStyle>
            <a:lvl1pPr algn="r" fontAlgn="auto">
              <a:spcBef>
                <a:spcPts val="0"/>
              </a:spcBef>
              <a:spcAft>
                <a:spcPts val="0"/>
              </a:spcAft>
              <a:defRPr sz="1200" smtClean="0">
                <a:latin typeface="+mn-lt"/>
              </a:defRPr>
            </a:lvl1pPr>
          </a:lstStyle>
          <a:p>
            <a:pPr>
              <a:defRPr/>
            </a:pPr>
            <a:fld id="{AEF43496-A5D6-47D1-B54A-3B1A06F5E0DA}" type="slidenum">
              <a:rPr lang="es-MX"/>
              <a:pPr>
                <a:defRPr/>
              </a:pPr>
              <a:t>‹Nº›</a:t>
            </a:fld>
            <a:endParaRPr lang="es-MX" dirty="0"/>
          </a:p>
        </p:txBody>
      </p:sp>
    </p:spTree>
    <p:extLst>
      <p:ext uri="{BB962C8B-B14F-4D97-AF65-F5344CB8AC3E}">
        <p14:creationId xmlns:p14="http://schemas.microsoft.com/office/powerpoint/2010/main" val="2929906302"/>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1 Marcador de imagen de diapositiva"/>
          <p:cNvSpPr>
            <a:spLocks noGrp="1" noRot="1" noChangeAspect="1" noTextEdit="1"/>
          </p:cNvSpPr>
          <p:nvPr>
            <p:ph type="sldImg"/>
          </p:nvPr>
        </p:nvSpPr>
        <p:spPr bwMode="auto">
          <a:noFill/>
          <a:ln>
            <a:solidFill>
              <a:srgbClr val="000000"/>
            </a:solidFill>
            <a:miter lim="800000"/>
            <a:headEnd/>
            <a:tailEnd/>
          </a:ln>
        </p:spPr>
      </p:sp>
      <p:sp>
        <p:nvSpPr>
          <p:cNvPr id="31747" name="2 Marcador de notas"/>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s-ES" dirty="0" smtClean="0"/>
          </a:p>
        </p:txBody>
      </p:sp>
      <p:sp>
        <p:nvSpPr>
          <p:cNvPr id="31748" name="3 Marcador de número de diapositiva"/>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935D5E3E-F416-40DA-AC1F-9E2E76102BB6}" type="slidenum">
              <a:rPr lang="es-MX"/>
              <a:pPr fontAlgn="base">
                <a:spcBef>
                  <a:spcPct val="0"/>
                </a:spcBef>
                <a:spcAft>
                  <a:spcPct val="0"/>
                </a:spcAft>
              </a:pPr>
              <a:t>1</a:t>
            </a:fld>
            <a:endParaRPr lang="es-MX" dirty="0"/>
          </a:p>
        </p:txBody>
      </p:sp>
    </p:spTree>
    <p:extLst>
      <p:ext uri="{BB962C8B-B14F-4D97-AF65-F5344CB8AC3E}">
        <p14:creationId xmlns:p14="http://schemas.microsoft.com/office/powerpoint/2010/main" val="49539517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sz="1400" dirty="0"/>
          </a:p>
        </p:txBody>
      </p:sp>
      <p:sp>
        <p:nvSpPr>
          <p:cNvPr id="4" name="3 Marcador de número de diapositiva"/>
          <p:cNvSpPr>
            <a:spLocks noGrp="1"/>
          </p:cNvSpPr>
          <p:nvPr>
            <p:ph type="sldNum" sz="quarter" idx="10"/>
          </p:nvPr>
        </p:nvSpPr>
        <p:spPr/>
        <p:txBody>
          <a:bodyPr/>
          <a:lstStyle/>
          <a:p>
            <a:pPr>
              <a:defRPr/>
            </a:pPr>
            <a:fld id="{AEF43496-A5D6-47D1-B54A-3B1A06F5E0DA}" type="slidenum">
              <a:rPr lang="es-MX" smtClean="0"/>
              <a:pPr>
                <a:defRPr/>
              </a:pPr>
              <a:t>13</a:t>
            </a:fld>
            <a:endParaRPr lang="es-MX" dirty="0"/>
          </a:p>
        </p:txBody>
      </p:sp>
    </p:spTree>
    <p:extLst>
      <p:ext uri="{BB962C8B-B14F-4D97-AF65-F5344CB8AC3E}">
        <p14:creationId xmlns:p14="http://schemas.microsoft.com/office/powerpoint/2010/main" val="347107965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sz="1400" dirty="0"/>
          </a:p>
        </p:txBody>
      </p:sp>
      <p:sp>
        <p:nvSpPr>
          <p:cNvPr id="4" name="3 Marcador de número de diapositiva"/>
          <p:cNvSpPr>
            <a:spLocks noGrp="1"/>
          </p:cNvSpPr>
          <p:nvPr>
            <p:ph type="sldNum" sz="quarter" idx="10"/>
          </p:nvPr>
        </p:nvSpPr>
        <p:spPr/>
        <p:txBody>
          <a:bodyPr/>
          <a:lstStyle/>
          <a:p>
            <a:pPr>
              <a:defRPr/>
            </a:pPr>
            <a:fld id="{AEF43496-A5D6-47D1-B54A-3B1A06F5E0DA}" type="slidenum">
              <a:rPr lang="es-MX" smtClean="0"/>
              <a:pPr>
                <a:defRPr/>
              </a:pPr>
              <a:t>14</a:t>
            </a:fld>
            <a:endParaRPr lang="es-MX" dirty="0"/>
          </a:p>
        </p:txBody>
      </p:sp>
    </p:spTree>
    <p:extLst>
      <p:ext uri="{BB962C8B-B14F-4D97-AF65-F5344CB8AC3E}">
        <p14:creationId xmlns:p14="http://schemas.microsoft.com/office/powerpoint/2010/main" val="130635601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sz="1400" dirty="0"/>
          </a:p>
        </p:txBody>
      </p:sp>
      <p:sp>
        <p:nvSpPr>
          <p:cNvPr id="4" name="3 Marcador de número de diapositiva"/>
          <p:cNvSpPr>
            <a:spLocks noGrp="1"/>
          </p:cNvSpPr>
          <p:nvPr>
            <p:ph type="sldNum" sz="quarter" idx="10"/>
          </p:nvPr>
        </p:nvSpPr>
        <p:spPr/>
        <p:txBody>
          <a:bodyPr/>
          <a:lstStyle/>
          <a:p>
            <a:pPr>
              <a:defRPr/>
            </a:pPr>
            <a:fld id="{AEF43496-A5D6-47D1-B54A-3B1A06F5E0DA}" type="slidenum">
              <a:rPr lang="es-MX" smtClean="0"/>
              <a:pPr>
                <a:defRPr/>
              </a:pPr>
              <a:t>15</a:t>
            </a:fld>
            <a:endParaRPr lang="es-MX" dirty="0"/>
          </a:p>
        </p:txBody>
      </p:sp>
    </p:spTree>
    <p:extLst>
      <p:ext uri="{BB962C8B-B14F-4D97-AF65-F5344CB8AC3E}">
        <p14:creationId xmlns:p14="http://schemas.microsoft.com/office/powerpoint/2010/main" val="102617960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sz="1400" dirty="0"/>
          </a:p>
        </p:txBody>
      </p:sp>
      <p:sp>
        <p:nvSpPr>
          <p:cNvPr id="4" name="3 Marcador de número de diapositiva"/>
          <p:cNvSpPr>
            <a:spLocks noGrp="1"/>
          </p:cNvSpPr>
          <p:nvPr>
            <p:ph type="sldNum" sz="quarter" idx="10"/>
          </p:nvPr>
        </p:nvSpPr>
        <p:spPr/>
        <p:txBody>
          <a:bodyPr/>
          <a:lstStyle/>
          <a:p>
            <a:pPr>
              <a:defRPr/>
            </a:pPr>
            <a:fld id="{AEF43496-A5D6-47D1-B54A-3B1A06F5E0DA}" type="slidenum">
              <a:rPr lang="es-MX" smtClean="0"/>
              <a:pPr>
                <a:defRPr/>
              </a:pPr>
              <a:t>16</a:t>
            </a:fld>
            <a:endParaRPr lang="es-MX" dirty="0"/>
          </a:p>
        </p:txBody>
      </p:sp>
    </p:spTree>
    <p:extLst>
      <p:ext uri="{BB962C8B-B14F-4D97-AF65-F5344CB8AC3E}">
        <p14:creationId xmlns:p14="http://schemas.microsoft.com/office/powerpoint/2010/main" val="197477896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sz="1400" dirty="0"/>
          </a:p>
        </p:txBody>
      </p:sp>
      <p:sp>
        <p:nvSpPr>
          <p:cNvPr id="4" name="3 Marcador de número de diapositiva"/>
          <p:cNvSpPr>
            <a:spLocks noGrp="1"/>
          </p:cNvSpPr>
          <p:nvPr>
            <p:ph type="sldNum" sz="quarter" idx="10"/>
          </p:nvPr>
        </p:nvSpPr>
        <p:spPr/>
        <p:txBody>
          <a:bodyPr/>
          <a:lstStyle/>
          <a:p>
            <a:pPr>
              <a:defRPr/>
            </a:pPr>
            <a:fld id="{AEF43496-A5D6-47D1-B54A-3B1A06F5E0DA}" type="slidenum">
              <a:rPr lang="es-MX" smtClean="0"/>
              <a:pPr>
                <a:defRPr/>
              </a:pPr>
              <a:t>17</a:t>
            </a:fld>
            <a:endParaRPr lang="es-MX" dirty="0"/>
          </a:p>
        </p:txBody>
      </p:sp>
    </p:spTree>
    <p:extLst>
      <p:ext uri="{BB962C8B-B14F-4D97-AF65-F5344CB8AC3E}">
        <p14:creationId xmlns:p14="http://schemas.microsoft.com/office/powerpoint/2010/main" val="408332514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sz="1400" dirty="0"/>
          </a:p>
        </p:txBody>
      </p:sp>
      <p:sp>
        <p:nvSpPr>
          <p:cNvPr id="4" name="3 Marcador de número de diapositiva"/>
          <p:cNvSpPr>
            <a:spLocks noGrp="1"/>
          </p:cNvSpPr>
          <p:nvPr>
            <p:ph type="sldNum" sz="quarter" idx="10"/>
          </p:nvPr>
        </p:nvSpPr>
        <p:spPr/>
        <p:txBody>
          <a:bodyPr/>
          <a:lstStyle/>
          <a:p>
            <a:pPr>
              <a:defRPr/>
            </a:pPr>
            <a:fld id="{AEF43496-A5D6-47D1-B54A-3B1A06F5E0DA}" type="slidenum">
              <a:rPr lang="es-MX" smtClean="0"/>
              <a:pPr>
                <a:defRPr/>
              </a:pPr>
              <a:t>18</a:t>
            </a:fld>
            <a:endParaRPr lang="es-MX" dirty="0"/>
          </a:p>
        </p:txBody>
      </p:sp>
    </p:spTree>
    <p:extLst>
      <p:ext uri="{BB962C8B-B14F-4D97-AF65-F5344CB8AC3E}">
        <p14:creationId xmlns:p14="http://schemas.microsoft.com/office/powerpoint/2010/main" val="274108378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sz="1400" dirty="0"/>
          </a:p>
        </p:txBody>
      </p:sp>
      <p:sp>
        <p:nvSpPr>
          <p:cNvPr id="4" name="3 Marcador de número de diapositiva"/>
          <p:cNvSpPr>
            <a:spLocks noGrp="1"/>
          </p:cNvSpPr>
          <p:nvPr>
            <p:ph type="sldNum" sz="quarter" idx="10"/>
          </p:nvPr>
        </p:nvSpPr>
        <p:spPr/>
        <p:txBody>
          <a:bodyPr/>
          <a:lstStyle/>
          <a:p>
            <a:pPr>
              <a:defRPr/>
            </a:pPr>
            <a:fld id="{AEF43496-A5D6-47D1-B54A-3B1A06F5E0DA}" type="slidenum">
              <a:rPr lang="es-MX" smtClean="0"/>
              <a:pPr>
                <a:defRPr/>
              </a:pPr>
              <a:t>19</a:t>
            </a:fld>
            <a:endParaRPr lang="es-MX" dirty="0"/>
          </a:p>
        </p:txBody>
      </p:sp>
    </p:spTree>
    <p:extLst>
      <p:ext uri="{BB962C8B-B14F-4D97-AF65-F5344CB8AC3E}">
        <p14:creationId xmlns:p14="http://schemas.microsoft.com/office/powerpoint/2010/main" val="16604301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sz="1400" dirty="0"/>
          </a:p>
        </p:txBody>
      </p:sp>
      <p:sp>
        <p:nvSpPr>
          <p:cNvPr id="4" name="3 Marcador de número de diapositiva"/>
          <p:cNvSpPr>
            <a:spLocks noGrp="1"/>
          </p:cNvSpPr>
          <p:nvPr>
            <p:ph type="sldNum" sz="quarter" idx="10"/>
          </p:nvPr>
        </p:nvSpPr>
        <p:spPr/>
        <p:txBody>
          <a:bodyPr/>
          <a:lstStyle/>
          <a:p>
            <a:pPr>
              <a:defRPr/>
            </a:pPr>
            <a:fld id="{AEF43496-A5D6-47D1-B54A-3B1A06F5E0DA}" type="slidenum">
              <a:rPr lang="es-MX" smtClean="0"/>
              <a:pPr>
                <a:defRPr/>
              </a:pPr>
              <a:t>20</a:t>
            </a:fld>
            <a:endParaRPr lang="es-MX" dirty="0"/>
          </a:p>
        </p:txBody>
      </p:sp>
    </p:spTree>
    <p:extLst>
      <p:ext uri="{BB962C8B-B14F-4D97-AF65-F5344CB8AC3E}">
        <p14:creationId xmlns:p14="http://schemas.microsoft.com/office/powerpoint/2010/main" val="88705729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sz="1400" dirty="0"/>
          </a:p>
        </p:txBody>
      </p:sp>
      <p:sp>
        <p:nvSpPr>
          <p:cNvPr id="4" name="3 Marcador de número de diapositiva"/>
          <p:cNvSpPr>
            <a:spLocks noGrp="1"/>
          </p:cNvSpPr>
          <p:nvPr>
            <p:ph type="sldNum" sz="quarter" idx="10"/>
          </p:nvPr>
        </p:nvSpPr>
        <p:spPr/>
        <p:txBody>
          <a:bodyPr/>
          <a:lstStyle/>
          <a:p>
            <a:pPr>
              <a:defRPr/>
            </a:pPr>
            <a:fld id="{AEF43496-A5D6-47D1-B54A-3B1A06F5E0DA}" type="slidenum">
              <a:rPr lang="es-MX" smtClean="0"/>
              <a:pPr>
                <a:defRPr/>
              </a:pPr>
              <a:t>21</a:t>
            </a:fld>
            <a:endParaRPr lang="es-MX" dirty="0"/>
          </a:p>
        </p:txBody>
      </p:sp>
    </p:spTree>
    <p:extLst>
      <p:ext uri="{BB962C8B-B14F-4D97-AF65-F5344CB8AC3E}">
        <p14:creationId xmlns:p14="http://schemas.microsoft.com/office/powerpoint/2010/main" val="198379056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sz="1400" dirty="0"/>
          </a:p>
        </p:txBody>
      </p:sp>
      <p:sp>
        <p:nvSpPr>
          <p:cNvPr id="4" name="3 Marcador de número de diapositiva"/>
          <p:cNvSpPr>
            <a:spLocks noGrp="1"/>
          </p:cNvSpPr>
          <p:nvPr>
            <p:ph type="sldNum" sz="quarter" idx="10"/>
          </p:nvPr>
        </p:nvSpPr>
        <p:spPr/>
        <p:txBody>
          <a:bodyPr/>
          <a:lstStyle/>
          <a:p>
            <a:pPr>
              <a:defRPr/>
            </a:pPr>
            <a:fld id="{AEF43496-A5D6-47D1-B54A-3B1A06F5E0DA}" type="slidenum">
              <a:rPr lang="es-MX" smtClean="0"/>
              <a:pPr>
                <a:defRPr/>
              </a:pPr>
              <a:t>22</a:t>
            </a:fld>
            <a:endParaRPr lang="es-MX" dirty="0"/>
          </a:p>
        </p:txBody>
      </p:sp>
    </p:spTree>
    <p:extLst>
      <p:ext uri="{BB962C8B-B14F-4D97-AF65-F5344CB8AC3E}">
        <p14:creationId xmlns:p14="http://schemas.microsoft.com/office/powerpoint/2010/main" val="253004568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sz="1400" dirty="0"/>
          </a:p>
        </p:txBody>
      </p:sp>
      <p:sp>
        <p:nvSpPr>
          <p:cNvPr id="4" name="3 Marcador de número de diapositiva"/>
          <p:cNvSpPr>
            <a:spLocks noGrp="1"/>
          </p:cNvSpPr>
          <p:nvPr>
            <p:ph type="sldNum" sz="quarter" idx="10"/>
          </p:nvPr>
        </p:nvSpPr>
        <p:spPr/>
        <p:txBody>
          <a:bodyPr/>
          <a:lstStyle/>
          <a:p>
            <a:pPr>
              <a:defRPr/>
            </a:pPr>
            <a:fld id="{AEF43496-A5D6-47D1-B54A-3B1A06F5E0DA}" type="slidenum">
              <a:rPr lang="es-MX" smtClean="0"/>
              <a:pPr>
                <a:defRPr/>
              </a:pPr>
              <a:t>2</a:t>
            </a:fld>
            <a:endParaRPr lang="es-MX" dirty="0"/>
          </a:p>
        </p:txBody>
      </p:sp>
    </p:spTree>
    <p:extLst>
      <p:ext uri="{BB962C8B-B14F-4D97-AF65-F5344CB8AC3E}">
        <p14:creationId xmlns:p14="http://schemas.microsoft.com/office/powerpoint/2010/main" val="1394344176"/>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sz="1400" dirty="0"/>
          </a:p>
        </p:txBody>
      </p:sp>
      <p:sp>
        <p:nvSpPr>
          <p:cNvPr id="4" name="3 Marcador de número de diapositiva"/>
          <p:cNvSpPr>
            <a:spLocks noGrp="1"/>
          </p:cNvSpPr>
          <p:nvPr>
            <p:ph type="sldNum" sz="quarter" idx="10"/>
          </p:nvPr>
        </p:nvSpPr>
        <p:spPr/>
        <p:txBody>
          <a:bodyPr/>
          <a:lstStyle/>
          <a:p>
            <a:pPr>
              <a:defRPr/>
            </a:pPr>
            <a:fld id="{AEF43496-A5D6-47D1-B54A-3B1A06F5E0DA}" type="slidenum">
              <a:rPr lang="es-MX" smtClean="0"/>
              <a:pPr>
                <a:defRPr/>
              </a:pPr>
              <a:t>23</a:t>
            </a:fld>
            <a:endParaRPr lang="es-MX" dirty="0"/>
          </a:p>
        </p:txBody>
      </p:sp>
    </p:spTree>
    <p:extLst>
      <p:ext uri="{BB962C8B-B14F-4D97-AF65-F5344CB8AC3E}">
        <p14:creationId xmlns:p14="http://schemas.microsoft.com/office/powerpoint/2010/main" val="2542048977"/>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sz="1400" dirty="0"/>
          </a:p>
        </p:txBody>
      </p:sp>
      <p:sp>
        <p:nvSpPr>
          <p:cNvPr id="4" name="3 Marcador de número de diapositiva"/>
          <p:cNvSpPr>
            <a:spLocks noGrp="1"/>
          </p:cNvSpPr>
          <p:nvPr>
            <p:ph type="sldNum" sz="quarter" idx="10"/>
          </p:nvPr>
        </p:nvSpPr>
        <p:spPr/>
        <p:txBody>
          <a:bodyPr/>
          <a:lstStyle/>
          <a:p>
            <a:pPr>
              <a:defRPr/>
            </a:pPr>
            <a:fld id="{AEF43496-A5D6-47D1-B54A-3B1A06F5E0DA}" type="slidenum">
              <a:rPr lang="es-MX" smtClean="0"/>
              <a:pPr>
                <a:defRPr/>
              </a:pPr>
              <a:t>24</a:t>
            </a:fld>
            <a:endParaRPr lang="es-MX" dirty="0"/>
          </a:p>
        </p:txBody>
      </p:sp>
    </p:spTree>
    <p:extLst>
      <p:ext uri="{BB962C8B-B14F-4D97-AF65-F5344CB8AC3E}">
        <p14:creationId xmlns:p14="http://schemas.microsoft.com/office/powerpoint/2010/main" val="60099260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sz="1400" dirty="0"/>
          </a:p>
        </p:txBody>
      </p:sp>
      <p:sp>
        <p:nvSpPr>
          <p:cNvPr id="4" name="3 Marcador de número de diapositiva"/>
          <p:cNvSpPr>
            <a:spLocks noGrp="1"/>
          </p:cNvSpPr>
          <p:nvPr>
            <p:ph type="sldNum" sz="quarter" idx="10"/>
          </p:nvPr>
        </p:nvSpPr>
        <p:spPr/>
        <p:txBody>
          <a:bodyPr/>
          <a:lstStyle/>
          <a:p>
            <a:pPr>
              <a:defRPr/>
            </a:pPr>
            <a:fld id="{AEF43496-A5D6-47D1-B54A-3B1A06F5E0DA}" type="slidenum">
              <a:rPr lang="es-MX" smtClean="0"/>
              <a:pPr>
                <a:defRPr/>
              </a:pPr>
              <a:t>25</a:t>
            </a:fld>
            <a:endParaRPr lang="es-MX" dirty="0"/>
          </a:p>
        </p:txBody>
      </p:sp>
    </p:spTree>
    <p:extLst>
      <p:ext uri="{BB962C8B-B14F-4D97-AF65-F5344CB8AC3E}">
        <p14:creationId xmlns:p14="http://schemas.microsoft.com/office/powerpoint/2010/main" val="2874368594"/>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sz="1400" dirty="0"/>
          </a:p>
        </p:txBody>
      </p:sp>
      <p:sp>
        <p:nvSpPr>
          <p:cNvPr id="4" name="3 Marcador de número de diapositiva"/>
          <p:cNvSpPr>
            <a:spLocks noGrp="1"/>
          </p:cNvSpPr>
          <p:nvPr>
            <p:ph type="sldNum" sz="quarter" idx="10"/>
          </p:nvPr>
        </p:nvSpPr>
        <p:spPr/>
        <p:txBody>
          <a:bodyPr/>
          <a:lstStyle/>
          <a:p>
            <a:pPr>
              <a:defRPr/>
            </a:pPr>
            <a:fld id="{AEF43496-A5D6-47D1-B54A-3B1A06F5E0DA}" type="slidenum">
              <a:rPr lang="es-MX" smtClean="0"/>
              <a:pPr>
                <a:defRPr/>
              </a:pPr>
              <a:t>26</a:t>
            </a:fld>
            <a:endParaRPr lang="es-MX" dirty="0"/>
          </a:p>
        </p:txBody>
      </p:sp>
    </p:spTree>
    <p:extLst>
      <p:ext uri="{BB962C8B-B14F-4D97-AF65-F5344CB8AC3E}">
        <p14:creationId xmlns:p14="http://schemas.microsoft.com/office/powerpoint/2010/main" val="2609738378"/>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sz="1400" dirty="0"/>
          </a:p>
        </p:txBody>
      </p:sp>
      <p:sp>
        <p:nvSpPr>
          <p:cNvPr id="4" name="3 Marcador de número de diapositiva"/>
          <p:cNvSpPr>
            <a:spLocks noGrp="1"/>
          </p:cNvSpPr>
          <p:nvPr>
            <p:ph type="sldNum" sz="quarter" idx="10"/>
          </p:nvPr>
        </p:nvSpPr>
        <p:spPr/>
        <p:txBody>
          <a:bodyPr/>
          <a:lstStyle/>
          <a:p>
            <a:pPr>
              <a:defRPr/>
            </a:pPr>
            <a:fld id="{AEF43496-A5D6-47D1-B54A-3B1A06F5E0DA}" type="slidenum">
              <a:rPr lang="es-MX" smtClean="0"/>
              <a:pPr>
                <a:defRPr/>
              </a:pPr>
              <a:t>27</a:t>
            </a:fld>
            <a:endParaRPr lang="es-MX" dirty="0"/>
          </a:p>
        </p:txBody>
      </p:sp>
    </p:spTree>
    <p:extLst>
      <p:ext uri="{BB962C8B-B14F-4D97-AF65-F5344CB8AC3E}">
        <p14:creationId xmlns:p14="http://schemas.microsoft.com/office/powerpoint/2010/main" val="4214591622"/>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sz="1400" dirty="0"/>
          </a:p>
        </p:txBody>
      </p:sp>
      <p:sp>
        <p:nvSpPr>
          <p:cNvPr id="4" name="3 Marcador de número de diapositiva"/>
          <p:cNvSpPr>
            <a:spLocks noGrp="1"/>
          </p:cNvSpPr>
          <p:nvPr>
            <p:ph type="sldNum" sz="quarter" idx="10"/>
          </p:nvPr>
        </p:nvSpPr>
        <p:spPr/>
        <p:txBody>
          <a:bodyPr/>
          <a:lstStyle/>
          <a:p>
            <a:pPr>
              <a:defRPr/>
            </a:pPr>
            <a:fld id="{AEF43496-A5D6-47D1-B54A-3B1A06F5E0DA}" type="slidenum">
              <a:rPr lang="es-MX" smtClean="0"/>
              <a:pPr>
                <a:defRPr/>
              </a:pPr>
              <a:t>28</a:t>
            </a:fld>
            <a:endParaRPr lang="es-MX" dirty="0"/>
          </a:p>
        </p:txBody>
      </p:sp>
    </p:spTree>
    <p:extLst>
      <p:ext uri="{BB962C8B-B14F-4D97-AF65-F5344CB8AC3E}">
        <p14:creationId xmlns:p14="http://schemas.microsoft.com/office/powerpoint/2010/main" val="1065866100"/>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sz="1400" dirty="0"/>
          </a:p>
        </p:txBody>
      </p:sp>
      <p:sp>
        <p:nvSpPr>
          <p:cNvPr id="4" name="3 Marcador de número de diapositiva"/>
          <p:cNvSpPr>
            <a:spLocks noGrp="1"/>
          </p:cNvSpPr>
          <p:nvPr>
            <p:ph type="sldNum" sz="quarter" idx="10"/>
          </p:nvPr>
        </p:nvSpPr>
        <p:spPr/>
        <p:txBody>
          <a:bodyPr/>
          <a:lstStyle/>
          <a:p>
            <a:pPr>
              <a:defRPr/>
            </a:pPr>
            <a:fld id="{AEF43496-A5D6-47D1-B54A-3B1A06F5E0DA}" type="slidenum">
              <a:rPr lang="es-MX" smtClean="0"/>
              <a:pPr>
                <a:defRPr/>
              </a:pPr>
              <a:t>29</a:t>
            </a:fld>
            <a:endParaRPr lang="es-MX" dirty="0"/>
          </a:p>
        </p:txBody>
      </p:sp>
    </p:spTree>
    <p:extLst>
      <p:ext uri="{BB962C8B-B14F-4D97-AF65-F5344CB8AC3E}">
        <p14:creationId xmlns:p14="http://schemas.microsoft.com/office/powerpoint/2010/main" val="3926373318"/>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sz="1400" dirty="0"/>
          </a:p>
        </p:txBody>
      </p:sp>
      <p:sp>
        <p:nvSpPr>
          <p:cNvPr id="4" name="3 Marcador de número de diapositiva"/>
          <p:cNvSpPr>
            <a:spLocks noGrp="1"/>
          </p:cNvSpPr>
          <p:nvPr>
            <p:ph type="sldNum" sz="quarter" idx="10"/>
          </p:nvPr>
        </p:nvSpPr>
        <p:spPr/>
        <p:txBody>
          <a:bodyPr/>
          <a:lstStyle/>
          <a:p>
            <a:pPr>
              <a:defRPr/>
            </a:pPr>
            <a:fld id="{AEF43496-A5D6-47D1-B54A-3B1A06F5E0DA}" type="slidenum">
              <a:rPr lang="es-MX" smtClean="0"/>
              <a:pPr>
                <a:defRPr/>
              </a:pPr>
              <a:t>30</a:t>
            </a:fld>
            <a:endParaRPr lang="es-MX" dirty="0"/>
          </a:p>
        </p:txBody>
      </p:sp>
    </p:spTree>
    <p:extLst>
      <p:ext uri="{BB962C8B-B14F-4D97-AF65-F5344CB8AC3E}">
        <p14:creationId xmlns:p14="http://schemas.microsoft.com/office/powerpoint/2010/main" val="759280248"/>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sz="1400" dirty="0"/>
          </a:p>
        </p:txBody>
      </p:sp>
      <p:sp>
        <p:nvSpPr>
          <p:cNvPr id="4" name="3 Marcador de número de diapositiva"/>
          <p:cNvSpPr>
            <a:spLocks noGrp="1"/>
          </p:cNvSpPr>
          <p:nvPr>
            <p:ph type="sldNum" sz="quarter" idx="10"/>
          </p:nvPr>
        </p:nvSpPr>
        <p:spPr/>
        <p:txBody>
          <a:bodyPr/>
          <a:lstStyle/>
          <a:p>
            <a:pPr>
              <a:defRPr/>
            </a:pPr>
            <a:fld id="{AEF43496-A5D6-47D1-B54A-3B1A06F5E0DA}" type="slidenum">
              <a:rPr lang="es-MX" smtClean="0"/>
              <a:pPr>
                <a:defRPr/>
              </a:pPr>
              <a:t>31</a:t>
            </a:fld>
            <a:endParaRPr lang="es-MX" dirty="0"/>
          </a:p>
        </p:txBody>
      </p:sp>
    </p:spTree>
    <p:extLst>
      <p:ext uri="{BB962C8B-B14F-4D97-AF65-F5344CB8AC3E}">
        <p14:creationId xmlns:p14="http://schemas.microsoft.com/office/powerpoint/2010/main" val="1217750823"/>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sz="1400" dirty="0"/>
          </a:p>
        </p:txBody>
      </p:sp>
      <p:sp>
        <p:nvSpPr>
          <p:cNvPr id="4" name="3 Marcador de número de diapositiva"/>
          <p:cNvSpPr>
            <a:spLocks noGrp="1"/>
          </p:cNvSpPr>
          <p:nvPr>
            <p:ph type="sldNum" sz="quarter" idx="10"/>
          </p:nvPr>
        </p:nvSpPr>
        <p:spPr/>
        <p:txBody>
          <a:bodyPr/>
          <a:lstStyle/>
          <a:p>
            <a:pPr>
              <a:defRPr/>
            </a:pPr>
            <a:fld id="{AEF43496-A5D6-47D1-B54A-3B1A06F5E0DA}" type="slidenum">
              <a:rPr lang="es-MX" smtClean="0"/>
              <a:pPr>
                <a:defRPr/>
              </a:pPr>
              <a:t>32</a:t>
            </a:fld>
            <a:endParaRPr lang="es-MX" dirty="0"/>
          </a:p>
        </p:txBody>
      </p:sp>
    </p:spTree>
    <p:extLst>
      <p:ext uri="{BB962C8B-B14F-4D97-AF65-F5344CB8AC3E}">
        <p14:creationId xmlns:p14="http://schemas.microsoft.com/office/powerpoint/2010/main" val="154869898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sz="1400" dirty="0"/>
          </a:p>
        </p:txBody>
      </p:sp>
      <p:sp>
        <p:nvSpPr>
          <p:cNvPr id="4" name="3 Marcador de número de diapositiva"/>
          <p:cNvSpPr>
            <a:spLocks noGrp="1"/>
          </p:cNvSpPr>
          <p:nvPr>
            <p:ph type="sldNum" sz="quarter" idx="10"/>
          </p:nvPr>
        </p:nvSpPr>
        <p:spPr/>
        <p:txBody>
          <a:bodyPr/>
          <a:lstStyle/>
          <a:p>
            <a:pPr>
              <a:defRPr/>
            </a:pPr>
            <a:fld id="{AEF43496-A5D6-47D1-B54A-3B1A06F5E0DA}" type="slidenum">
              <a:rPr lang="es-MX" smtClean="0"/>
              <a:pPr>
                <a:defRPr/>
              </a:pPr>
              <a:t>6</a:t>
            </a:fld>
            <a:endParaRPr lang="es-MX" dirty="0"/>
          </a:p>
        </p:txBody>
      </p:sp>
    </p:spTree>
    <p:extLst>
      <p:ext uri="{BB962C8B-B14F-4D97-AF65-F5344CB8AC3E}">
        <p14:creationId xmlns:p14="http://schemas.microsoft.com/office/powerpoint/2010/main" val="3807033767"/>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sz="1400" dirty="0"/>
          </a:p>
        </p:txBody>
      </p:sp>
      <p:sp>
        <p:nvSpPr>
          <p:cNvPr id="4" name="3 Marcador de número de diapositiva"/>
          <p:cNvSpPr>
            <a:spLocks noGrp="1"/>
          </p:cNvSpPr>
          <p:nvPr>
            <p:ph type="sldNum" sz="quarter" idx="10"/>
          </p:nvPr>
        </p:nvSpPr>
        <p:spPr/>
        <p:txBody>
          <a:bodyPr/>
          <a:lstStyle/>
          <a:p>
            <a:pPr>
              <a:defRPr/>
            </a:pPr>
            <a:fld id="{AEF43496-A5D6-47D1-B54A-3B1A06F5E0DA}" type="slidenum">
              <a:rPr lang="es-MX" smtClean="0"/>
              <a:pPr>
                <a:defRPr/>
              </a:pPr>
              <a:t>33</a:t>
            </a:fld>
            <a:endParaRPr lang="es-MX" dirty="0"/>
          </a:p>
        </p:txBody>
      </p:sp>
    </p:spTree>
    <p:extLst>
      <p:ext uri="{BB962C8B-B14F-4D97-AF65-F5344CB8AC3E}">
        <p14:creationId xmlns:p14="http://schemas.microsoft.com/office/powerpoint/2010/main" val="4059243651"/>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sz="1400" dirty="0"/>
          </a:p>
        </p:txBody>
      </p:sp>
      <p:sp>
        <p:nvSpPr>
          <p:cNvPr id="4" name="3 Marcador de número de diapositiva"/>
          <p:cNvSpPr>
            <a:spLocks noGrp="1"/>
          </p:cNvSpPr>
          <p:nvPr>
            <p:ph type="sldNum" sz="quarter" idx="10"/>
          </p:nvPr>
        </p:nvSpPr>
        <p:spPr/>
        <p:txBody>
          <a:bodyPr/>
          <a:lstStyle/>
          <a:p>
            <a:pPr>
              <a:defRPr/>
            </a:pPr>
            <a:fld id="{AEF43496-A5D6-47D1-B54A-3B1A06F5E0DA}" type="slidenum">
              <a:rPr lang="es-MX" smtClean="0"/>
              <a:pPr>
                <a:defRPr/>
              </a:pPr>
              <a:t>34</a:t>
            </a:fld>
            <a:endParaRPr lang="es-MX" dirty="0"/>
          </a:p>
        </p:txBody>
      </p:sp>
    </p:spTree>
    <p:extLst>
      <p:ext uri="{BB962C8B-B14F-4D97-AF65-F5344CB8AC3E}">
        <p14:creationId xmlns:p14="http://schemas.microsoft.com/office/powerpoint/2010/main" val="2678370619"/>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sz="1400" dirty="0"/>
          </a:p>
        </p:txBody>
      </p:sp>
      <p:sp>
        <p:nvSpPr>
          <p:cNvPr id="4" name="3 Marcador de número de diapositiva"/>
          <p:cNvSpPr>
            <a:spLocks noGrp="1"/>
          </p:cNvSpPr>
          <p:nvPr>
            <p:ph type="sldNum" sz="quarter" idx="10"/>
          </p:nvPr>
        </p:nvSpPr>
        <p:spPr/>
        <p:txBody>
          <a:bodyPr/>
          <a:lstStyle/>
          <a:p>
            <a:pPr>
              <a:defRPr/>
            </a:pPr>
            <a:fld id="{AEF43496-A5D6-47D1-B54A-3B1A06F5E0DA}" type="slidenum">
              <a:rPr lang="es-MX" smtClean="0"/>
              <a:pPr>
                <a:defRPr/>
              </a:pPr>
              <a:t>35</a:t>
            </a:fld>
            <a:endParaRPr lang="es-MX" dirty="0"/>
          </a:p>
        </p:txBody>
      </p:sp>
    </p:spTree>
    <p:extLst>
      <p:ext uri="{BB962C8B-B14F-4D97-AF65-F5344CB8AC3E}">
        <p14:creationId xmlns:p14="http://schemas.microsoft.com/office/powerpoint/2010/main" val="4096689735"/>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sz="1400" dirty="0"/>
          </a:p>
        </p:txBody>
      </p:sp>
      <p:sp>
        <p:nvSpPr>
          <p:cNvPr id="4" name="3 Marcador de número de diapositiva"/>
          <p:cNvSpPr>
            <a:spLocks noGrp="1"/>
          </p:cNvSpPr>
          <p:nvPr>
            <p:ph type="sldNum" sz="quarter" idx="10"/>
          </p:nvPr>
        </p:nvSpPr>
        <p:spPr/>
        <p:txBody>
          <a:bodyPr/>
          <a:lstStyle/>
          <a:p>
            <a:pPr>
              <a:defRPr/>
            </a:pPr>
            <a:fld id="{AEF43496-A5D6-47D1-B54A-3B1A06F5E0DA}" type="slidenum">
              <a:rPr lang="es-MX" smtClean="0"/>
              <a:pPr>
                <a:defRPr/>
              </a:pPr>
              <a:t>36</a:t>
            </a:fld>
            <a:endParaRPr lang="es-MX" dirty="0"/>
          </a:p>
        </p:txBody>
      </p:sp>
    </p:spTree>
    <p:extLst>
      <p:ext uri="{BB962C8B-B14F-4D97-AF65-F5344CB8AC3E}">
        <p14:creationId xmlns:p14="http://schemas.microsoft.com/office/powerpoint/2010/main" val="2812994603"/>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sz="1400" dirty="0"/>
          </a:p>
        </p:txBody>
      </p:sp>
      <p:sp>
        <p:nvSpPr>
          <p:cNvPr id="4" name="3 Marcador de número de diapositiva"/>
          <p:cNvSpPr>
            <a:spLocks noGrp="1"/>
          </p:cNvSpPr>
          <p:nvPr>
            <p:ph type="sldNum" sz="quarter" idx="10"/>
          </p:nvPr>
        </p:nvSpPr>
        <p:spPr/>
        <p:txBody>
          <a:bodyPr/>
          <a:lstStyle/>
          <a:p>
            <a:pPr>
              <a:defRPr/>
            </a:pPr>
            <a:fld id="{AEF43496-A5D6-47D1-B54A-3B1A06F5E0DA}" type="slidenum">
              <a:rPr lang="es-MX" smtClean="0"/>
              <a:pPr>
                <a:defRPr/>
              </a:pPr>
              <a:t>37</a:t>
            </a:fld>
            <a:endParaRPr lang="es-MX" dirty="0"/>
          </a:p>
        </p:txBody>
      </p:sp>
    </p:spTree>
    <p:extLst>
      <p:ext uri="{BB962C8B-B14F-4D97-AF65-F5344CB8AC3E}">
        <p14:creationId xmlns:p14="http://schemas.microsoft.com/office/powerpoint/2010/main" val="4255354100"/>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sz="1400" dirty="0"/>
          </a:p>
        </p:txBody>
      </p:sp>
      <p:sp>
        <p:nvSpPr>
          <p:cNvPr id="4" name="3 Marcador de número de diapositiva"/>
          <p:cNvSpPr>
            <a:spLocks noGrp="1"/>
          </p:cNvSpPr>
          <p:nvPr>
            <p:ph type="sldNum" sz="quarter" idx="10"/>
          </p:nvPr>
        </p:nvSpPr>
        <p:spPr/>
        <p:txBody>
          <a:bodyPr/>
          <a:lstStyle/>
          <a:p>
            <a:pPr>
              <a:defRPr/>
            </a:pPr>
            <a:fld id="{AEF43496-A5D6-47D1-B54A-3B1A06F5E0DA}" type="slidenum">
              <a:rPr lang="es-MX" smtClean="0"/>
              <a:pPr>
                <a:defRPr/>
              </a:pPr>
              <a:t>38</a:t>
            </a:fld>
            <a:endParaRPr lang="es-MX" dirty="0"/>
          </a:p>
        </p:txBody>
      </p:sp>
    </p:spTree>
    <p:extLst>
      <p:ext uri="{BB962C8B-B14F-4D97-AF65-F5344CB8AC3E}">
        <p14:creationId xmlns:p14="http://schemas.microsoft.com/office/powerpoint/2010/main" val="3863328215"/>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sz="1400" dirty="0"/>
          </a:p>
        </p:txBody>
      </p:sp>
      <p:sp>
        <p:nvSpPr>
          <p:cNvPr id="4" name="3 Marcador de número de diapositiva"/>
          <p:cNvSpPr>
            <a:spLocks noGrp="1"/>
          </p:cNvSpPr>
          <p:nvPr>
            <p:ph type="sldNum" sz="quarter" idx="10"/>
          </p:nvPr>
        </p:nvSpPr>
        <p:spPr/>
        <p:txBody>
          <a:bodyPr/>
          <a:lstStyle/>
          <a:p>
            <a:pPr>
              <a:defRPr/>
            </a:pPr>
            <a:fld id="{AEF43496-A5D6-47D1-B54A-3B1A06F5E0DA}" type="slidenum">
              <a:rPr lang="es-MX" smtClean="0"/>
              <a:pPr>
                <a:defRPr/>
              </a:pPr>
              <a:t>39</a:t>
            </a:fld>
            <a:endParaRPr lang="es-MX" dirty="0"/>
          </a:p>
        </p:txBody>
      </p:sp>
    </p:spTree>
    <p:extLst>
      <p:ext uri="{BB962C8B-B14F-4D97-AF65-F5344CB8AC3E}">
        <p14:creationId xmlns:p14="http://schemas.microsoft.com/office/powerpoint/2010/main" val="3351864609"/>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sz="1400" dirty="0"/>
          </a:p>
        </p:txBody>
      </p:sp>
      <p:sp>
        <p:nvSpPr>
          <p:cNvPr id="4" name="3 Marcador de número de diapositiva"/>
          <p:cNvSpPr>
            <a:spLocks noGrp="1"/>
          </p:cNvSpPr>
          <p:nvPr>
            <p:ph type="sldNum" sz="quarter" idx="10"/>
          </p:nvPr>
        </p:nvSpPr>
        <p:spPr/>
        <p:txBody>
          <a:bodyPr/>
          <a:lstStyle/>
          <a:p>
            <a:pPr>
              <a:defRPr/>
            </a:pPr>
            <a:fld id="{AEF43496-A5D6-47D1-B54A-3B1A06F5E0DA}" type="slidenum">
              <a:rPr lang="es-MX" smtClean="0"/>
              <a:pPr>
                <a:defRPr/>
              </a:pPr>
              <a:t>40</a:t>
            </a:fld>
            <a:endParaRPr lang="es-MX" dirty="0"/>
          </a:p>
        </p:txBody>
      </p:sp>
    </p:spTree>
    <p:extLst>
      <p:ext uri="{BB962C8B-B14F-4D97-AF65-F5344CB8AC3E}">
        <p14:creationId xmlns:p14="http://schemas.microsoft.com/office/powerpoint/2010/main" val="1753745911"/>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sz="1400" dirty="0"/>
          </a:p>
        </p:txBody>
      </p:sp>
      <p:sp>
        <p:nvSpPr>
          <p:cNvPr id="4" name="3 Marcador de número de diapositiva"/>
          <p:cNvSpPr>
            <a:spLocks noGrp="1"/>
          </p:cNvSpPr>
          <p:nvPr>
            <p:ph type="sldNum" sz="quarter" idx="10"/>
          </p:nvPr>
        </p:nvSpPr>
        <p:spPr/>
        <p:txBody>
          <a:bodyPr/>
          <a:lstStyle/>
          <a:p>
            <a:pPr>
              <a:defRPr/>
            </a:pPr>
            <a:fld id="{AEF43496-A5D6-47D1-B54A-3B1A06F5E0DA}" type="slidenum">
              <a:rPr lang="es-MX" smtClean="0"/>
              <a:pPr>
                <a:defRPr/>
              </a:pPr>
              <a:t>41</a:t>
            </a:fld>
            <a:endParaRPr lang="es-MX" dirty="0"/>
          </a:p>
        </p:txBody>
      </p:sp>
    </p:spTree>
    <p:extLst>
      <p:ext uri="{BB962C8B-B14F-4D97-AF65-F5344CB8AC3E}">
        <p14:creationId xmlns:p14="http://schemas.microsoft.com/office/powerpoint/2010/main" val="63814389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sz="1400" dirty="0"/>
          </a:p>
        </p:txBody>
      </p:sp>
      <p:sp>
        <p:nvSpPr>
          <p:cNvPr id="4" name="3 Marcador de número de diapositiva"/>
          <p:cNvSpPr>
            <a:spLocks noGrp="1"/>
          </p:cNvSpPr>
          <p:nvPr>
            <p:ph type="sldNum" sz="quarter" idx="10"/>
          </p:nvPr>
        </p:nvSpPr>
        <p:spPr/>
        <p:txBody>
          <a:bodyPr/>
          <a:lstStyle/>
          <a:p>
            <a:pPr>
              <a:defRPr/>
            </a:pPr>
            <a:fld id="{AEF43496-A5D6-47D1-B54A-3B1A06F5E0DA}" type="slidenum">
              <a:rPr lang="es-MX" smtClean="0"/>
              <a:pPr>
                <a:defRPr/>
              </a:pPr>
              <a:t>7</a:t>
            </a:fld>
            <a:endParaRPr lang="es-MX" dirty="0"/>
          </a:p>
        </p:txBody>
      </p:sp>
    </p:spTree>
    <p:extLst>
      <p:ext uri="{BB962C8B-B14F-4D97-AF65-F5344CB8AC3E}">
        <p14:creationId xmlns:p14="http://schemas.microsoft.com/office/powerpoint/2010/main" val="71539544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sz="1400" dirty="0"/>
          </a:p>
        </p:txBody>
      </p:sp>
      <p:sp>
        <p:nvSpPr>
          <p:cNvPr id="4" name="3 Marcador de número de diapositiva"/>
          <p:cNvSpPr>
            <a:spLocks noGrp="1"/>
          </p:cNvSpPr>
          <p:nvPr>
            <p:ph type="sldNum" sz="quarter" idx="10"/>
          </p:nvPr>
        </p:nvSpPr>
        <p:spPr/>
        <p:txBody>
          <a:bodyPr/>
          <a:lstStyle/>
          <a:p>
            <a:pPr>
              <a:defRPr/>
            </a:pPr>
            <a:fld id="{AEF43496-A5D6-47D1-B54A-3B1A06F5E0DA}" type="slidenum">
              <a:rPr lang="es-MX" smtClean="0"/>
              <a:pPr>
                <a:defRPr/>
              </a:pPr>
              <a:t>8</a:t>
            </a:fld>
            <a:endParaRPr lang="es-MX" dirty="0"/>
          </a:p>
        </p:txBody>
      </p:sp>
    </p:spTree>
    <p:extLst>
      <p:ext uri="{BB962C8B-B14F-4D97-AF65-F5344CB8AC3E}">
        <p14:creationId xmlns:p14="http://schemas.microsoft.com/office/powerpoint/2010/main" val="281904481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sz="1400" dirty="0"/>
          </a:p>
        </p:txBody>
      </p:sp>
      <p:sp>
        <p:nvSpPr>
          <p:cNvPr id="4" name="3 Marcador de número de diapositiva"/>
          <p:cNvSpPr>
            <a:spLocks noGrp="1"/>
          </p:cNvSpPr>
          <p:nvPr>
            <p:ph type="sldNum" sz="quarter" idx="10"/>
          </p:nvPr>
        </p:nvSpPr>
        <p:spPr/>
        <p:txBody>
          <a:bodyPr/>
          <a:lstStyle/>
          <a:p>
            <a:pPr>
              <a:defRPr/>
            </a:pPr>
            <a:fld id="{AEF43496-A5D6-47D1-B54A-3B1A06F5E0DA}" type="slidenum">
              <a:rPr lang="es-MX" smtClean="0"/>
              <a:pPr>
                <a:defRPr/>
              </a:pPr>
              <a:t>9</a:t>
            </a:fld>
            <a:endParaRPr lang="es-MX" dirty="0"/>
          </a:p>
        </p:txBody>
      </p:sp>
    </p:spTree>
    <p:extLst>
      <p:ext uri="{BB962C8B-B14F-4D97-AF65-F5344CB8AC3E}">
        <p14:creationId xmlns:p14="http://schemas.microsoft.com/office/powerpoint/2010/main" val="229826642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sz="1400" dirty="0"/>
          </a:p>
        </p:txBody>
      </p:sp>
      <p:sp>
        <p:nvSpPr>
          <p:cNvPr id="4" name="3 Marcador de número de diapositiva"/>
          <p:cNvSpPr>
            <a:spLocks noGrp="1"/>
          </p:cNvSpPr>
          <p:nvPr>
            <p:ph type="sldNum" sz="quarter" idx="10"/>
          </p:nvPr>
        </p:nvSpPr>
        <p:spPr/>
        <p:txBody>
          <a:bodyPr/>
          <a:lstStyle/>
          <a:p>
            <a:pPr>
              <a:defRPr/>
            </a:pPr>
            <a:fld id="{AEF43496-A5D6-47D1-B54A-3B1A06F5E0DA}" type="slidenum">
              <a:rPr lang="es-MX" smtClean="0"/>
              <a:pPr>
                <a:defRPr/>
              </a:pPr>
              <a:t>10</a:t>
            </a:fld>
            <a:endParaRPr lang="es-MX" dirty="0"/>
          </a:p>
        </p:txBody>
      </p:sp>
    </p:spTree>
    <p:extLst>
      <p:ext uri="{BB962C8B-B14F-4D97-AF65-F5344CB8AC3E}">
        <p14:creationId xmlns:p14="http://schemas.microsoft.com/office/powerpoint/2010/main" val="55895209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sz="1400" dirty="0"/>
          </a:p>
        </p:txBody>
      </p:sp>
      <p:sp>
        <p:nvSpPr>
          <p:cNvPr id="4" name="3 Marcador de número de diapositiva"/>
          <p:cNvSpPr>
            <a:spLocks noGrp="1"/>
          </p:cNvSpPr>
          <p:nvPr>
            <p:ph type="sldNum" sz="quarter" idx="10"/>
          </p:nvPr>
        </p:nvSpPr>
        <p:spPr/>
        <p:txBody>
          <a:bodyPr/>
          <a:lstStyle/>
          <a:p>
            <a:pPr>
              <a:defRPr/>
            </a:pPr>
            <a:fld id="{AEF43496-A5D6-47D1-B54A-3B1A06F5E0DA}" type="slidenum">
              <a:rPr lang="es-MX" smtClean="0"/>
              <a:pPr>
                <a:defRPr/>
              </a:pPr>
              <a:t>11</a:t>
            </a:fld>
            <a:endParaRPr lang="es-MX" dirty="0"/>
          </a:p>
        </p:txBody>
      </p:sp>
    </p:spTree>
    <p:extLst>
      <p:ext uri="{BB962C8B-B14F-4D97-AF65-F5344CB8AC3E}">
        <p14:creationId xmlns:p14="http://schemas.microsoft.com/office/powerpoint/2010/main" val="252008876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sz="1400" dirty="0"/>
          </a:p>
        </p:txBody>
      </p:sp>
      <p:sp>
        <p:nvSpPr>
          <p:cNvPr id="4" name="3 Marcador de número de diapositiva"/>
          <p:cNvSpPr>
            <a:spLocks noGrp="1"/>
          </p:cNvSpPr>
          <p:nvPr>
            <p:ph type="sldNum" sz="quarter" idx="10"/>
          </p:nvPr>
        </p:nvSpPr>
        <p:spPr/>
        <p:txBody>
          <a:bodyPr/>
          <a:lstStyle/>
          <a:p>
            <a:pPr>
              <a:defRPr/>
            </a:pPr>
            <a:fld id="{AEF43496-A5D6-47D1-B54A-3B1A06F5E0DA}" type="slidenum">
              <a:rPr lang="es-MX" smtClean="0"/>
              <a:pPr>
                <a:defRPr/>
              </a:pPr>
              <a:t>12</a:t>
            </a:fld>
            <a:endParaRPr lang="es-MX" dirty="0"/>
          </a:p>
        </p:txBody>
      </p:sp>
    </p:spTree>
    <p:extLst>
      <p:ext uri="{BB962C8B-B14F-4D97-AF65-F5344CB8AC3E}">
        <p14:creationId xmlns:p14="http://schemas.microsoft.com/office/powerpoint/2010/main" val="94690871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3.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Master" Target="../slideMasters/slideMaster1.xml"/><Relationship Id="rId1" Type="http://schemas.openxmlformats.org/officeDocument/2006/relationships/themeOverride" Target="../theme/themeOverride4.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4" name="3 Triángulo rectángulo"/>
          <p:cNvSpPr/>
          <p:nvPr/>
        </p:nvSpPr>
        <p:spPr>
          <a:xfrm>
            <a:off x="0" y="4664075"/>
            <a:ext cx="9150350"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dirty="0"/>
          </a:p>
        </p:txBody>
      </p:sp>
      <p:sp>
        <p:nvSpPr>
          <p:cNvPr id="6" name="5 Forma libre"/>
          <p:cNvSpPr>
            <a:spLocks/>
          </p:cNvSpPr>
          <p:nvPr/>
        </p:nvSpPr>
        <p:spPr bwMode="auto">
          <a:xfrm>
            <a:off x="1687513" y="4953000"/>
            <a:ext cx="7456487" cy="487363"/>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rgbClr val="33CCCC">
              <a:alpha val="40000"/>
            </a:srgbClr>
          </a:solidFill>
          <a:ln w="9525" cap="flat" cmpd="sng" algn="ctr">
            <a:noFill/>
            <a:prstDash val="solid"/>
            <a:round/>
            <a:headEnd type="none" w="med" len="med"/>
            <a:tailEnd type="none" w="med" len="med"/>
          </a:ln>
          <a:effectLst/>
        </p:spPr>
        <p:txBody>
          <a:bodyPr/>
          <a:lstStyle>
            <a:extLst/>
          </a:lstStyle>
          <a:p>
            <a:pPr fontAlgn="auto">
              <a:spcBef>
                <a:spcPts val="0"/>
              </a:spcBef>
              <a:spcAft>
                <a:spcPts val="0"/>
              </a:spcAft>
              <a:defRPr/>
            </a:pPr>
            <a:endParaRPr lang="en-US" dirty="0">
              <a:latin typeface="+mn-lt"/>
            </a:endParaRPr>
          </a:p>
        </p:txBody>
      </p:sp>
      <p:sp>
        <p:nvSpPr>
          <p:cNvPr id="7" name="6 Forma libre"/>
          <p:cNvSpPr>
            <a:spLocks/>
          </p:cNvSpPr>
          <p:nvPr/>
        </p:nvSpPr>
        <p:spPr bwMode="auto">
          <a:xfrm>
            <a:off x="36513" y="5237163"/>
            <a:ext cx="9107487" cy="788987"/>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a:lstStyle>
            <a:extLst/>
          </a:lstStyle>
          <a:p>
            <a:pPr fontAlgn="auto">
              <a:spcBef>
                <a:spcPts val="0"/>
              </a:spcBef>
              <a:spcAft>
                <a:spcPts val="0"/>
              </a:spcAft>
              <a:defRPr/>
            </a:pPr>
            <a:endParaRPr lang="en-US" dirty="0">
              <a:latin typeface="+mn-lt"/>
            </a:endParaRPr>
          </a:p>
        </p:txBody>
      </p:sp>
      <p:sp>
        <p:nvSpPr>
          <p:cNvPr id="8" name="7 Forma libre"/>
          <p:cNvSpPr>
            <a:spLocks/>
          </p:cNvSpPr>
          <p:nvPr/>
        </p:nvSpPr>
        <p:spPr bwMode="auto">
          <a:xfrm>
            <a:off x="590" y="5000960"/>
            <a:ext cx="9143410" cy="186339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solidFill>
            <a:srgbClr val="008080">
              <a:alpha val="60000"/>
            </a:srgbClr>
          </a:solid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dirty="0"/>
          </a:p>
        </p:txBody>
      </p:sp>
      <p:cxnSp>
        <p:nvCxnSpPr>
          <p:cNvPr id="10" name="9 Conector recto"/>
          <p:cNvCxnSpPr/>
          <p:nvPr/>
        </p:nvCxnSpPr>
        <p:spPr bwMode="auto">
          <a:xfrm>
            <a:off x="-3175" y="4997654"/>
            <a:ext cx="9147175" cy="789997"/>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8 Título"/>
          <p:cNvSpPr>
            <a:spLocks noGrp="1"/>
          </p:cNvSpPr>
          <p:nvPr>
            <p:ph type="ctrTitle"/>
          </p:nvPr>
        </p:nvSpPr>
        <p:spPr>
          <a:xfrm>
            <a:off x="685800" y="1752601"/>
            <a:ext cx="7772400" cy="1829761"/>
          </a:xfrm>
        </p:spPr>
        <p:txBody>
          <a:bodyPr anchor="b"/>
          <a:lstStyle>
            <a:lvl1pPr algn="r">
              <a:defRPr sz="4800" b="1">
                <a:solidFill>
                  <a:schemeClr val="tx2"/>
                </a:solidFill>
                <a:effectLst>
                  <a:outerShdw blurRad="31750" dist="25400" dir="5400000" algn="tl" rotWithShape="0">
                    <a:srgbClr val="000000">
                      <a:alpha val="25000"/>
                    </a:srgbClr>
                  </a:outerShdw>
                </a:effectLst>
              </a:defRPr>
            </a:lvl1pPr>
            <a:extLst/>
          </a:lstStyle>
          <a:p>
            <a:r>
              <a:rPr lang="es-ES" smtClean="0"/>
              <a:t>Haga clic para modificar el estilo de título del patrón</a:t>
            </a:r>
            <a:endParaRPr lang="en-US"/>
          </a:p>
        </p:txBody>
      </p:sp>
      <p:sp>
        <p:nvSpPr>
          <p:cNvPr id="17" name="16 Subtítulo"/>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lang="es-ES" smtClean="0"/>
              <a:t>Haga clic para modificar el estilo de subtítulo del patrón</a:t>
            </a:r>
            <a:endParaRPr lang="en-US"/>
          </a:p>
        </p:txBody>
      </p:sp>
      <p:sp>
        <p:nvSpPr>
          <p:cNvPr id="11" name="29 Marcador de fecha"/>
          <p:cNvSpPr>
            <a:spLocks noGrp="1"/>
          </p:cNvSpPr>
          <p:nvPr>
            <p:ph type="dt" sz="half" idx="10"/>
          </p:nvPr>
        </p:nvSpPr>
        <p:spPr/>
        <p:txBody>
          <a:bodyPr/>
          <a:lstStyle>
            <a:lvl1pPr>
              <a:defRPr smtClean="0">
                <a:solidFill>
                  <a:srgbClr val="FFFFFF"/>
                </a:solidFill>
              </a:defRPr>
            </a:lvl1pPr>
            <a:extLst/>
          </a:lstStyle>
          <a:p>
            <a:pPr>
              <a:defRPr/>
            </a:pPr>
            <a:endParaRPr lang="es-MX" dirty="0"/>
          </a:p>
        </p:txBody>
      </p:sp>
      <p:sp>
        <p:nvSpPr>
          <p:cNvPr id="12" name="18 Marcador de pie de página"/>
          <p:cNvSpPr>
            <a:spLocks noGrp="1"/>
          </p:cNvSpPr>
          <p:nvPr>
            <p:ph type="ftr" sz="quarter" idx="11"/>
          </p:nvPr>
        </p:nvSpPr>
        <p:spPr/>
        <p:txBody>
          <a:bodyPr/>
          <a:lstStyle>
            <a:lvl1pPr>
              <a:defRPr>
                <a:solidFill>
                  <a:schemeClr val="accent1">
                    <a:tint val="20000"/>
                  </a:schemeClr>
                </a:solidFill>
              </a:defRPr>
            </a:lvl1pPr>
            <a:extLst/>
          </a:lstStyle>
          <a:p>
            <a:pPr>
              <a:defRPr/>
            </a:pPr>
            <a:endParaRPr lang="es-MX" dirty="0"/>
          </a:p>
        </p:txBody>
      </p:sp>
      <p:sp>
        <p:nvSpPr>
          <p:cNvPr id="13" name="26 Marcador de número de diapositiva"/>
          <p:cNvSpPr>
            <a:spLocks noGrp="1"/>
          </p:cNvSpPr>
          <p:nvPr>
            <p:ph type="sldNum" sz="quarter" idx="12"/>
          </p:nvPr>
        </p:nvSpPr>
        <p:spPr/>
        <p:txBody>
          <a:bodyPr/>
          <a:lstStyle>
            <a:lvl1pPr>
              <a:defRPr smtClean="0">
                <a:solidFill>
                  <a:srgbClr val="FFFFFF"/>
                </a:solidFill>
              </a:defRPr>
            </a:lvl1pPr>
            <a:extLst/>
          </a:lstStyle>
          <a:p>
            <a:pPr>
              <a:defRPr/>
            </a:pPr>
            <a:fld id="{62E9E462-A307-46A6-B24D-B23F63F85546}" type="slidenum">
              <a:rPr lang="es-MX"/>
              <a:pPr>
                <a:defRPr/>
              </a:pPr>
              <a:t>‹Nº›</a:t>
            </a:fld>
            <a:endParaRPr lang="es-MX"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extLst/>
          </a:lstStyle>
          <a:p>
            <a:r>
              <a:rPr lang="es-ES" smtClean="0"/>
              <a:t>Haga clic para modificar el estilo de título del patrón</a:t>
            </a:r>
            <a:endParaRPr lang="en-US"/>
          </a:p>
        </p:txBody>
      </p:sp>
      <p:sp>
        <p:nvSpPr>
          <p:cNvPr id="3" name="2 Marcador de texto vertical"/>
          <p:cNvSpPr>
            <a:spLocks noGrp="1"/>
          </p:cNvSpPr>
          <p:nvPr>
            <p:ph type="body" orient="vert" idx="1"/>
          </p:nvPr>
        </p:nvSpPr>
        <p:spPr>
          <a:xfrm>
            <a:off x="457200" y="1481329"/>
            <a:ext cx="8229600" cy="4386071"/>
          </a:xfrm>
        </p:spPr>
        <p:txBody>
          <a:bodyPr vert="eaVert"/>
          <a:lstStyle>
            <a:extLs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9 Marcador de fecha"/>
          <p:cNvSpPr>
            <a:spLocks noGrp="1"/>
          </p:cNvSpPr>
          <p:nvPr>
            <p:ph type="dt" sz="half" idx="10"/>
          </p:nvPr>
        </p:nvSpPr>
        <p:spPr/>
        <p:txBody>
          <a:bodyPr/>
          <a:lstStyle>
            <a:lvl1pPr>
              <a:defRPr/>
            </a:lvl1pPr>
          </a:lstStyle>
          <a:p>
            <a:pPr>
              <a:defRPr/>
            </a:pPr>
            <a:endParaRPr lang="es-MX" dirty="0"/>
          </a:p>
        </p:txBody>
      </p:sp>
      <p:sp>
        <p:nvSpPr>
          <p:cNvPr id="5" name="21 Marcador de pie de página"/>
          <p:cNvSpPr>
            <a:spLocks noGrp="1"/>
          </p:cNvSpPr>
          <p:nvPr>
            <p:ph type="ftr" sz="quarter" idx="11"/>
          </p:nvPr>
        </p:nvSpPr>
        <p:spPr/>
        <p:txBody>
          <a:bodyPr/>
          <a:lstStyle>
            <a:lvl1pPr>
              <a:defRPr/>
            </a:lvl1pPr>
          </a:lstStyle>
          <a:p>
            <a:pPr>
              <a:defRPr/>
            </a:pPr>
            <a:endParaRPr lang="es-MX" dirty="0"/>
          </a:p>
        </p:txBody>
      </p:sp>
      <p:sp>
        <p:nvSpPr>
          <p:cNvPr id="6" name="17 Marcador de número de diapositiva"/>
          <p:cNvSpPr>
            <a:spLocks noGrp="1"/>
          </p:cNvSpPr>
          <p:nvPr>
            <p:ph type="sldNum" sz="quarter" idx="12"/>
          </p:nvPr>
        </p:nvSpPr>
        <p:spPr/>
        <p:txBody>
          <a:bodyPr/>
          <a:lstStyle>
            <a:lvl1pPr>
              <a:defRPr/>
            </a:lvl1pPr>
          </a:lstStyle>
          <a:p>
            <a:pPr>
              <a:defRPr/>
            </a:pPr>
            <a:fld id="{D27718D8-60A7-4D3B-A1BE-07D8FF63E948}" type="slidenum">
              <a:rPr lang="es-MX"/>
              <a:pPr>
                <a:defRPr/>
              </a:pPr>
              <a:t>‹Nº›</a:t>
            </a:fld>
            <a:endParaRPr lang="es-MX"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844013" y="274640"/>
            <a:ext cx="1777470" cy="5592761"/>
          </a:xfrm>
        </p:spPr>
        <p:txBody>
          <a:bodyPr vert="eaVert"/>
          <a:lstStyle>
            <a:extLst/>
          </a:lstStyle>
          <a:p>
            <a:r>
              <a:rPr lang="es-ES" smtClean="0"/>
              <a:t>Haga clic para modificar el estilo de título del patrón</a:t>
            </a:r>
            <a:endParaRPr lang="en-US"/>
          </a:p>
        </p:txBody>
      </p:sp>
      <p:sp>
        <p:nvSpPr>
          <p:cNvPr id="3" name="2 Marcador de texto vertical"/>
          <p:cNvSpPr>
            <a:spLocks noGrp="1"/>
          </p:cNvSpPr>
          <p:nvPr>
            <p:ph type="body" orient="vert" idx="1"/>
          </p:nvPr>
        </p:nvSpPr>
        <p:spPr>
          <a:xfrm>
            <a:off x="457200" y="274641"/>
            <a:ext cx="6324600" cy="5592760"/>
          </a:xfrm>
        </p:spPr>
        <p:txBody>
          <a:bodyPr vert="eaVert"/>
          <a:lstStyle>
            <a:extLs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9 Marcador de fecha"/>
          <p:cNvSpPr>
            <a:spLocks noGrp="1"/>
          </p:cNvSpPr>
          <p:nvPr>
            <p:ph type="dt" sz="half" idx="10"/>
          </p:nvPr>
        </p:nvSpPr>
        <p:spPr/>
        <p:txBody>
          <a:bodyPr/>
          <a:lstStyle>
            <a:lvl1pPr>
              <a:defRPr/>
            </a:lvl1pPr>
          </a:lstStyle>
          <a:p>
            <a:pPr>
              <a:defRPr/>
            </a:pPr>
            <a:endParaRPr lang="es-MX" dirty="0"/>
          </a:p>
        </p:txBody>
      </p:sp>
      <p:sp>
        <p:nvSpPr>
          <p:cNvPr id="5" name="21 Marcador de pie de página"/>
          <p:cNvSpPr>
            <a:spLocks noGrp="1"/>
          </p:cNvSpPr>
          <p:nvPr>
            <p:ph type="ftr" sz="quarter" idx="11"/>
          </p:nvPr>
        </p:nvSpPr>
        <p:spPr/>
        <p:txBody>
          <a:bodyPr/>
          <a:lstStyle>
            <a:lvl1pPr>
              <a:defRPr/>
            </a:lvl1pPr>
          </a:lstStyle>
          <a:p>
            <a:pPr>
              <a:defRPr/>
            </a:pPr>
            <a:endParaRPr lang="es-MX" dirty="0"/>
          </a:p>
        </p:txBody>
      </p:sp>
      <p:sp>
        <p:nvSpPr>
          <p:cNvPr id="6" name="17 Marcador de número de diapositiva"/>
          <p:cNvSpPr>
            <a:spLocks noGrp="1"/>
          </p:cNvSpPr>
          <p:nvPr>
            <p:ph type="sldNum" sz="quarter" idx="12"/>
          </p:nvPr>
        </p:nvSpPr>
        <p:spPr/>
        <p:txBody>
          <a:bodyPr/>
          <a:lstStyle>
            <a:lvl1pPr>
              <a:defRPr/>
            </a:lvl1pPr>
          </a:lstStyle>
          <a:p>
            <a:pPr>
              <a:defRPr/>
            </a:pPr>
            <a:fld id="{10725176-2986-4C5A-83F6-3DB18051CEA1}" type="slidenum">
              <a:rPr lang="es-MX"/>
              <a:pPr>
                <a:defRPr/>
              </a:pPr>
              <a:t>‹Nº›</a:t>
            </a:fld>
            <a:endParaRPr lang="es-MX"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a:prstGeom prst="rect">
            <a:avLst/>
          </a:prstGeom>
        </p:spPr>
        <p:txBody>
          <a:bodyPr/>
          <a:lstStyle/>
          <a:p>
            <a:r>
              <a:rPr lang="es-ES" smtClean="0"/>
              <a:t>Haga clic para modificar el estilo de título del patrón</a:t>
            </a:r>
            <a:endParaRPr lang="es-ES"/>
          </a:p>
        </p:txBody>
      </p:sp>
      <p:sp>
        <p:nvSpPr>
          <p:cNvPr id="3" name="2 Subtítulo"/>
          <p:cNvSpPr>
            <a:spLocks noGrp="1"/>
          </p:cNvSpPr>
          <p:nvPr>
            <p:ph type="subTitle" idx="1"/>
          </p:nvPr>
        </p:nvSpPr>
        <p:spPr>
          <a:xfrm>
            <a:off x="1371600" y="3886200"/>
            <a:ext cx="6400800" cy="1752600"/>
          </a:xfrm>
          <a:prstGeom prst="rect">
            <a:avLst/>
          </a:prstGeo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ES"/>
          </a:p>
        </p:txBody>
      </p:sp>
      <p:sp>
        <p:nvSpPr>
          <p:cNvPr id="4" name="3 Marcador de fecha"/>
          <p:cNvSpPr>
            <a:spLocks noGrp="1"/>
          </p:cNvSpPr>
          <p:nvPr>
            <p:ph type="dt" sz="half" idx="10"/>
          </p:nvPr>
        </p:nvSpPr>
        <p:spPr>
          <a:xfrm>
            <a:off x="457200" y="6356350"/>
            <a:ext cx="2133600" cy="365125"/>
          </a:xfrm>
          <a:prstGeom prst="rect">
            <a:avLst/>
          </a:prstGeom>
        </p:spPr>
        <p:txBody>
          <a:bodyPr/>
          <a:lstStyle/>
          <a:p>
            <a:endParaRPr lang="es-ES" dirty="0"/>
          </a:p>
        </p:txBody>
      </p:sp>
      <p:sp>
        <p:nvSpPr>
          <p:cNvPr id="5" name="4 Marcador de pie de página"/>
          <p:cNvSpPr>
            <a:spLocks noGrp="1"/>
          </p:cNvSpPr>
          <p:nvPr>
            <p:ph type="ftr" sz="quarter" idx="11"/>
          </p:nvPr>
        </p:nvSpPr>
        <p:spPr>
          <a:xfrm>
            <a:off x="3124200" y="6356350"/>
            <a:ext cx="2895600" cy="365125"/>
          </a:xfrm>
          <a:prstGeom prst="rect">
            <a:avLst/>
          </a:prstGeom>
        </p:spPr>
        <p:txBody>
          <a:bodyPr/>
          <a:lstStyle/>
          <a:p>
            <a:endParaRPr lang="es-ES" dirty="0"/>
          </a:p>
        </p:txBody>
      </p:sp>
      <p:sp>
        <p:nvSpPr>
          <p:cNvPr id="6" name="5 Marcador de número de diapositiva"/>
          <p:cNvSpPr>
            <a:spLocks noGrp="1"/>
          </p:cNvSpPr>
          <p:nvPr>
            <p:ph type="sldNum" sz="quarter" idx="12"/>
          </p:nvPr>
        </p:nvSpPr>
        <p:spPr>
          <a:xfrm>
            <a:off x="6553200" y="6356350"/>
            <a:ext cx="2133600" cy="365125"/>
          </a:xfrm>
          <a:prstGeom prst="rect">
            <a:avLst/>
          </a:prstGeom>
        </p:spPr>
        <p:txBody>
          <a:bodyPr/>
          <a:lstStyle/>
          <a:p>
            <a:fld id="{60A69F40-8FA3-441D-ABC0-C40240B05253}" type="slidenum">
              <a:rPr lang="es-ES" smtClean="0"/>
              <a:pPr/>
              <a:t>‹Nº›</a:t>
            </a:fld>
            <a:endParaRPr lang="es-E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1143000"/>
          </a:xfrm>
          <a:prstGeom prst="rect">
            <a:avLst/>
          </a:prstGeom>
        </p:spPr>
        <p:txBody>
          <a:bodyPr/>
          <a:lstStyle/>
          <a:p>
            <a:r>
              <a:rPr lang="es-ES" smtClean="0"/>
              <a:t>Haga clic para modificar el estilo de título del patrón</a:t>
            </a:r>
            <a:endParaRPr lang="es-ES"/>
          </a:p>
        </p:txBody>
      </p:sp>
      <p:sp>
        <p:nvSpPr>
          <p:cNvPr id="3" name="2 Marcador de contenido"/>
          <p:cNvSpPr>
            <a:spLocks noGrp="1"/>
          </p:cNvSpPr>
          <p:nvPr>
            <p:ph idx="1"/>
          </p:nvPr>
        </p:nvSpPr>
        <p:spPr>
          <a:xfrm>
            <a:off x="457200" y="1600200"/>
            <a:ext cx="8229600" cy="4525963"/>
          </a:xfrm>
          <a:prstGeom prst="rect">
            <a:avLst/>
          </a:prstGeo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a:xfrm>
            <a:off x="457200" y="6356350"/>
            <a:ext cx="2133600" cy="365125"/>
          </a:xfrm>
          <a:prstGeom prst="rect">
            <a:avLst/>
          </a:prstGeom>
        </p:spPr>
        <p:txBody>
          <a:bodyPr/>
          <a:lstStyle/>
          <a:p>
            <a:endParaRPr lang="es-ES" dirty="0"/>
          </a:p>
        </p:txBody>
      </p:sp>
      <p:sp>
        <p:nvSpPr>
          <p:cNvPr id="5" name="4 Marcador de pie de página"/>
          <p:cNvSpPr>
            <a:spLocks noGrp="1"/>
          </p:cNvSpPr>
          <p:nvPr>
            <p:ph type="ftr" sz="quarter" idx="11"/>
          </p:nvPr>
        </p:nvSpPr>
        <p:spPr>
          <a:xfrm>
            <a:off x="3124200" y="6356350"/>
            <a:ext cx="2895600" cy="365125"/>
          </a:xfrm>
          <a:prstGeom prst="rect">
            <a:avLst/>
          </a:prstGeom>
        </p:spPr>
        <p:txBody>
          <a:bodyPr/>
          <a:lstStyle/>
          <a:p>
            <a:endParaRPr lang="es-ES" dirty="0"/>
          </a:p>
        </p:txBody>
      </p:sp>
      <p:sp>
        <p:nvSpPr>
          <p:cNvPr id="6" name="5 Marcador de número de diapositiva"/>
          <p:cNvSpPr>
            <a:spLocks noGrp="1"/>
          </p:cNvSpPr>
          <p:nvPr>
            <p:ph type="sldNum" sz="quarter" idx="12"/>
          </p:nvPr>
        </p:nvSpPr>
        <p:spPr>
          <a:xfrm>
            <a:off x="6553200" y="6356350"/>
            <a:ext cx="2133600" cy="365125"/>
          </a:xfrm>
          <a:prstGeom prst="rect">
            <a:avLst/>
          </a:prstGeom>
        </p:spPr>
        <p:txBody>
          <a:bodyPr/>
          <a:lstStyle/>
          <a:p>
            <a:fld id="{60A69F40-8FA3-441D-ABC0-C40240B05253}" type="slidenum">
              <a:rPr lang="es-ES" smtClean="0"/>
              <a:pPr/>
              <a:t>‹Nº›</a:t>
            </a:fld>
            <a:endParaRPr lang="es-E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722313" y="2906713"/>
            <a:ext cx="7772400" cy="1500187"/>
          </a:xfrm>
          <a:prstGeom prst="rect">
            <a:avLst/>
          </a:prstGeo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a:xfrm>
            <a:off x="457200" y="6356350"/>
            <a:ext cx="2133600" cy="365125"/>
          </a:xfrm>
          <a:prstGeom prst="rect">
            <a:avLst/>
          </a:prstGeom>
        </p:spPr>
        <p:txBody>
          <a:bodyPr/>
          <a:lstStyle/>
          <a:p>
            <a:endParaRPr lang="es-ES" dirty="0"/>
          </a:p>
        </p:txBody>
      </p:sp>
      <p:sp>
        <p:nvSpPr>
          <p:cNvPr id="5" name="4 Marcador de pie de página"/>
          <p:cNvSpPr>
            <a:spLocks noGrp="1"/>
          </p:cNvSpPr>
          <p:nvPr>
            <p:ph type="ftr" sz="quarter" idx="11"/>
          </p:nvPr>
        </p:nvSpPr>
        <p:spPr>
          <a:xfrm>
            <a:off x="3124200" y="6356350"/>
            <a:ext cx="2895600" cy="365125"/>
          </a:xfrm>
          <a:prstGeom prst="rect">
            <a:avLst/>
          </a:prstGeom>
        </p:spPr>
        <p:txBody>
          <a:bodyPr/>
          <a:lstStyle/>
          <a:p>
            <a:endParaRPr lang="es-ES" dirty="0"/>
          </a:p>
        </p:txBody>
      </p:sp>
      <p:sp>
        <p:nvSpPr>
          <p:cNvPr id="6" name="5 Marcador de número de diapositiva"/>
          <p:cNvSpPr>
            <a:spLocks noGrp="1"/>
          </p:cNvSpPr>
          <p:nvPr>
            <p:ph type="sldNum" sz="quarter" idx="12"/>
          </p:nvPr>
        </p:nvSpPr>
        <p:spPr>
          <a:xfrm>
            <a:off x="6553200" y="6356350"/>
            <a:ext cx="2133600" cy="365125"/>
          </a:xfrm>
          <a:prstGeom prst="rect">
            <a:avLst/>
          </a:prstGeom>
        </p:spPr>
        <p:txBody>
          <a:bodyPr/>
          <a:lstStyle/>
          <a:p>
            <a:fld id="{60A69F40-8FA3-441D-ABC0-C40240B05253}" type="slidenum">
              <a:rPr lang="es-ES" smtClean="0"/>
              <a:pPr/>
              <a:t>‹Nº›</a:t>
            </a:fld>
            <a:endParaRPr lang="es-E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1143000"/>
          </a:xfrm>
          <a:prstGeom prst="rect">
            <a:avLst/>
          </a:prstGeom>
        </p:spPr>
        <p:txBody>
          <a:bodyPr/>
          <a:lstStyle/>
          <a:p>
            <a:r>
              <a:rPr lang="es-ES" smtClean="0"/>
              <a:t>Haga clic para modificar el estilo de título del patrón</a:t>
            </a:r>
            <a:endParaRPr lang="es-ES"/>
          </a:p>
        </p:txBody>
      </p:sp>
      <p:sp>
        <p:nvSpPr>
          <p:cNvPr id="3" name="2 Marcador de contenido"/>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contenido"/>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4 Marcador de fecha"/>
          <p:cNvSpPr>
            <a:spLocks noGrp="1"/>
          </p:cNvSpPr>
          <p:nvPr>
            <p:ph type="dt" sz="half" idx="10"/>
          </p:nvPr>
        </p:nvSpPr>
        <p:spPr>
          <a:xfrm>
            <a:off x="457200" y="6356350"/>
            <a:ext cx="2133600" cy="365125"/>
          </a:xfrm>
          <a:prstGeom prst="rect">
            <a:avLst/>
          </a:prstGeom>
        </p:spPr>
        <p:txBody>
          <a:bodyPr/>
          <a:lstStyle/>
          <a:p>
            <a:endParaRPr lang="es-ES" dirty="0"/>
          </a:p>
        </p:txBody>
      </p:sp>
      <p:sp>
        <p:nvSpPr>
          <p:cNvPr id="6" name="5 Marcador de pie de página"/>
          <p:cNvSpPr>
            <a:spLocks noGrp="1"/>
          </p:cNvSpPr>
          <p:nvPr>
            <p:ph type="ftr" sz="quarter" idx="11"/>
          </p:nvPr>
        </p:nvSpPr>
        <p:spPr>
          <a:xfrm>
            <a:off x="3124200" y="6356350"/>
            <a:ext cx="2895600" cy="365125"/>
          </a:xfrm>
          <a:prstGeom prst="rect">
            <a:avLst/>
          </a:prstGeom>
        </p:spPr>
        <p:txBody>
          <a:bodyPr/>
          <a:lstStyle/>
          <a:p>
            <a:endParaRPr lang="es-ES" dirty="0"/>
          </a:p>
        </p:txBody>
      </p:sp>
      <p:sp>
        <p:nvSpPr>
          <p:cNvPr id="7" name="6 Marcador de número de diapositiva"/>
          <p:cNvSpPr>
            <a:spLocks noGrp="1"/>
          </p:cNvSpPr>
          <p:nvPr>
            <p:ph type="sldNum" sz="quarter" idx="12"/>
          </p:nvPr>
        </p:nvSpPr>
        <p:spPr>
          <a:xfrm>
            <a:off x="6553200" y="6356350"/>
            <a:ext cx="2133600" cy="365125"/>
          </a:xfrm>
          <a:prstGeom prst="rect">
            <a:avLst/>
          </a:prstGeom>
        </p:spPr>
        <p:txBody>
          <a:bodyPr/>
          <a:lstStyle/>
          <a:p>
            <a:fld id="{60A69F40-8FA3-441D-ABC0-C40240B05253}" type="slidenum">
              <a:rPr lang="es-ES" smtClean="0"/>
              <a:pPr/>
              <a:t>‹Nº›</a:t>
            </a:fld>
            <a:endParaRPr lang="es-E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1143000"/>
          </a:xfrm>
          <a:prstGeom prst="rect">
            <a:avLst/>
          </a:prstGeom>
        </p:spPr>
        <p:txBody>
          <a:bodyPr/>
          <a:lstStyle>
            <a:lvl1pPr>
              <a:defRPr/>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4 Marcador de texto"/>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7" name="6 Marcador de fecha"/>
          <p:cNvSpPr>
            <a:spLocks noGrp="1"/>
          </p:cNvSpPr>
          <p:nvPr>
            <p:ph type="dt" sz="half" idx="10"/>
          </p:nvPr>
        </p:nvSpPr>
        <p:spPr>
          <a:xfrm>
            <a:off x="457200" y="6356350"/>
            <a:ext cx="2133600" cy="365125"/>
          </a:xfrm>
          <a:prstGeom prst="rect">
            <a:avLst/>
          </a:prstGeom>
        </p:spPr>
        <p:txBody>
          <a:bodyPr/>
          <a:lstStyle/>
          <a:p>
            <a:endParaRPr lang="es-ES" dirty="0"/>
          </a:p>
        </p:txBody>
      </p:sp>
      <p:sp>
        <p:nvSpPr>
          <p:cNvPr id="8" name="7 Marcador de pie de página"/>
          <p:cNvSpPr>
            <a:spLocks noGrp="1"/>
          </p:cNvSpPr>
          <p:nvPr>
            <p:ph type="ftr" sz="quarter" idx="11"/>
          </p:nvPr>
        </p:nvSpPr>
        <p:spPr>
          <a:xfrm>
            <a:off x="3124200" y="6356350"/>
            <a:ext cx="2895600" cy="365125"/>
          </a:xfrm>
          <a:prstGeom prst="rect">
            <a:avLst/>
          </a:prstGeom>
        </p:spPr>
        <p:txBody>
          <a:bodyPr/>
          <a:lstStyle/>
          <a:p>
            <a:endParaRPr lang="es-ES" dirty="0"/>
          </a:p>
        </p:txBody>
      </p:sp>
      <p:sp>
        <p:nvSpPr>
          <p:cNvPr id="9" name="8 Marcador de número de diapositiva"/>
          <p:cNvSpPr>
            <a:spLocks noGrp="1"/>
          </p:cNvSpPr>
          <p:nvPr>
            <p:ph type="sldNum" sz="quarter" idx="12"/>
          </p:nvPr>
        </p:nvSpPr>
        <p:spPr>
          <a:xfrm>
            <a:off x="6553200" y="6356350"/>
            <a:ext cx="2133600" cy="365125"/>
          </a:xfrm>
          <a:prstGeom prst="rect">
            <a:avLst/>
          </a:prstGeom>
        </p:spPr>
        <p:txBody>
          <a:bodyPr/>
          <a:lstStyle/>
          <a:p>
            <a:fld id="{60A69F40-8FA3-441D-ABC0-C40240B05253}" type="slidenum">
              <a:rPr lang="es-ES" smtClean="0"/>
              <a:pPr/>
              <a:t>‹Nº›</a:t>
            </a:fld>
            <a:endParaRPr lang="es-E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1143000"/>
          </a:xfrm>
          <a:prstGeom prst="rect">
            <a:avLst/>
          </a:prstGeom>
        </p:spPr>
        <p:txBody>
          <a:bodyPr/>
          <a:lstStyle/>
          <a:p>
            <a:r>
              <a:rPr lang="es-ES" smtClean="0"/>
              <a:t>Haga clic para modificar el estilo de título del patrón</a:t>
            </a:r>
            <a:endParaRPr lang="es-ES"/>
          </a:p>
        </p:txBody>
      </p:sp>
      <p:sp>
        <p:nvSpPr>
          <p:cNvPr id="3" name="2 Marcador de fecha"/>
          <p:cNvSpPr>
            <a:spLocks noGrp="1"/>
          </p:cNvSpPr>
          <p:nvPr>
            <p:ph type="dt" sz="half" idx="10"/>
          </p:nvPr>
        </p:nvSpPr>
        <p:spPr>
          <a:xfrm>
            <a:off x="457200" y="6356350"/>
            <a:ext cx="2133600" cy="365125"/>
          </a:xfrm>
          <a:prstGeom prst="rect">
            <a:avLst/>
          </a:prstGeom>
        </p:spPr>
        <p:txBody>
          <a:bodyPr/>
          <a:lstStyle/>
          <a:p>
            <a:endParaRPr lang="es-ES" dirty="0"/>
          </a:p>
        </p:txBody>
      </p:sp>
      <p:sp>
        <p:nvSpPr>
          <p:cNvPr id="4" name="3 Marcador de pie de página"/>
          <p:cNvSpPr>
            <a:spLocks noGrp="1"/>
          </p:cNvSpPr>
          <p:nvPr>
            <p:ph type="ftr" sz="quarter" idx="11"/>
          </p:nvPr>
        </p:nvSpPr>
        <p:spPr>
          <a:xfrm>
            <a:off x="3124200" y="6356350"/>
            <a:ext cx="2895600" cy="365125"/>
          </a:xfrm>
          <a:prstGeom prst="rect">
            <a:avLst/>
          </a:prstGeom>
        </p:spPr>
        <p:txBody>
          <a:bodyPr/>
          <a:lstStyle/>
          <a:p>
            <a:endParaRPr lang="es-ES" dirty="0"/>
          </a:p>
        </p:txBody>
      </p:sp>
      <p:sp>
        <p:nvSpPr>
          <p:cNvPr id="5" name="4 Marcador de número de diapositiva"/>
          <p:cNvSpPr>
            <a:spLocks noGrp="1"/>
          </p:cNvSpPr>
          <p:nvPr>
            <p:ph type="sldNum" sz="quarter" idx="12"/>
          </p:nvPr>
        </p:nvSpPr>
        <p:spPr>
          <a:xfrm>
            <a:off x="6553200" y="6356350"/>
            <a:ext cx="2133600" cy="365125"/>
          </a:xfrm>
          <a:prstGeom prst="rect">
            <a:avLst/>
          </a:prstGeom>
        </p:spPr>
        <p:txBody>
          <a:bodyPr/>
          <a:lstStyle/>
          <a:p>
            <a:fld id="{60A69F40-8FA3-441D-ABC0-C40240B05253}" type="slidenum">
              <a:rPr lang="es-ES" smtClean="0"/>
              <a:pPr/>
              <a:t>‹Nº›</a:t>
            </a:fld>
            <a:endParaRPr lang="es-ES" dirty="0"/>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a:xfrm>
            <a:off x="457200" y="6356350"/>
            <a:ext cx="2133600" cy="365125"/>
          </a:xfrm>
          <a:prstGeom prst="rect">
            <a:avLst/>
          </a:prstGeom>
        </p:spPr>
        <p:txBody>
          <a:bodyPr/>
          <a:lstStyle/>
          <a:p>
            <a:endParaRPr lang="es-ES" dirty="0"/>
          </a:p>
        </p:txBody>
      </p:sp>
      <p:sp>
        <p:nvSpPr>
          <p:cNvPr id="3" name="2 Marcador de pie de página"/>
          <p:cNvSpPr>
            <a:spLocks noGrp="1"/>
          </p:cNvSpPr>
          <p:nvPr>
            <p:ph type="ftr" sz="quarter" idx="11"/>
          </p:nvPr>
        </p:nvSpPr>
        <p:spPr>
          <a:xfrm>
            <a:off x="3124200" y="6356350"/>
            <a:ext cx="2895600" cy="365125"/>
          </a:xfrm>
          <a:prstGeom prst="rect">
            <a:avLst/>
          </a:prstGeom>
        </p:spPr>
        <p:txBody>
          <a:bodyPr/>
          <a:lstStyle/>
          <a:p>
            <a:endParaRPr lang="es-ES" dirty="0"/>
          </a:p>
        </p:txBody>
      </p:sp>
      <p:sp>
        <p:nvSpPr>
          <p:cNvPr id="4" name="3 Marcador de número de diapositiva"/>
          <p:cNvSpPr>
            <a:spLocks noGrp="1"/>
          </p:cNvSpPr>
          <p:nvPr>
            <p:ph type="sldNum" sz="quarter" idx="12"/>
          </p:nvPr>
        </p:nvSpPr>
        <p:spPr>
          <a:xfrm>
            <a:off x="6553200" y="6356350"/>
            <a:ext cx="2133600" cy="365125"/>
          </a:xfrm>
          <a:prstGeom prst="rect">
            <a:avLst/>
          </a:prstGeom>
        </p:spPr>
        <p:txBody>
          <a:bodyPr/>
          <a:lstStyle/>
          <a:p>
            <a:fld id="{60A69F40-8FA3-441D-ABC0-C40240B05253}" type="slidenum">
              <a:rPr lang="es-ES" smtClean="0"/>
              <a:pPr/>
              <a:t>‹Nº›</a:t>
            </a:fld>
            <a:endParaRPr lang="es-ES" dirty="0"/>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a:prstGeom prst="rect">
            <a:avLst/>
          </a:prstGeom>
        </p:spPr>
        <p:txBody>
          <a:bodyPr anchor="b"/>
          <a:lstStyle>
            <a:lvl1pPr algn="l">
              <a:defRPr sz="2000" b="1"/>
            </a:lvl1pPr>
          </a:lstStyle>
          <a:p>
            <a:r>
              <a:rPr lang="es-ES" smtClean="0"/>
              <a:t>Haga clic para modificar el estilo de título del patrón</a:t>
            </a:r>
            <a:endParaRPr lang="es-ES"/>
          </a:p>
        </p:txBody>
      </p:sp>
      <p:sp>
        <p:nvSpPr>
          <p:cNvPr id="3" name="2 Marcador de contenido"/>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texto"/>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a:xfrm>
            <a:off x="457200" y="6356350"/>
            <a:ext cx="2133600" cy="365125"/>
          </a:xfrm>
          <a:prstGeom prst="rect">
            <a:avLst/>
          </a:prstGeom>
        </p:spPr>
        <p:txBody>
          <a:bodyPr/>
          <a:lstStyle/>
          <a:p>
            <a:endParaRPr lang="es-ES" dirty="0"/>
          </a:p>
        </p:txBody>
      </p:sp>
      <p:sp>
        <p:nvSpPr>
          <p:cNvPr id="6" name="5 Marcador de pie de página"/>
          <p:cNvSpPr>
            <a:spLocks noGrp="1"/>
          </p:cNvSpPr>
          <p:nvPr>
            <p:ph type="ftr" sz="quarter" idx="11"/>
          </p:nvPr>
        </p:nvSpPr>
        <p:spPr>
          <a:xfrm>
            <a:off x="3124200" y="6356350"/>
            <a:ext cx="2895600" cy="365125"/>
          </a:xfrm>
          <a:prstGeom prst="rect">
            <a:avLst/>
          </a:prstGeom>
        </p:spPr>
        <p:txBody>
          <a:bodyPr/>
          <a:lstStyle/>
          <a:p>
            <a:endParaRPr lang="es-ES" dirty="0"/>
          </a:p>
        </p:txBody>
      </p:sp>
      <p:sp>
        <p:nvSpPr>
          <p:cNvPr id="7" name="6 Marcador de número de diapositiva"/>
          <p:cNvSpPr>
            <a:spLocks noGrp="1"/>
          </p:cNvSpPr>
          <p:nvPr>
            <p:ph type="sldNum" sz="quarter" idx="12"/>
          </p:nvPr>
        </p:nvSpPr>
        <p:spPr>
          <a:xfrm>
            <a:off x="6553200" y="6356350"/>
            <a:ext cx="2133600" cy="365125"/>
          </a:xfrm>
          <a:prstGeom prst="rect">
            <a:avLst/>
          </a:prstGeom>
        </p:spPr>
        <p:txBody>
          <a:bodyPr/>
          <a:lstStyle/>
          <a:p>
            <a:fld id="{60A69F40-8FA3-441D-ABC0-C40240B05253}" type="slidenum">
              <a:rPr lang="es-ES" smtClean="0"/>
              <a:pPr/>
              <a:t>‹Nº›</a:t>
            </a:fld>
            <a:endParaRPr lang="es-E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ítulo y objetos">
    <p:spTree>
      <p:nvGrpSpPr>
        <p:cNvPr id="1" name=""/>
        <p:cNvGrpSpPr/>
        <p:nvPr/>
      </p:nvGrpSpPr>
      <p:grpSpPr>
        <a:xfrm>
          <a:off x="0" y="0"/>
          <a:ext cx="0" cy="0"/>
          <a:chOff x="0" y="0"/>
          <a:chExt cx="0" cy="0"/>
        </a:xfrm>
      </p:grpSpPr>
      <p:sp>
        <p:nvSpPr>
          <p:cNvPr id="6" name="17 Marcador de número de diapositiva"/>
          <p:cNvSpPr>
            <a:spLocks noGrp="1"/>
          </p:cNvSpPr>
          <p:nvPr>
            <p:ph type="sldNum" sz="quarter" idx="12"/>
          </p:nvPr>
        </p:nvSpPr>
        <p:spPr/>
        <p:txBody>
          <a:bodyPr/>
          <a:lstStyle>
            <a:lvl1pPr>
              <a:defRPr sz="800" b="1">
                <a:latin typeface="Calibri" pitchFamily="34" charset="0"/>
              </a:defRPr>
            </a:lvl1pPr>
          </a:lstStyle>
          <a:p>
            <a:pPr>
              <a:defRPr/>
            </a:pPr>
            <a:fld id="{BD43386B-512A-4F48-AC60-1F2A615D5642}" type="slidenum">
              <a:rPr lang="es-MX" smtClean="0"/>
              <a:pPr>
                <a:defRPr/>
              </a:pPr>
              <a:t>‹Nº›</a:t>
            </a:fld>
            <a:endParaRPr lang="es-MX" dirty="0"/>
          </a:p>
        </p:txBody>
      </p:sp>
      <p:pic>
        <p:nvPicPr>
          <p:cNvPr id="9" name="Picture 2" descr="C:\Users\JOSE~1.CAN\AppData\Local\Temp\notesFFF692\LOGOTIPO_InfoDF.png"/>
          <p:cNvPicPr>
            <a:picLocks noChangeAspect="1" noChangeArrowheads="1"/>
          </p:cNvPicPr>
          <p:nvPr userDrawn="1"/>
        </p:nvPicPr>
        <p:blipFill rotWithShape="1">
          <a:blip r:embed="rId2" cstate="print">
            <a:extLst>
              <a:ext uri="{28A0092B-C50C-407E-A947-70E740481C1C}">
                <a14:useLocalDpi xmlns:a14="http://schemas.microsoft.com/office/drawing/2010/main" val="0"/>
              </a:ext>
            </a:extLst>
          </a:blip>
          <a:srcRect l="2848" t="1316" r="-1" b="1316"/>
          <a:stretch/>
        </p:blipFill>
        <p:spPr bwMode="auto">
          <a:xfrm>
            <a:off x="8398608" y="174580"/>
            <a:ext cx="622006" cy="736728"/>
          </a:xfrm>
          <a:prstGeom prst="rect">
            <a:avLst/>
          </a:prstGeom>
          <a:noFill/>
          <a:extLst>
            <a:ext uri="{909E8E84-426E-40DD-AFC4-6F175D3DCCD1}">
              <a14:hiddenFill xmlns:a14="http://schemas.microsoft.com/office/drawing/2010/main">
                <a:solidFill>
                  <a:srgbClr val="FFFFFF"/>
                </a:solidFill>
              </a14:hiddenFill>
            </a:ext>
          </a:extLst>
        </p:spPr>
      </p:pic>
      <p:sp>
        <p:nvSpPr>
          <p:cNvPr id="7" name="6 Rectángulo redondeado"/>
          <p:cNvSpPr/>
          <p:nvPr userDrawn="1"/>
        </p:nvSpPr>
        <p:spPr>
          <a:xfrm>
            <a:off x="62473" y="62122"/>
            <a:ext cx="9001156" cy="900000"/>
          </a:xfrm>
          <a:prstGeom prst="roundRect">
            <a:avLst/>
          </a:prstGeom>
          <a:solidFill>
            <a:srgbClr val="33CCCC">
              <a:alpha val="30000"/>
            </a:srgbClr>
          </a:solidFill>
          <a:ln>
            <a:noFill/>
          </a:ln>
          <a:effectLst>
            <a:outerShdw blurRad="50800" dist="38100" dir="2700000" algn="tl" rotWithShape="0">
              <a:prstClr val="black">
                <a:alpha val="40000"/>
              </a:prstClr>
            </a:outerShdw>
          </a:effectLst>
          <a:scene3d>
            <a:camera prst="orthographicFront"/>
            <a:lightRig rig="soft" dir="t"/>
          </a:scene3d>
          <a:sp3d>
            <a:bevelT w="165100" prst="coolSlant"/>
            <a:bevelB w="165100" prst="coolSlan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dirty="0"/>
          </a:p>
        </p:txBody>
      </p:sp>
    </p:spTree>
  </p:cSld>
  <p:clrMapOvr>
    <a:masterClrMapping/>
  </p:clrMapOvr>
  <p:timing>
    <p:tnLst>
      <p:par>
        <p:cTn id="1" dur="indefinite" restart="never" nodeType="tmRoot"/>
      </p:par>
    </p:tnLst>
  </p:timing>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a:prstGeom prst="rect">
            <a:avLst/>
          </a:prstGeom>
        </p:spPr>
        <p:txBody>
          <a:bodyPr anchor="b"/>
          <a:lstStyle>
            <a:lvl1pPr algn="l">
              <a:defRPr sz="2000" b="1"/>
            </a:lvl1pPr>
          </a:lstStyle>
          <a:p>
            <a:r>
              <a:rPr lang="es-ES" smtClean="0"/>
              <a:t>Haga clic para modificar el estilo de título del patrón</a:t>
            </a:r>
            <a:endParaRPr lang="es-ES"/>
          </a:p>
        </p:txBody>
      </p:sp>
      <p:sp>
        <p:nvSpPr>
          <p:cNvPr id="3" name="2 Marcador de posición de imagen"/>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ES" dirty="0"/>
          </a:p>
        </p:txBody>
      </p:sp>
      <p:sp>
        <p:nvSpPr>
          <p:cNvPr id="4" name="3 Marcador de texto"/>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a:xfrm>
            <a:off x="457200" y="6356350"/>
            <a:ext cx="2133600" cy="365125"/>
          </a:xfrm>
          <a:prstGeom prst="rect">
            <a:avLst/>
          </a:prstGeom>
        </p:spPr>
        <p:txBody>
          <a:bodyPr/>
          <a:lstStyle/>
          <a:p>
            <a:endParaRPr lang="es-ES" dirty="0"/>
          </a:p>
        </p:txBody>
      </p:sp>
      <p:sp>
        <p:nvSpPr>
          <p:cNvPr id="6" name="5 Marcador de pie de página"/>
          <p:cNvSpPr>
            <a:spLocks noGrp="1"/>
          </p:cNvSpPr>
          <p:nvPr>
            <p:ph type="ftr" sz="quarter" idx="11"/>
          </p:nvPr>
        </p:nvSpPr>
        <p:spPr>
          <a:xfrm>
            <a:off x="3124200" y="6356350"/>
            <a:ext cx="2895600" cy="365125"/>
          </a:xfrm>
          <a:prstGeom prst="rect">
            <a:avLst/>
          </a:prstGeom>
        </p:spPr>
        <p:txBody>
          <a:bodyPr/>
          <a:lstStyle/>
          <a:p>
            <a:endParaRPr lang="es-ES" dirty="0"/>
          </a:p>
        </p:txBody>
      </p:sp>
      <p:sp>
        <p:nvSpPr>
          <p:cNvPr id="7" name="6 Marcador de número de diapositiva"/>
          <p:cNvSpPr>
            <a:spLocks noGrp="1"/>
          </p:cNvSpPr>
          <p:nvPr>
            <p:ph type="sldNum" sz="quarter" idx="12"/>
          </p:nvPr>
        </p:nvSpPr>
        <p:spPr>
          <a:xfrm>
            <a:off x="6553200" y="6356350"/>
            <a:ext cx="2133600" cy="365125"/>
          </a:xfrm>
          <a:prstGeom prst="rect">
            <a:avLst/>
          </a:prstGeom>
        </p:spPr>
        <p:txBody>
          <a:bodyPr/>
          <a:lstStyle/>
          <a:p>
            <a:fld id="{60A69F40-8FA3-441D-ABC0-C40240B05253}" type="slidenum">
              <a:rPr lang="es-ES" smtClean="0"/>
              <a:pPr/>
              <a:t>‹Nº›</a:t>
            </a:fld>
            <a:endParaRPr lang="es-ES" dirty="0"/>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1143000"/>
          </a:xfrm>
          <a:prstGeom prst="rect">
            <a:avLst/>
          </a:prstGeom>
        </p:spPr>
        <p:txBody>
          <a:bodyPr/>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a:xfrm>
            <a:off x="457200" y="1600200"/>
            <a:ext cx="8229600" cy="4525963"/>
          </a:xfrm>
          <a:prstGeom prst="rect">
            <a:avLst/>
          </a:prstGeo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a:xfrm>
            <a:off x="457200" y="6356350"/>
            <a:ext cx="2133600" cy="365125"/>
          </a:xfrm>
          <a:prstGeom prst="rect">
            <a:avLst/>
          </a:prstGeom>
        </p:spPr>
        <p:txBody>
          <a:bodyPr/>
          <a:lstStyle/>
          <a:p>
            <a:endParaRPr lang="es-ES" dirty="0"/>
          </a:p>
        </p:txBody>
      </p:sp>
      <p:sp>
        <p:nvSpPr>
          <p:cNvPr id="5" name="4 Marcador de pie de página"/>
          <p:cNvSpPr>
            <a:spLocks noGrp="1"/>
          </p:cNvSpPr>
          <p:nvPr>
            <p:ph type="ftr" sz="quarter" idx="11"/>
          </p:nvPr>
        </p:nvSpPr>
        <p:spPr>
          <a:xfrm>
            <a:off x="3124200" y="6356350"/>
            <a:ext cx="2895600" cy="365125"/>
          </a:xfrm>
          <a:prstGeom prst="rect">
            <a:avLst/>
          </a:prstGeom>
        </p:spPr>
        <p:txBody>
          <a:bodyPr/>
          <a:lstStyle/>
          <a:p>
            <a:endParaRPr lang="es-ES" dirty="0"/>
          </a:p>
        </p:txBody>
      </p:sp>
      <p:sp>
        <p:nvSpPr>
          <p:cNvPr id="6" name="5 Marcador de número de diapositiva"/>
          <p:cNvSpPr>
            <a:spLocks noGrp="1"/>
          </p:cNvSpPr>
          <p:nvPr>
            <p:ph type="sldNum" sz="quarter" idx="12"/>
          </p:nvPr>
        </p:nvSpPr>
        <p:spPr>
          <a:xfrm>
            <a:off x="6553200" y="6356350"/>
            <a:ext cx="2133600" cy="365125"/>
          </a:xfrm>
          <a:prstGeom prst="rect">
            <a:avLst/>
          </a:prstGeom>
        </p:spPr>
        <p:txBody>
          <a:bodyPr/>
          <a:lstStyle/>
          <a:p>
            <a:fld id="{60A69F40-8FA3-441D-ABC0-C40240B05253}" type="slidenum">
              <a:rPr lang="es-ES" smtClean="0"/>
              <a:pPr/>
              <a:t>‹Nº›</a:t>
            </a:fld>
            <a:endParaRPr lang="es-ES" dirty="0"/>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a:prstGeom prst="rect">
            <a:avLst/>
          </a:prstGeom>
        </p:spPr>
        <p:txBody>
          <a:bodyPr vert="eaVert"/>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a:xfrm>
            <a:off x="457200" y="274638"/>
            <a:ext cx="6019800" cy="5851525"/>
          </a:xfrm>
          <a:prstGeom prst="rect">
            <a:avLst/>
          </a:prstGeo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a:xfrm>
            <a:off x="457200" y="6356350"/>
            <a:ext cx="2133600" cy="365125"/>
          </a:xfrm>
          <a:prstGeom prst="rect">
            <a:avLst/>
          </a:prstGeom>
        </p:spPr>
        <p:txBody>
          <a:bodyPr/>
          <a:lstStyle/>
          <a:p>
            <a:endParaRPr lang="es-ES" dirty="0"/>
          </a:p>
        </p:txBody>
      </p:sp>
      <p:sp>
        <p:nvSpPr>
          <p:cNvPr id="5" name="4 Marcador de pie de página"/>
          <p:cNvSpPr>
            <a:spLocks noGrp="1"/>
          </p:cNvSpPr>
          <p:nvPr>
            <p:ph type="ftr" sz="quarter" idx="11"/>
          </p:nvPr>
        </p:nvSpPr>
        <p:spPr>
          <a:xfrm>
            <a:off x="3124200" y="6356350"/>
            <a:ext cx="2895600" cy="365125"/>
          </a:xfrm>
          <a:prstGeom prst="rect">
            <a:avLst/>
          </a:prstGeom>
        </p:spPr>
        <p:txBody>
          <a:bodyPr/>
          <a:lstStyle/>
          <a:p>
            <a:endParaRPr lang="es-ES" dirty="0"/>
          </a:p>
        </p:txBody>
      </p:sp>
      <p:sp>
        <p:nvSpPr>
          <p:cNvPr id="6" name="5 Marcador de número de diapositiva"/>
          <p:cNvSpPr>
            <a:spLocks noGrp="1"/>
          </p:cNvSpPr>
          <p:nvPr>
            <p:ph type="sldNum" sz="quarter" idx="12"/>
          </p:nvPr>
        </p:nvSpPr>
        <p:spPr>
          <a:xfrm>
            <a:off x="6553200" y="6356350"/>
            <a:ext cx="2133600" cy="365125"/>
          </a:xfrm>
          <a:prstGeom prst="rect">
            <a:avLst/>
          </a:prstGeom>
        </p:spPr>
        <p:txBody>
          <a:bodyPr/>
          <a:lstStyle/>
          <a:p>
            <a:fld id="{60A69F40-8FA3-441D-ABC0-C40240B05253}" type="slidenum">
              <a:rPr lang="es-ES" smtClean="0"/>
              <a:pPr/>
              <a:t>‹Nº›</a:t>
            </a:fld>
            <a:endParaRPr lang="es-E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Encabezado de sección">
    <p:spTree>
      <p:nvGrpSpPr>
        <p:cNvPr id="1" name=""/>
        <p:cNvGrpSpPr/>
        <p:nvPr/>
      </p:nvGrpSpPr>
      <p:grpSpPr>
        <a:xfrm>
          <a:off x="0" y="0"/>
          <a:ext cx="0" cy="0"/>
          <a:chOff x="0" y="0"/>
          <a:chExt cx="0" cy="0"/>
        </a:xfrm>
      </p:grpSpPr>
      <p:sp>
        <p:nvSpPr>
          <p:cNvPr id="14" name="2 Marcador de contenido"/>
          <p:cNvSpPr>
            <a:spLocks noGrp="1"/>
          </p:cNvSpPr>
          <p:nvPr>
            <p:ph idx="1"/>
          </p:nvPr>
        </p:nvSpPr>
        <p:spPr bwMode="auto">
          <a:xfrm>
            <a:off x="457200" y="1481138"/>
            <a:ext cx="8229600" cy="4525962"/>
          </a:xfrm>
          <a:prstGeom prst="rect">
            <a:avLst/>
          </a:prstGeom>
          <a:noFill/>
          <a:ln w="9525">
            <a:noFill/>
            <a:miter lim="800000"/>
            <a:headEnd/>
            <a:tailEnd/>
          </a:ln>
        </p:spPr>
        <p:txBody>
          <a:bodyPr/>
          <a:lstStyle>
            <a:extLst/>
          </a:lstStyle>
          <a:p>
            <a:pPr marL="0" marR="0" lvl="0" indent="0" defTabSz="914400" eaLnBrk="1" fontAlgn="auto" latinLnBrk="0" hangingPunct="1">
              <a:lnSpc>
                <a:spcPct val="100000"/>
              </a:lnSpc>
              <a:spcBef>
                <a:spcPts val="0"/>
              </a:spcBef>
              <a:spcAft>
                <a:spcPts val="0"/>
              </a:spcAft>
              <a:buClrTx/>
              <a:buSzTx/>
              <a:buFontTx/>
              <a:buNone/>
              <a:tabLst/>
              <a:defRPr/>
            </a:pPr>
            <a:r>
              <a:rPr kumimoji="0" lang="es-ES" sz="1800" b="0" i="0" u="none" strike="noStrike" kern="0" cap="none" spc="0" normalizeH="0" baseline="0" noProof="0" smtClean="0">
                <a:ln>
                  <a:noFill/>
                </a:ln>
                <a:solidFill>
                  <a:sysClr val="windowText" lastClr="000000"/>
                </a:solidFill>
                <a:effectLst/>
                <a:uLnTx/>
                <a:uFillTx/>
              </a:rPr>
              <a:t>Haga clic para modificar el estilo de texto del patrón</a:t>
            </a:r>
          </a:p>
          <a:p>
            <a:pPr marL="0" marR="0" lvl="1" indent="0" defTabSz="914400" eaLnBrk="1" fontAlgn="auto" latinLnBrk="0" hangingPunct="1">
              <a:lnSpc>
                <a:spcPct val="100000"/>
              </a:lnSpc>
              <a:spcBef>
                <a:spcPts val="0"/>
              </a:spcBef>
              <a:spcAft>
                <a:spcPts val="0"/>
              </a:spcAft>
              <a:buClrTx/>
              <a:buSzTx/>
              <a:buFontTx/>
              <a:buNone/>
              <a:tabLst/>
              <a:defRPr/>
            </a:pPr>
            <a:r>
              <a:rPr kumimoji="0" lang="es-ES" sz="1800" b="0" i="0" u="none" strike="noStrike" kern="0" cap="none" spc="0" normalizeH="0" baseline="0" noProof="0" smtClean="0">
                <a:ln>
                  <a:noFill/>
                </a:ln>
                <a:solidFill>
                  <a:sysClr val="windowText" lastClr="000000"/>
                </a:solidFill>
                <a:effectLst/>
                <a:uLnTx/>
                <a:uFillTx/>
              </a:rPr>
              <a:t>Segundo nivel</a:t>
            </a:r>
          </a:p>
          <a:p>
            <a:pPr marL="0" marR="0" lvl="2" indent="0" defTabSz="914400" eaLnBrk="1" fontAlgn="auto" latinLnBrk="0" hangingPunct="1">
              <a:lnSpc>
                <a:spcPct val="100000"/>
              </a:lnSpc>
              <a:spcBef>
                <a:spcPts val="0"/>
              </a:spcBef>
              <a:spcAft>
                <a:spcPts val="0"/>
              </a:spcAft>
              <a:buClrTx/>
              <a:buSzTx/>
              <a:buFontTx/>
              <a:buNone/>
              <a:tabLst/>
              <a:defRPr/>
            </a:pPr>
            <a:r>
              <a:rPr kumimoji="0" lang="es-ES" sz="1800" b="0" i="0" u="none" strike="noStrike" kern="0" cap="none" spc="0" normalizeH="0" baseline="0" noProof="0" smtClean="0">
                <a:ln>
                  <a:noFill/>
                </a:ln>
                <a:solidFill>
                  <a:sysClr val="windowText" lastClr="000000"/>
                </a:solidFill>
                <a:effectLst/>
                <a:uLnTx/>
                <a:uFillTx/>
              </a:rPr>
              <a:t>Tercer nivel</a:t>
            </a:r>
          </a:p>
          <a:p>
            <a:pPr marL="0" marR="0" lvl="3" indent="0" defTabSz="914400" eaLnBrk="1" fontAlgn="auto" latinLnBrk="0" hangingPunct="1">
              <a:lnSpc>
                <a:spcPct val="100000"/>
              </a:lnSpc>
              <a:spcBef>
                <a:spcPts val="0"/>
              </a:spcBef>
              <a:spcAft>
                <a:spcPts val="0"/>
              </a:spcAft>
              <a:buClrTx/>
              <a:buSzTx/>
              <a:buFontTx/>
              <a:buNone/>
              <a:tabLst/>
              <a:defRPr/>
            </a:pPr>
            <a:r>
              <a:rPr kumimoji="0" lang="es-ES" sz="1800" b="0" i="0" u="none" strike="noStrike" kern="0" cap="none" spc="0" normalizeH="0" baseline="0" noProof="0" smtClean="0">
                <a:ln>
                  <a:noFill/>
                </a:ln>
                <a:solidFill>
                  <a:sysClr val="windowText" lastClr="000000"/>
                </a:solidFill>
                <a:effectLst/>
                <a:uLnTx/>
                <a:uFillTx/>
              </a:rPr>
              <a:t>Cuarto nivel</a:t>
            </a:r>
          </a:p>
          <a:p>
            <a:pPr marL="0" marR="0" lvl="4" indent="0" defTabSz="914400" eaLnBrk="1" fontAlgn="auto" latinLnBrk="0" hangingPunct="1">
              <a:lnSpc>
                <a:spcPct val="100000"/>
              </a:lnSpc>
              <a:spcBef>
                <a:spcPts val="0"/>
              </a:spcBef>
              <a:spcAft>
                <a:spcPts val="0"/>
              </a:spcAft>
              <a:buClrTx/>
              <a:buSzTx/>
              <a:buFontTx/>
              <a:buNone/>
              <a:tabLst/>
              <a:defRPr/>
            </a:pPr>
            <a:r>
              <a:rPr kumimoji="0" lang="es-ES" sz="1800" b="0" i="0" u="none" strike="noStrike" kern="0" cap="none" spc="0" normalizeH="0" baseline="0" noProof="0" smtClean="0">
                <a:ln>
                  <a:noFill/>
                </a:ln>
                <a:solidFill>
                  <a:sysClr val="windowText" lastClr="000000"/>
                </a:solidFill>
                <a:effectLst/>
                <a:uLnTx/>
                <a:uFillTx/>
              </a:rPr>
              <a:t>Quinto nivel</a:t>
            </a:r>
            <a:endParaRPr kumimoji="0" lang="en-US" sz="1800" b="0" i="0" u="none" strike="noStrike" kern="0" cap="none" spc="0" normalizeH="0" baseline="0" noProof="0">
              <a:ln>
                <a:noFill/>
              </a:ln>
              <a:solidFill>
                <a:sysClr val="windowText" lastClr="000000"/>
              </a:solidFill>
              <a:effectLst/>
              <a:uLnTx/>
              <a:uFillTx/>
            </a:endParaRPr>
          </a:p>
        </p:txBody>
      </p:sp>
      <p:sp>
        <p:nvSpPr>
          <p:cNvPr id="15" name="6 Título"/>
          <p:cNvSpPr>
            <a:spLocks noGrp="1"/>
          </p:cNvSpPr>
          <p:nvPr>
            <p:ph type="title"/>
          </p:nvPr>
        </p:nvSpPr>
        <p:spPr>
          <a:xfrm>
            <a:off x="457200" y="274638"/>
            <a:ext cx="8229600" cy="1143000"/>
          </a:xfrm>
          <a:prstGeom prst="rect">
            <a:avLst/>
          </a:prstGeom>
        </p:spPr>
        <p:txBody>
          <a:bodyPr rtlCol="0"/>
          <a:lstStyle>
            <a:extLst/>
          </a:lstStyle>
          <a:p>
            <a:pPr marL="0" marR="0" lvl="0" indent="0" defTabSz="914400" eaLnBrk="1" fontAlgn="auto" latinLnBrk="0" hangingPunct="1">
              <a:lnSpc>
                <a:spcPct val="100000"/>
              </a:lnSpc>
              <a:spcBef>
                <a:spcPts val="0"/>
              </a:spcBef>
              <a:spcAft>
                <a:spcPts val="0"/>
              </a:spcAft>
              <a:buClrTx/>
              <a:buSzTx/>
              <a:buFontTx/>
              <a:buNone/>
              <a:tabLst/>
              <a:defRPr/>
            </a:pPr>
            <a:r>
              <a:rPr kumimoji="0" lang="es-ES" sz="1800" b="0" i="0" u="none" strike="noStrike" kern="0" cap="none" spc="0" normalizeH="0" baseline="0" noProof="0" smtClean="0">
                <a:ln>
                  <a:noFill/>
                </a:ln>
                <a:solidFill>
                  <a:sysClr val="windowText" lastClr="000000"/>
                </a:solidFill>
                <a:effectLst/>
                <a:uLnTx/>
                <a:uFillTx/>
              </a:rPr>
              <a:t>Haga clic para modificar el estilo de título del patrón</a:t>
            </a:r>
            <a:endParaRPr kumimoji="0" lang="en-US" sz="1800" b="0" i="0" u="none" strike="noStrike" kern="0" cap="none" spc="0" normalizeH="0" baseline="0" noProof="0">
              <a:ln>
                <a:noFill/>
              </a:ln>
              <a:solidFill>
                <a:sysClr val="windowText" lastClr="000000"/>
              </a:solidFill>
              <a:effectLst/>
              <a:uLnTx/>
              <a:uFillTx/>
            </a:endParaRPr>
          </a:p>
        </p:txBody>
      </p:sp>
      <p:sp>
        <p:nvSpPr>
          <p:cNvPr id="16" name="9 Marcador de fecha"/>
          <p:cNvSpPr>
            <a:spLocks noGrp="1"/>
          </p:cNvSpPr>
          <p:nvPr>
            <p:ph type="dt" sz="half" idx="10"/>
          </p:nvPr>
        </p:nvSpPr>
        <p:spPr>
          <a:xfrm>
            <a:off x="6727825" y="6408738"/>
            <a:ext cx="1919288" cy="365125"/>
          </a:xfrm>
          <a:prstGeom prst="rect">
            <a:avLst/>
          </a:prstGeom>
        </p:spPr>
        <p:txBody>
          <a:bodyPr/>
          <a:lstStyle>
            <a:lvl1pPr>
              <a:defRPr/>
            </a:lvl1p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s-MX" sz="1800" b="0" i="0" u="none" strike="noStrike" kern="0" cap="none" spc="0" normalizeH="0" baseline="0" noProof="0" dirty="0">
              <a:ln>
                <a:noFill/>
              </a:ln>
              <a:solidFill>
                <a:sysClr val="windowText" lastClr="000000"/>
              </a:solidFill>
              <a:effectLst/>
              <a:uLnTx/>
              <a:uFillTx/>
            </a:endParaRPr>
          </a:p>
        </p:txBody>
      </p:sp>
      <p:sp>
        <p:nvSpPr>
          <p:cNvPr id="17" name="21 Marcador de pie de página"/>
          <p:cNvSpPr>
            <a:spLocks noGrp="1"/>
          </p:cNvSpPr>
          <p:nvPr>
            <p:ph type="ftr" sz="quarter" idx="11"/>
          </p:nvPr>
        </p:nvSpPr>
        <p:spPr>
          <a:xfrm>
            <a:off x="4379913" y="6408738"/>
            <a:ext cx="2351087" cy="365125"/>
          </a:xfrm>
          <a:prstGeom prst="rect">
            <a:avLst/>
          </a:prstGeom>
        </p:spPr>
        <p:txBody>
          <a:bodyPr/>
          <a:lstStyle>
            <a:lvl1pPr>
              <a:defRPr/>
            </a:lvl1p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s-MX" sz="1800" b="0" i="0" u="none" strike="noStrike" kern="0" cap="none" spc="0" normalizeH="0" baseline="0" noProof="0" dirty="0">
              <a:ln>
                <a:noFill/>
              </a:ln>
              <a:solidFill>
                <a:sysClr val="windowText" lastClr="000000"/>
              </a:solidFill>
              <a:effectLst/>
              <a:uLnTx/>
              <a:uFillTx/>
            </a:endParaRPr>
          </a:p>
        </p:txBody>
      </p:sp>
      <p:sp>
        <p:nvSpPr>
          <p:cNvPr id="18" name="17 Marcador de número de diapositiva"/>
          <p:cNvSpPr>
            <a:spLocks noGrp="1"/>
          </p:cNvSpPr>
          <p:nvPr>
            <p:ph type="sldNum" sz="quarter" idx="12"/>
          </p:nvPr>
        </p:nvSpPr>
        <p:spPr>
          <a:xfrm>
            <a:off x="8647113" y="6408738"/>
            <a:ext cx="366712" cy="365125"/>
          </a:xfrm>
          <a:prstGeom prst="rect">
            <a:avLst/>
          </a:prstGeom>
        </p:spPr>
        <p:txBody>
          <a:bodyPr/>
          <a:lstStyle>
            <a:lvl1pPr>
              <a:defRPr/>
            </a:lvl1pPr>
          </a:lstStyle>
          <a:p>
            <a:pPr marL="0" marR="0" lvl="0" indent="0" defTabSz="914400" eaLnBrk="1" fontAlgn="auto" latinLnBrk="0" hangingPunct="1">
              <a:lnSpc>
                <a:spcPct val="100000"/>
              </a:lnSpc>
              <a:spcBef>
                <a:spcPts val="0"/>
              </a:spcBef>
              <a:spcAft>
                <a:spcPts val="0"/>
              </a:spcAft>
              <a:buClrTx/>
              <a:buSzTx/>
              <a:buFontTx/>
              <a:buNone/>
              <a:tabLst/>
              <a:defRPr/>
            </a:pPr>
            <a:fld id="{5178CCD4-0633-4214-8E80-4B51D2DB8650}" type="slidenum">
              <a:rPr kumimoji="0" lang="es-MX" sz="1800" b="0" i="0" u="none" strike="noStrike" kern="0" cap="none" spc="0" normalizeH="0" baseline="0" noProof="0">
                <a:ln>
                  <a:noFill/>
                </a:ln>
                <a:solidFill>
                  <a:sysClr val="windowText" lastClr="000000"/>
                </a:solidFill>
                <a:effectLst/>
                <a:uLnTx/>
                <a:uFillTx/>
              </a:rPr>
              <a:pPr marL="0" marR="0" lvl="0" indent="0" defTabSz="914400" eaLnBrk="1" fontAlgn="auto" latinLnBrk="0" hangingPunct="1">
                <a:lnSpc>
                  <a:spcPct val="100000"/>
                </a:lnSpc>
                <a:spcBef>
                  <a:spcPts val="0"/>
                </a:spcBef>
                <a:spcAft>
                  <a:spcPts val="0"/>
                </a:spcAft>
                <a:buClrTx/>
                <a:buSzTx/>
                <a:buFontTx/>
                <a:buNone/>
                <a:tabLst/>
                <a:defRPr/>
              </a:pPr>
              <a:t>‹Nº›</a:t>
            </a:fld>
            <a:endParaRPr kumimoji="0" lang="es-MX" sz="1800" b="0" i="0" u="none" strike="noStrike" kern="0" cap="none" spc="0" normalizeH="0" baseline="0" noProof="0" dirty="0">
              <a:ln>
                <a:noFill/>
              </a:ln>
              <a:solidFill>
                <a:sysClr val="windowText" lastClr="000000"/>
              </a:solidFill>
              <a:effectLst/>
              <a:uLnTx/>
              <a:uFillTx/>
            </a:endParaRP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3" name="2 Marcador de contenido"/>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3 Marcador de contenido"/>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8" name="7 Título"/>
          <p:cNvSpPr>
            <a:spLocks noGrp="1"/>
          </p:cNvSpPr>
          <p:nvPr>
            <p:ph type="title"/>
          </p:nvPr>
        </p:nvSpPr>
        <p:spPr/>
        <p:txBody>
          <a:bodyPr rtlCol="0"/>
          <a:lstStyle>
            <a:extLst/>
          </a:lstStyle>
          <a:p>
            <a:r>
              <a:rPr lang="es-ES" smtClean="0"/>
              <a:t>Haga clic para modificar el estilo de título del patrón</a:t>
            </a:r>
            <a:endParaRPr lang="en-US"/>
          </a:p>
        </p:txBody>
      </p:sp>
      <p:sp>
        <p:nvSpPr>
          <p:cNvPr id="5" name="4 Marcador de fecha"/>
          <p:cNvSpPr>
            <a:spLocks noGrp="1"/>
          </p:cNvSpPr>
          <p:nvPr>
            <p:ph type="dt" sz="half" idx="10"/>
          </p:nvPr>
        </p:nvSpPr>
        <p:spPr/>
        <p:txBody>
          <a:bodyPr/>
          <a:lstStyle>
            <a:lvl1pPr>
              <a:defRPr/>
            </a:lvl1pPr>
            <a:extLst/>
          </a:lstStyle>
          <a:p>
            <a:pPr>
              <a:defRPr/>
            </a:pPr>
            <a:endParaRPr lang="es-MX" dirty="0"/>
          </a:p>
        </p:txBody>
      </p:sp>
      <p:sp>
        <p:nvSpPr>
          <p:cNvPr id="6" name="5 Marcador de pie de página"/>
          <p:cNvSpPr>
            <a:spLocks noGrp="1"/>
          </p:cNvSpPr>
          <p:nvPr>
            <p:ph type="ftr" sz="quarter" idx="11"/>
          </p:nvPr>
        </p:nvSpPr>
        <p:spPr/>
        <p:txBody>
          <a:bodyPr/>
          <a:lstStyle>
            <a:lvl1pPr>
              <a:defRPr/>
            </a:lvl1pPr>
            <a:extLst/>
          </a:lstStyle>
          <a:p>
            <a:pPr>
              <a:defRPr/>
            </a:pPr>
            <a:endParaRPr lang="es-MX" dirty="0"/>
          </a:p>
        </p:txBody>
      </p:sp>
      <p:sp>
        <p:nvSpPr>
          <p:cNvPr id="7" name="6 Marcador de número de diapositiva"/>
          <p:cNvSpPr>
            <a:spLocks noGrp="1"/>
          </p:cNvSpPr>
          <p:nvPr>
            <p:ph type="sldNum" sz="quarter" idx="12"/>
          </p:nvPr>
        </p:nvSpPr>
        <p:spPr/>
        <p:txBody>
          <a:bodyPr/>
          <a:lstStyle>
            <a:lvl1pPr>
              <a:defRPr/>
            </a:lvl1pPr>
            <a:extLst/>
          </a:lstStyle>
          <a:p>
            <a:pPr>
              <a:defRPr/>
            </a:pPr>
            <a:fld id="{4602C97B-B95C-43E1-9C6D-9D412079AE19}" type="slidenum">
              <a:rPr lang="es-MX"/>
              <a:pPr>
                <a:defRPr/>
              </a:pPr>
              <a:t>‹Nº›</a:t>
            </a:fld>
            <a:endParaRPr lang="es-MX" dirty="0"/>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mparación">
    <p:spTree>
      <p:nvGrpSpPr>
        <p:cNvPr id="1" name=""/>
        <p:cNvGrpSpPr/>
        <p:nvPr/>
      </p:nvGrpSpPr>
      <p:grpSpPr>
        <a:xfrm>
          <a:off x="0" y="0"/>
          <a:ext cx="0" cy="0"/>
          <a:chOff x="0" y="0"/>
          <a:chExt cx="0" cy="0"/>
        </a:xfrm>
      </p:grpSpPr>
      <p:sp>
        <p:nvSpPr>
          <p:cNvPr id="10" name="2 Marcador de contenido"/>
          <p:cNvSpPr>
            <a:spLocks noGrp="1"/>
          </p:cNvSpPr>
          <p:nvPr>
            <p:ph idx="1"/>
          </p:nvPr>
        </p:nvSpPr>
        <p:spPr>
          <a:xfrm>
            <a:off x="457200" y="1481138"/>
            <a:ext cx="8229600" cy="4525962"/>
          </a:xfrm>
        </p:spPr>
        <p:txBody>
          <a:bodyPr/>
          <a:lstStyle>
            <a:extLs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11" name="6 Título"/>
          <p:cNvSpPr>
            <a:spLocks noGrp="1"/>
          </p:cNvSpPr>
          <p:nvPr>
            <p:ph type="title"/>
          </p:nvPr>
        </p:nvSpPr>
        <p:spPr>
          <a:xfrm>
            <a:off x="457200" y="274638"/>
            <a:ext cx="8229600" cy="1143000"/>
          </a:xfrm>
        </p:spPr>
        <p:txBody>
          <a:bodyPr rtlCol="0"/>
          <a:lstStyle>
            <a:extLst/>
          </a:lstStyle>
          <a:p>
            <a:r>
              <a:rPr lang="es-ES" smtClean="0"/>
              <a:t>Haga clic para modificar el estilo de título del patrón</a:t>
            </a:r>
            <a:endParaRPr lang="en-US"/>
          </a:p>
        </p:txBody>
      </p:sp>
      <p:sp>
        <p:nvSpPr>
          <p:cNvPr id="12" name="9 Marcador de fecha"/>
          <p:cNvSpPr>
            <a:spLocks noGrp="1"/>
          </p:cNvSpPr>
          <p:nvPr>
            <p:ph type="dt" sz="half" idx="10"/>
          </p:nvPr>
        </p:nvSpPr>
        <p:spPr>
          <a:xfrm>
            <a:off x="6727825" y="6408738"/>
            <a:ext cx="1919288" cy="365125"/>
          </a:xfrm>
        </p:spPr>
        <p:txBody>
          <a:bodyPr/>
          <a:lstStyle>
            <a:lvl1pPr>
              <a:defRPr/>
            </a:lvl1pPr>
          </a:lstStyle>
          <a:p>
            <a:pPr>
              <a:defRPr/>
            </a:pPr>
            <a:endParaRPr lang="es-MX" dirty="0"/>
          </a:p>
        </p:txBody>
      </p:sp>
      <p:sp>
        <p:nvSpPr>
          <p:cNvPr id="13" name="21 Marcador de pie de página"/>
          <p:cNvSpPr>
            <a:spLocks noGrp="1"/>
          </p:cNvSpPr>
          <p:nvPr>
            <p:ph type="ftr" sz="quarter" idx="11"/>
          </p:nvPr>
        </p:nvSpPr>
        <p:spPr>
          <a:xfrm>
            <a:off x="4379913" y="6408738"/>
            <a:ext cx="2351087" cy="365125"/>
          </a:xfrm>
        </p:spPr>
        <p:txBody>
          <a:bodyPr/>
          <a:lstStyle>
            <a:lvl1pPr>
              <a:defRPr/>
            </a:lvl1pPr>
          </a:lstStyle>
          <a:p>
            <a:pPr>
              <a:defRPr/>
            </a:pPr>
            <a:endParaRPr lang="es-MX" dirty="0"/>
          </a:p>
        </p:txBody>
      </p:sp>
      <p:sp>
        <p:nvSpPr>
          <p:cNvPr id="14" name="17 Marcador de número de diapositiva"/>
          <p:cNvSpPr>
            <a:spLocks noGrp="1"/>
          </p:cNvSpPr>
          <p:nvPr>
            <p:ph type="sldNum" sz="quarter" idx="12"/>
          </p:nvPr>
        </p:nvSpPr>
        <p:spPr>
          <a:xfrm>
            <a:off x="8647113" y="6408738"/>
            <a:ext cx="366712" cy="365125"/>
          </a:xfrm>
        </p:spPr>
        <p:txBody>
          <a:bodyPr/>
          <a:lstStyle>
            <a:lvl1pPr>
              <a:defRPr/>
            </a:lvl1pPr>
          </a:lstStyle>
          <a:p>
            <a:pPr>
              <a:defRPr/>
            </a:pPr>
            <a:fld id="{5178CCD4-0633-4214-8E80-4B51D2DB8650}" type="slidenum">
              <a:rPr lang="es-MX"/>
              <a:pPr>
                <a:defRPr/>
              </a:pPr>
              <a:t>‹Nº›</a:t>
            </a:fld>
            <a:endParaRPr lang="es-MX" dirty="0"/>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6" name="5 Título"/>
          <p:cNvSpPr>
            <a:spLocks noGrp="1"/>
          </p:cNvSpPr>
          <p:nvPr>
            <p:ph type="title"/>
          </p:nvPr>
        </p:nvSpPr>
        <p:spPr/>
        <p:txBody>
          <a:bodyPr rtlCol="0"/>
          <a:lstStyle>
            <a:extLst/>
          </a:lstStyle>
          <a:p>
            <a:r>
              <a:rPr lang="es-ES" smtClean="0"/>
              <a:t>Haga clic para modificar el estilo de título del patrón</a:t>
            </a:r>
            <a:endParaRPr lang="en-US"/>
          </a:p>
        </p:txBody>
      </p:sp>
      <p:sp>
        <p:nvSpPr>
          <p:cNvPr id="3" name="2 Marcador de fecha"/>
          <p:cNvSpPr>
            <a:spLocks noGrp="1"/>
          </p:cNvSpPr>
          <p:nvPr>
            <p:ph type="dt" sz="half" idx="10"/>
          </p:nvPr>
        </p:nvSpPr>
        <p:spPr/>
        <p:txBody>
          <a:bodyPr/>
          <a:lstStyle>
            <a:lvl1pPr>
              <a:defRPr/>
            </a:lvl1pPr>
            <a:extLst/>
          </a:lstStyle>
          <a:p>
            <a:pPr>
              <a:defRPr/>
            </a:pPr>
            <a:endParaRPr lang="es-MX" dirty="0"/>
          </a:p>
        </p:txBody>
      </p:sp>
      <p:sp>
        <p:nvSpPr>
          <p:cNvPr id="4" name="3 Marcador de pie de página"/>
          <p:cNvSpPr>
            <a:spLocks noGrp="1"/>
          </p:cNvSpPr>
          <p:nvPr>
            <p:ph type="ftr" sz="quarter" idx="11"/>
          </p:nvPr>
        </p:nvSpPr>
        <p:spPr/>
        <p:txBody>
          <a:bodyPr/>
          <a:lstStyle>
            <a:lvl1pPr>
              <a:defRPr/>
            </a:lvl1pPr>
            <a:extLst/>
          </a:lstStyle>
          <a:p>
            <a:pPr>
              <a:defRPr/>
            </a:pPr>
            <a:endParaRPr lang="es-MX" dirty="0"/>
          </a:p>
        </p:txBody>
      </p:sp>
      <p:sp>
        <p:nvSpPr>
          <p:cNvPr id="5" name="4 Marcador de número de diapositiva"/>
          <p:cNvSpPr>
            <a:spLocks noGrp="1"/>
          </p:cNvSpPr>
          <p:nvPr>
            <p:ph type="sldNum" sz="quarter" idx="12"/>
          </p:nvPr>
        </p:nvSpPr>
        <p:spPr/>
        <p:txBody>
          <a:bodyPr/>
          <a:lstStyle>
            <a:lvl1pPr>
              <a:defRPr/>
            </a:lvl1pPr>
            <a:extLst/>
          </a:lstStyle>
          <a:p>
            <a:pPr>
              <a:defRPr/>
            </a:pPr>
            <a:fld id="{CF86A0AD-F5F3-4993-AC63-983DFB5D00C4}" type="slidenum">
              <a:rPr lang="es-MX"/>
              <a:pPr>
                <a:defRPr/>
              </a:pPr>
              <a:t>‹Nº›</a:t>
            </a:fld>
            <a:endParaRPr lang="es-MX" dirty="0"/>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9 Marcador de fecha"/>
          <p:cNvSpPr>
            <a:spLocks noGrp="1"/>
          </p:cNvSpPr>
          <p:nvPr>
            <p:ph type="dt" sz="half" idx="10"/>
          </p:nvPr>
        </p:nvSpPr>
        <p:spPr/>
        <p:txBody>
          <a:bodyPr/>
          <a:lstStyle>
            <a:lvl1pPr>
              <a:defRPr/>
            </a:lvl1pPr>
          </a:lstStyle>
          <a:p>
            <a:pPr>
              <a:defRPr/>
            </a:pPr>
            <a:endParaRPr lang="es-MX" dirty="0"/>
          </a:p>
        </p:txBody>
      </p:sp>
      <p:sp>
        <p:nvSpPr>
          <p:cNvPr id="3" name="21 Marcador de pie de página"/>
          <p:cNvSpPr>
            <a:spLocks noGrp="1"/>
          </p:cNvSpPr>
          <p:nvPr>
            <p:ph type="ftr" sz="quarter" idx="11"/>
          </p:nvPr>
        </p:nvSpPr>
        <p:spPr/>
        <p:txBody>
          <a:bodyPr/>
          <a:lstStyle>
            <a:lvl1pPr>
              <a:defRPr/>
            </a:lvl1pPr>
          </a:lstStyle>
          <a:p>
            <a:pPr>
              <a:defRPr/>
            </a:pPr>
            <a:endParaRPr lang="es-MX" dirty="0"/>
          </a:p>
        </p:txBody>
      </p:sp>
      <p:sp>
        <p:nvSpPr>
          <p:cNvPr id="4" name="17 Marcador de número de diapositiva"/>
          <p:cNvSpPr>
            <a:spLocks noGrp="1"/>
          </p:cNvSpPr>
          <p:nvPr>
            <p:ph type="sldNum" sz="quarter" idx="12"/>
          </p:nvPr>
        </p:nvSpPr>
        <p:spPr/>
        <p:txBody>
          <a:bodyPr/>
          <a:lstStyle>
            <a:lvl1pPr>
              <a:defRPr/>
            </a:lvl1pPr>
          </a:lstStyle>
          <a:p>
            <a:pPr>
              <a:defRPr/>
            </a:pPr>
            <a:fld id="{13BBBA7F-7700-44FC-A071-6A787AE82F1F}" type="slidenum">
              <a:rPr lang="es-MX"/>
              <a:pPr>
                <a:defRPr/>
              </a:pPr>
              <a:t>‹Nº›</a:t>
            </a:fld>
            <a:endParaRPr lang="es-MX"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914400" y="4876800"/>
            <a:ext cx="7481776" cy="457200"/>
          </a:xfrm>
        </p:spPr>
        <p:txBody>
          <a:bodyPr anchor="t">
            <a:noAutofit/>
            <a:sp3d prstMaterial="softEdge">
              <a:bevelT w="0" h="0"/>
            </a:sp3d>
          </a:bodyPr>
          <a:lstStyle>
            <a:lvl1pPr algn="r">
              <a:buNone/>
              <a:defRPr sz="2500" b="0">
                <a:solidFill>
                  <a:schemeClr val="accent1"/>
                </a:solidFill>
                <a:effectLst/>
              </a:defRPr>
            </a:lvl1pPr>
            <a:extLst/>
          </a:lstStyle>
          <a:p>
            <a:r>
              <a:rPr lang="es-ES" smtClean="0"/>
              <a:t>Haga clic para modificar el estilo de título del patrón</a:t>
            </a:r>
            <a:endParaRPr lang="en-US"/>
          </a:p>
        </p:txBody>
      </p:sp>
      <p:sp>
        <p:nvSpPr>
          <p:cNvPr id="3" name="2 Marcador de texto"/>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a:r>
              <a:rPr lang="es-ES" smtClean="0"/>
              <a:t>Haga clic para modificar el estilo de texto del patrón</a:t>
            </a:r>
          </a:p>
        </p:txBody>
      </p:sp>
      <p:sp>
        <p:nvSpPr>
          <p:cNvPr id="4" name="3 Marcador de contenido"/>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5" name="4 Marcador de fecha"/>
          <p:cNvSpPr>
            <a:spLocks noGrp="1"/>
          </p:cNvSpPr>
          <p:nvPr>
            <p:ph type="dt" sz="half" idx="10"/>
          </p:nvPr>
        </p:nvSpPr>
        <p:spPr/>
        <p:txBody>
          <a:bodyPr/>
          <a:lstStyle>
            <a:lvl1pPr>
              <a:defRPr/>
            </a:lvl1pPr>
            <a:extLst/>
          </a:lstStyle>
          <a:p>
            <a:pPr>
              <a:defRPr/>
            </a:pPr>
            <a:endParaRPr lang="es-MX" dirty="0"/>
          </a:p>
        </p:txBody>
      </p:sp>
      <p:sp>
        <p:nvSpPr>
          <p:cNvPr id="6" name="5 Marcador de pie de página"/>
          <p:cNvSpPr>
            <a:spLocks noGrp="1"/>
          </p:cNvSpPr>
          <p:nvPr>
            <p:ph type="ftr" sz="quarter" idx="11"/>
          </p:nvPr>
        </p:nvSpPr>
        <p:spPr/>
        <p:txBody>
          <a:bodyPr/>
          <a:lstStyle>
            <a:lvl1pPr>
              <a:defRPr/>
            </a:lvl1pPr>
            <a:extLst/>
          </a:lstStyle>
          <a:p>
            <a:pPr>
              <a:defRPr/>
            </a:pPr>
            <a:endParaRPr lang="es-MX" dirty="0"/>
          </a:p>
        </p:txBody>
      </p:sp>
      <p:sp>
        <p:nvSpPr>
          <p:cNvPr id="7" name="6 Marcador de número de diapositiva"/>
          <p:cNvSpPr>
            <a:spLocks noGrp="1"/>
          </p:cNvSpPr>
          <p:nvPr>
            <p:ph type="sldNum" sz="quarter" idx="12"/>
          </p:nvPr>
        </p:nvSpPr>
        <p:spPr/>
        <p:txBody>
          <a:bodyPr/>
          <a:lstStyle>
            <a:lvl1pPr>
              <a:defRPr/>
            </a:lvl1pPr>
            <a:extLst/>
          </a:lstStyle>
          <a:p>
            <a:pPr>
              <a:defRPr/>
            </a:pPr>
            <a:fld id="{516F3146-650D-474C-86B1-C64F49665689}" type="slidenum">
              <a:rPr lang="es-MX"/>
              <a:pPr>
                <a:defRPr/>
              </a:pPr>
              <a:t>‹Nº›</a:t>
            </a:fld>
            <a:endParaRPr lang="es-MX" dirty="0"/>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5" name="4 Forma libre"/>
          <p:cNvSpPr>
            <a:spLocks/>
          </p:cNvSpPr>
          <p:nvPr/>
        </p:nvSpPr>
        <p:spPr bwMode="auto">
          <a:xfrm>
            <a:off x="715963" y="5002213"/>
            <a:ext cx="3802062" cy="1443037"/>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extLst/>
          </a:lstStyle>
          <a:p>
            <a:pPr fontAlgn="auto">
              <a:spcBef>
                <a:spcPts val="0"/>
              </a:spcBef>
              <a:spcAft>
                <a:spcPts val="0"/>
              </a:spcAft>
              <a:defRPr/>
            </a:pPr>
            <a:endParaRPr lang="en-US" dirty="0">
              <a:latin typeface="+mn-lt"/>
            </a:endParaRPr>
          </a:p>
        </p:txBody>
      </p:sp>
      <p:sp>
        <p:nvSpPr>
          <p:cNvPr id="6" name="5 Forma libre"/>
          <p:cNvSpPr>
            <a:spLocks/>
          </p:cNvSpPr>
          <p:nvPr/>
        </p:nvSpPr>
        <p:spPr bwMode="auto">
          <a:xfrm>
            <a:off x="-53975" y="5784850"/>
            <a:ext cx="380206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a:lstStyle>
            <a:extLst/>
          </a:lstStyle>
          <a:p>
            <a:pPr fontAlgn="auto">
              <a:spcBef>
                <a:spcPts val="0"/>
              </a:spcBef>
              <a:spcAft>
                <a:spcPts val="0"/>
              </a:spcAft>
              <a:defRPr/>
            </a:pPr>
            <a:endParaRPr lang="en-US" dirty="0">
              <a:latin typeface="+mn-lt"/>
            </a:endParaRPr>
          </a:p>
        </p:txBody>
      </p:sp>
      <p:sp>
        <p:nvSpPr>
          <p:cNvPr id="7" name="6 Triángulo rectángulo"/>
          <p:cNvSpPr>
            <a:spLocks/>
          </p:cNvSpPr>
          <p:nvPr/>
        </p:nvSpPr>
        <p:spPr bwMode="auto">
          <a:xfrm>
            <a:off x="-6042" y="5791253"/>
            <a:ext cx="3402314" cy="1080868"/>
          </a:xfrm>
          <a:prstGeom prst="rtTriangle">
            <a:avLst/>
          </a:prstGeom>
          <a:blipFill>
            <a:blip r:embed="rId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dirty="0"/>
          </a:p>
        </p:txBody>
      </p:sp>
      <p:cxnSp>
        <p:nvCxnSpPr>
          <p:cNvPr id="8" name="7 Conector recto"/>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8 Cheurón"/>
          <p:cNvSpPr/>
          <p:nvPr/>
        </p:nvSpPr>
        <p:spPr>
          <a:xfrm>
            <a:off x="8664575" y="4987925"/>
            <a:ext cx="182563"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fontAlgn="auto">
              <a:spcBef>
                <a:spcPts val="0"/>
              </a:spcBef>
              <a:spcAft>
                <a:spcPts val="0"/>
              </a:spcAft>
              <a:defRPr/>
            </a:pPr>
            <a:endParaRPr lang="en-US" dirty="0"/>
          </a:p>
        </p:txBody>
      </p:sp>
      <p:sp>
        <p:nvSpPr>
          <p:cNvPr id="10" name="9 Cheurón"/>
          <p:cNvSpPr/>
          <p:nvPr/>
        </p:nvSpPr>
        <p:spPr>
          <a:xfrm>
            <a:off x="8477250" y="4987925"/>
            <a:ext cx="182563"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fontAlgn="auto">
              <a:spcBef>
                <a:spcPts val="0"/>
              </a:spcBef>
              <a:spcAft>
                <a:spcPts val="0"/>
              </a:spcAft>
              <a:defRPr/>
            </a:pPr>
            <a:endParaRPr lang="en-US" dirty="0"/>
          </a:p>
        </p:txBody>
      </p:sp>
      <p:sp>
        <p:nvSpPr>
          <p:cNvPr id="4" name="3 Marcador de texto"/>
          <p:cNvSpPr>
            <a:spLocks noGrp="1"/>
          </p:cNvSpPr>
          <p:nvPr>
            <p:ph type="body" sz="half" idx="2"/>
          </p:nvPr>
        </p:nvSpPr>
        <p:spPr>
          <a:xfrm>
            <a:off x="1141232" y="5443402"/>
            <a:ext cx="7162800" cy="648232"/>
          </a:xfrm>
          <a:noFill/>
        </p:spPr>
        <p:txBody>
          <a:bodyPr tIns="0"/>
          <a:lstStyle>
            <a:lvl1pPr marL="0" marR="18288" indent="0" algn="r">
              <a:buNone/>
              <a:defRPr sz="1400"/>
            </a:lvl1pPr>
            <a:lvl2pPr>
              <a:defRPr sz="1200"/>
            </a:lvl2pPr>
            <a:lvl3pPr>
              <a:defRPr sz="1000"/>
            </a:lvl3pPr>
            <a:lvl4pPr>
              <a:defRPr sz="900"/>
            </a:lvl4pPr>
            <a:lvl5pPr>
              <a:defRPr sz="900"/>
            </a:lvl5pPr>
            <a:extLst/>
          </a:lstStyle>
          <a:p>
            <a:pPr lvl="0"/>
            <a:r>
              <a:rPr lang="es-ES" smtClean="0"/>
              <a:t>Haga clic para modificar el estilo de texto del patrón</a:t>
            </a:r>
          </a:p>
        </p:txBody>
      </p:sp>
      <p:sp>
        <p:nvSpPr>
          <p:cNvPr id="3" name="2 Marcador de posición de imagen"/>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normAutofit/>
          </a:bodyPr>
          <a:lstStyle>
            <a:lvl1pPr marL="0" indent="0">
              <a:buNone/>
              <a:defRPr sz="3200"/>
            </a:lvl1pPr>
            <a:extLst/>
          </a:lstStyle>
          <a:p>
            <a:pPr lvl="0"/>
            <a:r>
              <a:rPr lang="es-ES" noProof="0" dirty="0" smtClean="0"/>
              <a:t>Haga clic en el icono para agregar una imagen</a:t>
            </a:r>
            <a:endParaRPr lang="en-US" noProof="0" dirty="0"/>
          </a:p>
        </p:txBody>
      </p:sp>
      <p:sp>
        <p:nvSpPr>
          <p:cNvPr id="2" name="1 Título"/>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lang="es-ES" smtClean="0"/>
              <a:t>Haga clic para modificar el estilo de título del patrón</a:t>
            </a:r>
            <a:endParaRPr lang="en-US"/>
          </a:p>
        </p:txBody>
      </p:sp>
      <p:sp>
        <p:nvSpPr>
          <p:cNvPr id="11" name="4 Marcador de fecha"/>
          <p:cNvSpPr>
            <a:spLocks noGrp="1"/>
          </p:cNvSpPr>
          <p:nvPr>
            <p:ph type="dt" sz="half" idx="10"/>
          </p:nvPr>
        </p:nvSpPr>
        <p:spPr/>
        <p:txBody>
          <a:bodyPr/>
          <a:lstStyle>
            <a:lvl1pPr>
              <a:defRPr smtClean="0">
                <a:solidFill>
                  <a:schemeClr val="tx1"/>
                </a:solidFill>
              </a:defRPr>
            </a:lvl1pPr>
            <a:extLst/>
          </a:lstStyle>
          <a:p>
            <a:pPr>
              <a:defRPr/>
            </a:pPr>
            <a:endParaRPr lang="es-MX" dirty="0"/>
          </a:p>
        </p:txBody>
      </p:sp>
      <p:sp>
        <p:nvSpPr>
          <p:cNvPr id="12" name="5 Marcador de pie de página"/>
          <p:cNvSpPr>
            <a:spLocks noGrp="1"/>
          </p:cNvSpPr>
          <p:nvPr>
            <p:ph type="ftr" sz="quarter" idx="11"/>
          </p:nvPr>
        </p:nvSpPr>
        <p:spPr/>
        <p:txBody>
          <a:bodyPr/>
          <a:lstStyle>
            <a:lvl1pPr>
              <a:defRPr>
                <a:solidFill>
                  <a:schemeClr val="tx1"/>
                </a:solidFill>
              </a:defRPr>
            </a:lvl1pPr>
            <a:extLst/>
          </a:lstStyle>
          <a:p>
            <a:pPr>
              <a:defRPr/>
            </a:pPr>
            <a:endParaRPr lang="es-MX" dirty="0"/>
          </a:p>
        </p:txBody>
      </p:sp>
      <p:sp>
        <p:nvSpPr>
          <p:cNvPr id="13" name="6 Marcador de número de diapositiva"/>
          <p:cNvSpPr>
            <a:spLocks noGrp="1"/>
          </p:cNvSpPr>
          <p:nvPr>
            <p:ph type="sldNum" sz="quarter" idx="12"/>
          </p:nvPr>
        </p:nvSpPr>
        <p:spPr/>
        <p:txBody>
          <a:bodyPr/>
          <a:lstStyle>
            <a:lvl1pPr>
              <a:defRPr smtClean="0">
                <a:solidFill>
                  <a:schemeClr val="tx1"/>
                </a:solidFill>
              </a:defRPr>
            </a:lvl1pPr>
            <a:extLst/>
          </a:lstStyle>
          <a:p>
            <a:pPr>
              <a:defRPr/>
            </a:pPr>
            <a:fld id="{106309B3-9598-4C5D-A074-CCA34373B81B}" type="slidenum">
              <a:rPr lang="es-MX"/>
              <a:pPr>
                <a:defRPr/>
              </a:pPr>
              <a:t>‹Nº›</a:t>
            </a:fld>
            <a:endParaRPr lang="es-MX" dirty="0"/>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8 Marcador de título"/>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lang="es-ES" smtClean="0"/>
              <a:t>Haga clic para modificar el estilo de título del patrón</a:t>
            </a:r>
            <a:endParaRPr lang="en-US"/>
          </a:p>
        </p:txBody>
      </p:sp>
      <p:sp>
        <p:nvSpPr>
          <p:cNvPr id="1033" name="29 Marcador de texto"/>
          <p:cNvSpPr>
            <a:spLocks noGrp="1"/>
          </p:cNvSpPr>
          <p:nvPr>
            <p:ph type="body" idx="1"/>
          </p:nvPr>
        </p:nvSpPr>
        <p:spPr bwMode="auto">
          <a:xfrm>
            <a:off x="457200" y="1481138"/>
            <a:ext cx="8229600" cy="452596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smtClean="0"/>
          </a:p>
        </p:txBody>
      </p:sp>
      <p:sp>
        <p:nvSpPr>
          <p:cNvPr id="10" name="9 Marcador de fecha"/>
          <p:cNvSpPr>
            <a:spLocks noGrp="1"/>
          </p:cNvSpPr>
          <p:nvPr>
            <p:ph type="dt" sz="half" idx="2"/>
          </p:nvPr>
        </p:nvSpPr>
        <p:spPr>
          <a:xfrm>
            <a:off x="6727825" y="6408738"/>
            <a:ext cx="1919288" cy="365125"/>
          </a:xfrm>
          <a:prstGeom prst="rect">
            <a:avLst/>
          </a:prstGeom>
        </p:spPr>
        <p:txBody>
          <a:bodyPr vert="horz" anchor="b"/>
          <a:lstStyle>
            <a:lvl1pPr algn="l" eaLnBrk="1" fontAlgn="auto" latinLnBrk="0" hangingPunct="1">
              <a:spcBef>
                <a:spcPts val="0"/>
              </a:spcBef>
              <a:spcAft>
                <a:spcPts val="0"/>
              </a:spcAft>
              <a:defRPr kumimoji="0" sz="1000" smtClean="0">
                <a:solidFill>
                  <a:schemeClr val="tx1"/>
                </a:solidFill>
                <a:latin typeface="+mn-lt"/>
              </a:defRPr>
            </a:lvl1pPr>
            <a:extLst/>
          </a:lstStyle>
          <a:p>
            <a:pPr>
              <a:defRPr/>
            </a:pPr>
            <a:endParaRPr lang="es-MX" dirty="0"/>
          </a:p>
        </p:txBody>
      </p:sp>
      <p:sp>
        <p:nvSpPr>
          <p:cNvPr id="22" name="21 Marcador de pie de página"/>
          <p:cNvSpPr>
            <a:spLocks noGrp="1"/>
          </p:cNvSpPr>
          <p:nvPr>
            <p:ph type="ftr" sz="quarter" idx="3"/>
          </p:nvPr>
        </p:nvSpPr>
        <p:spPr>
          <a:xfrm>
            <a:off x="4379913" y="6408738"/>
            <a:ext cx="2351087" cy="365125"/>
          </a:xfrm>
          <a:prstGeom prst="rect">
            <a:avLst/>
          </a:prstGeom>
        </p:spPr>
        <p:txBody>
          <a:bodyPr vert="horz" anchor="b"/>
          <a:lstStyle>
            <a:lvl1pPr algn="r" eaLnBrk="1" fontAlgn="auto" latinLnBrk="0" hangingPunct="1">
              <a:spcBef>
                <a:spcPts val="0"/>
              </a:spcBef>
              <a:spcAft>
                <a:spcPts val="0"/>
              </a:spcAft>
              <a:defRPr kumimoji="0" sz="1000">
                <a:solidFill>
                  <a:schemeClr val="tx1"/>
                </a:solidFill>
                <a:latin typeface="+mn-lt"/>
              </a:defRPr>
            </a:lvl1pPr>
            <a:extLst/>
          </a:lstStyle>
          <a:p>
            <a:pPr>
              <a:defRPr/>
            </a:pPr>
            <a:endParaRPr lang="es-MX" dirty="0"/>
          </a:p>
        </p:txBody>
      </p:sp>
      <p:sp>
        <p:nvSpPr>
          <p:cNvPr id="18" name="17 Marcador de número de diapositiva"/>
          <p:cNvSpPr>
            <a:spLocks noGrp="1"/>
          </p:cNvSpPr>
          <p:nvPr>
            <p:ph type="sldNum" sz="quarter" idx="4"/>
          </p:nvPr>
        </p:nvSpPr>
        <p:spPr>
          <a:xfrm>
            <a:off x="8647113" y="6408738"/>
            <a:ext cx="366712" cy="365125"/>
          </a:xfrm>
          <a:prstGeom prst="rect">
            <a:avLst/>
          </a:prstGeom>
        </p:spPr>
        <p:txBody>
          <a:bodyPr vert="horz" anchor="b"/>
          <a:lstStyle>
            <a:lvl1pPr algn="r" eaLnBrk="1" fontAlgn="auto" latinLnBrk="0" hangingPunct="1">
              <a:spcBef>
                <a:spcPts val="0"/>
              </a:spcBef>
              <a:spcAft>
                <a:spcPts val="0"/>
              </a:spcAft>
              <a:defRPr kumimoji="0" sz="1000" b="0" smtClean="0">
                <a:solidFill>
                  <a:schemeClr val="tx1"/>
                </a:solidFill>
                <a:latin typeface="+mn-lt"/>
              </a:defRPr>
            </a:lvl1pPr>
            <a:extLst/>
          </a:lstStyle>
          <a:p>
            <a:pPr>
              <a:defRPr/>
            </a:pPr>
            <a:fld id="{54FD045D-41D9-4DB0-AA6F-326B226C05DB}" type="slidenum">
              <a:rPr lang="es-MX"/>
              <a:pPr>
                <a:defRPr/>
              </a:pPr>
              <a:t>‹Nº›</a:t>
            </a:fld>
            <a:endParaRPr lang="es-MX" dirty="0"/>
          </a:p>
        </p:txBody>
      </p:sp>
    </p:spTree>
  </p:cSld>
  <p:clrMap bg1="lt1" tx1="dk1" bg2="lt2" tx2="dk2" accent1="accent1" accent2="accent2" accent3="accent3" accent4="accent4" accent5="accent5" accent6="accent6" hlink="hlink" folHlink="folHlink"/>
  <p:sldLayoutIdLst>
    <p:sldLayoutId id="2147483719" r:id="rId1"/>
    <p:sldLayoutId id="2147483715" r:id="rId2"/>
    <p:sldLayoutId id="2147483720" r:id="rId3"/>
    <p:sldLayoutId id="2147483721" r:id="rId4"/>
    <p:sldLayoutId id="2147483722" r:id="rId5"/>
    <p:sldLayoutId id="2147483723" r:id="rId6"/>
    <p:sldLayoutId id="2147483716" r:id="rId7"/>
    <p:sldLayoutId id="2147483724" r:id="rId8"/>
    <p:sldLayoutId id="2147483725" r:id="rId9"/>
    <p:sldLayoutId id="2147483717" r:id="rId10"/>
    <p:sldLayoutId id="2147483718" r:id="rId11"/>
  </p:sldLayoutIdLst>
  <p:hf hdr="0" ftr="0" dt="0"/>
  <p:txStyles>
    <p:titleStyle>
      <a:lvl1pPr algn="l" rtl="0" fontAlgn="base">
        <a:spcBef>
          <a:spcPct val="0"/>
        </a:spcBef>
        <a:spcAft>
          <a:spcPct val="0"/>
        </a:spcAft>
        <a:defRPr sz="4100" b="1" kern="1200">
          <a:solidFill>
            <a:schemeClr val="tx2"/>
          </a:solidFill>
          <a:effectLst>
            <a:outerShdw blurRad="31750" dist="25400" dir="5400000" algn="tl" rotWithShape="0">
              <a:srgbClr val="000000">
                <a:alpha val="25000"/>
              </a:srgbClr>
            </a:outerShdw>
          </a:effectLst>
          <a:latin typeface="+mj-lt"/>
          <a:ea typeface="+mj-ea"/>
          <a:cs typeface="+mj-cs"/>
        </a:defRPr>
      </a:lvl1pPr>
      <a:lvl2pPr algn="l" rtl="0" fontAlgn="base">
        <a:spcBef>
          <a:spcPct val="0"/>
        </a:spcBef>
        <a:spcAft>
          <a:spcPct val="0"/>
        </a:spcAft>
        <a:defRPr sz="4100" b="1">
          <a:solidFill>
            <a:schemeClr val="tx2"/>
          </a:solidFill>
          <a:latin typeface="Lucida Sans Unicode" pitchFamily="34" charset="0"/>
        </a:defRPr>
      </a:lvl2pPr>
      <a:lvl3pPr algn="l" rtl="0" fontAlgn="base">
        <a:spcBef>
          <a:spcPct val="0"/>
        </a:spcBef>
        <a:spcAft>
          <a:spcPct val="0"/>
        </a:spcAft>
        <a:defRPr sz="4100" b="1">
          <a:solidFill>
            <a:schemeClr val="tx2"/>
          </a:solidFill>
          <a:latin typeface="Lucida Sans Unicode" pitchFamily="34" charset="0"/>
        </a:defRPr>
      </a:lvl3pPr>
      <a:lvl4pPr algn="l" rtl="0" fontAlgn="base">
        <a:spcBef>
          <a:spcPct val="0"/>
        </a:spcBef>
        <a:spcAft>
          <a:spcPct val="0"/>
        </a:spcAft>
        <a:defRPr sz="4100" b="1">
          <a:solidFill>
            <a:schemeClr val="tx2"/>
          </a:solidFill>
          <a:latin typeface="Lucida Sans Unicode" pitchFamily="34" charset="0"/>
        </a:defRPr>
      </a:lvl4pPr>
      <a:lvl5pPr algn="l" rtl="0" fontAlgn="base">
        <a:spcBef>
          <a:spcPct val="0"/>
        </a:spcBef>
        <a:spcAft>
          <a:spcPct val="0"/>
        </a:spcAft>
        <a:defRPr sz="4100" b="1">
          <a:solidFill>
            <a:schemeClr val="tx2"/>
          </a:solidFill>
          <a:latin typeface="Lucida Sans Unicode" pitchFamily="34" charset="0"/>
        </a:defRPr>
      </a:lvl5pPr>
      <a:lvl6pPr marL="457200" algn="l" rtl="0" fontAlgn="base">
        <a:spcBef>
          <a:spcPct val="0"/>
        </a:spcBef>
        <a:spcAft>
          <a:spcPct val="0"/>
        </a:spcAft>
        <a:defRPr sz="4100" b="1">
          <a:solidFill>
            <a:schemeClr val="tx2"/>
          </a:solidFill>
          <a:latin typeface="Lucida Sans Unicode" pitchFamily="34" charset="0"/>
        </a:defRPr>
      </a:lvl6pPr>
      <a:lvl7pPr marL="914400" algn="l" rtl="0" fontAlgn="base">
        <a:spcBef>
          <a:spcPct val="0"/>
        </a:spcBef>
        <a:spcAft>
          <a:spcPct val="0"/>
        </a:spcAft>
        <a:defRPr sz="4100" b="1">
          <a:solidFill>
            <a:schemeClr val="tx2"/>
          </a:solidFill>
          <a:latin typeface="Lucida Sans Unicode" pitchFamily="34" charset="0"/>
        </a:defRPr>
      </a:lvl7pPr>
      <a:lvl8pPr marL="1371600" algn="l" rtl="0" fontAlgn="base">
        <a:spcBef>
          <a:spcPct val="0"/>
        </a:spcBef>
        <a:spcAft>
          <a:spcPct val="0"/>
        </a:spcAft>
        <a:defRPr sz="4100" b="1">
          <a:solidFill>
            <a:schemeClr val="tx2"/>
          </a:solidFill>
          <a:latin typeface="Lucida Sans Unicode" pitchFamily="34" charset="0"/>
        </a:defRPr>
      </a:lvl8pPr>
      <a:lvl9pPr marL="1828800" algn="l" rtl="0" fontAlgn="base">
        <a:spcBef>
          <a:spcPct val="0"/>
        </a:spcBef>
        <a:spcAft>
          <a:spcPct val="0"/>
        </a:spcAft>
        <a:defRPr sz="4100" b="1">
          <a:solidFill>
            <a:schemeClr val="tx2"/>
          </a:solidFill>
          <a:latin typeface="Lucida Sans Unicode" pitchFamily="34" charset="0"/>
        </a:defRPr>
      </a:lvl9pPr>
      <a:extLst/>
    </p:titleStyle>
    <p:bodyStyle>
      <a:lvl1pPr marL="365125" indent="-255588" algn="l" rtl="0" fontAlgn="base">
        <a:spcBef>
          <a:spcPts val="400"/>
        </a:spcBef>
        <a:spcAft>
          <a:spcPct val="0"/>
        </a:spcAft>
        <a:buClr>
          <a:schemeClr val="accent1"/>
        </a:buClr>
        <a:buSzPct val="68000"/>
        <a:buFont typeface="Wingdings 3" pitchFamily="18" charset="2"/>
        <a:buChar char=""/>
        <a:defRPr sz="2700" kern="1200">
          <a:solidFill>
            <a:schemeClr val="tx1"/>
          </a:solidFill>
          <a:latin typeface="+mn-lt"/>
          <a:ea typeface="+mn-ea"/>
          <a:cs typeface="+mn-cs"/>
        </a:defRPr>
      </a:lvl1pPr>
      <a:lvl2pPr marL="620713" indent="-228600" algn="l" rtl="0" fontAlgn="base">
        <a:spcBef>
          <a:spcPts val="325"/>
        </a:spcBef>
        <a:spcAft>
          <a:spcPct val="0"/>
        </a:spcAft>
        <a:buClr>
          <a:schemeClr val="accent1"/>
        </a:buClr>
        <a:buFont typeface="Verdana" pitchFamily="34" charset="0"/>
        <a:buChar char="◦"/>
        <a:defRPr sz="2300" kern="1200">
          <a:solidFill>
            <a:schemeClr val="tx1"/>
          </a:solidFill>
          <a:latin typeface="+mn-lt"/>
          <a:ea typeface="+mn-ea"/>
          <a:cs typeface="+mn-cs"/>
        </a:defRPr>
      </a:lvl2pPr>
      <a:lvl3pPr marL="858838" indent="-228600" algn="l" rtl="0" fontAlgn="base">
        <a:spcBef>
          <a:spcPts val="350"/>
        </a:spcBef>
        <a:spcAft>
          <a:spcPct val="0"/>
        </a:spcAft>
        <a:buClr>
          <a:schemeClr val="accent2"/>
        </a:buClr>
        <a:buSzPct val="100000"/>
        <a:buFont typeface="Wingdings 2" pitchFamily="18" charset="2"/>
        <a:buChar char=""/>
        <a:defRPr sz="2100" kern="1200">
          <a:solidFill>
            <a:schemeClr val="tx1"/>
          </a:solidFill>
          <a:latin typeface="+mn-lt"/>
          <a:ea typeface="+mn-ea"/>
          <a:cs typeface="+mn-cs"/>
        </a:defRPr>
      </a:lvl3pPr>
      <a:lvl4pPr marL="1143000" indent="-228600" algn="l" rtl="0" fontAlgn="base">
        <a:spcBef>
          <a:spcPts val="350"/>
        </a:spcBef>
        <a:spcAft>
          <a:spcPct val="0"/>
        </a:spcAft>
        <a:buClr>
          <a:schemeClr val="accent2"/>
        </a:buClr>
        <a:buFont typeface="Wingdings 2" pitchFamily="18" charset="2"/>
        <a:buChar char=""/>
        <a:defRPr sz="1900" kern="1200">
          <a:solidFill>
            <a:schemeClr val="tx1"/>
          </a:solidFill>
          <a:latin typeface="+mn-lt"/>
          <a:ea typeface="+mn-ea"/>
          <a:cs typeface="+mn-cs"/>
        </a:defRPr>
      </a:lvl4pPr>
      <a:lvl5pPr marL="1371600" indent="-228600" algn="l" rtl="0" fontAlgn="base">
        <a:spcBef>
          <a:spcPts val="350"/>
        </a:spcBef>
        <a:spcAft>
          <a:spcPct val="0"/>
        </a:spcAft>
        <a:buClr>
          <a:schemeClr val="accent2"/>
        </a:buClr>
        <a:buFont typeface="Wingdings 2" pitchFamily="18" charset="2"/>
        <a:buChar char=""/>
        <a:defRPr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4" name="13 Forma libre"/>
          <p:cNvSpPr>
            <a:spLocks/>
          </p:cNvSpPr>
          <p:nvPr/>
        </p:nvSpPr>
        <p:spPr bwMode="auto">
          <a:xfrm>
            <a:off x="-53975" y="5784850"/>
            <a:ext cx="380206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a:lstStyle>
            <a:extLst/>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sysClr val="windowText" lastClr="000000"/>
              </a:solidFill>
              <a:effectLst/>
              <a:uLnTx/>
              <a:uFillTx/>
              <a:latin typeface="Lucida Sans Unicode"/>
            </a:endParaRPr>
          </a:p>
        </p:txBody>
      </p:sp>
      <p:sp>
        <p:nvSpPr>
          <p:cNvPr id="15" name="14 Triángulo rectángulo"/>
          <p:cNvSpPr>
            <a:spLocks/>
          </p:cNvSpPr>
          <p:nvPr/>
        </p:nvSpPr>
        <p:spPr bwMode="auto">
          <a:xfrm>
            <a:off x="-6042" y="5791253"/>
            <a:ext cx="3402314" cy="1080868"/>
          </a:xfrm>
          <a:prstGeom prst="rtTriangle">
            <a:avLst/>
          </a:prstGeom>
          <a:solidFill>
            <a:srgbClr val="008080">
              <a:alpha val="60000"/>
            </a:srgbClr>
          </a:solidFill>
          <a:ln w="12700" cap="rnd" cmpd="thickThin" algn="ctr">
            <a:noFill/>
            <a:prstDash val="solid"/>
          </a:ln>
          <a:effectLst>
            <a:fillOverlay blend="mult">
              <a:gradFill flip="none" rotWithShape="1">
                <a:gsLst>
                  <a:gs pos="0">
                    <a:srgbClr val="2DA2BF">
                      <a:shade val="20000"/>
                      <a:satMod val="176000"/>
                      <a:alpha val="100000"/>
                    </a:srgbClr>
                  </a:gs>
                  <a:gs pos="18000">
                    <a:srgbClr val="2DA2BF">
                      <a:shade val="48000"/>
                      <a:satMod val="153000"/>
                      <a:alpha val="100000"/>
                    </a:srgbClr>
                  </a:gs>
                  <a:gs pos="43000">
                    <a:srgbClr val="2DA2BF">
                      <a:tint val="86000"/>
                      <a:satMod val="149000"/>
                      <a:alpha val="100000"/>
                    </a:srgbClr>
                  </a:gs>
                  <a:gs pos="45000">
                    <a:srgbClr val="2DA2BF">
                      <a:tint val="85000"/>
                      <a:satMod val="150000"/>
                      <a:alpha val="100000"/>
                    </a:srgbClr>
                  </a:gs>
                  <a:gs pos="50000">
                    <a:srgbClr val="2DA2BF">
                      <a:tint val="86000"/>
                      <a:satMod val="149000"/>
                      <a:alpha val="100000"/>
                    </a:srgbClr>
                  </a:gs>
                  <a:gs pos="79000">
                    <a:srgbClr val="2DA2BF">
                      <a:shade val="53000"/>
                      <a:satMod val="150000"/>
                      <a:alpha val="100000"/>
                    </a:srgbClr>
                  </a:gs>
                  <a:gs pos="100000">
                    <a:srgbClr val="2DA2BF">
                      <a:shade val="25000"/>
                      <a:satMod val="170000"/>
                      <a:alpha val="100000"/>
                    </a:srgbClr>
                  </a:gs>
                </a:gsLst>
                <a:lin ang="450000" scaled="1"/>
                <a:tileRect/>
              </a:gradFill>
            </a:fillOverlay>
          </a:effectLst>
        </p:spPr>
        <p:txBody>
          <a:bodyPr anchor="ctr"/>
          <a:lstStyle>
            <a:extLst/>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sysClr val="window" lastClr="FFFFFF"/>
              </a:solidFill>
              <a:effectLst/>
              <a:uLnTx/>
              <a:uFillTx/>
              <a:latin typeface="Lucida Sans Unicode"/>
              <a:ea typeface="+mn-ea"/>
              <a:cs typeface="+mn-cs"/>
            </a:endParaRPr>
          </a:p>
        </p:txBody>
      </p:sp>
      <p:cxnSp>
        <p:nvCxnSpPr>
          <p:cNvPr id="16" name="15 Conector recto"/>
          <p:cNvCxnSpPr/>
          <p:nvPr/>
        </p:nvCxnSpPr>
        <p:spPr>
          <a:xfrm>
            <a:off x="-9237" y="5787738"/>
            <a:ext cx="3405509" cy="1084383"/>
          </a:xfrm>
          <a:prstGeom prst="line">
            <a:avLst/>
          </a:prstGeom>
          <a:noFill/>
          <a:ln w="12065" cap="flat" cmpd="sng" algn="ctr">
            <a:gradFill>
              <a:gsLst>
                <a:gs pos="45000">
                  <a:srgbClr val="2DA2BF">
                    <a:tint val="70000"/>
                    <a:satMod val="110000"/>
                  </a:srgbClr>
                </a:gs>
                <a:gs pos="15000">
                  <a:srgbClr val="2DA2BF">
                    <a:shade val="40000"/>
                    <a:satMod val="110000"/>
                  </a:srgbClr>
                </a:gs>
              </a:gsLst>
              <a:lin ang="5400000" scaled="1"/>
            </a:gradFill>
            <a:prstDash val="solid"/>
            <a:miter lim="800000"/>
          </a:ln>
          <a:effectLst/>
        </p:spPr>
      </p:cxnSp>
      <p:sp>
        <p:nvSpPr>
          <p:cNvPr id="17" name="3 Marcador de texto"/>
          <p:cNvSpPr txBox="1">
            <a:spLocks/>
          </p:cNvSpPr>
          <p:nvPr/>
        </p:nvSpPr>
        <p:spPr bwMode="auto">
          <a:xfrm>
            <a:off x="1141232" y="5443402"/>
            <a:ext cx="7162800" cy="648232"/>
          </a:xfrm>
          <a:prstGeom prst="rect">
            <a:avLst/>
          </a:prstGeom>
          <a:noFill/>
          <a:ln w="9525">
            <a:noFill/>
            <a:miter lim="800000"/>
            <a:headEnd/>
            <a:tailEnd/>
          </a:ln>
        </p:spPr>
        <p:txBody>
          <a:bodyPr vert="horz" wrap="square" lIns="91440" tIns="0" rIns="91440" bIns="45720" numCol="1" anchor="t" anchorCtr="0" compatLnSpc="1">
            <a:prstTxWarp prst="textNoShape">
              <a:avLst/>
            </a:prstTxWarp>
          </a:bodyPr>
          <a:lstStyle>
            <a:lvl1pPr marL="0" marR="18288" indent="0" algn="r">
              <a:buNone/>
              <a:defRPr sz="1400"/>
            </a:lvl1pPr>
            <a:lvl2pPr>
              <a:defRPr sz="1200"/>
            </a:lvl2pPr>
            <a:lvl3pPr>
              <a:defRPr sz="1000"/>
            </a:lvl3pPr>
            <a:lvl4pPr>
              <a:defRPr sz="900"/>
            </a:lvl4pPr>
            <a:lvl5pPr>
              <a:defRPr sz="900"/>
            </a:lvl5pPr>
            <a:extLst/>
          </a:lstStyle>
          <a:p>
            <a:pPr marL="0" marR="18288" lvl="0" indent="0" algn="r" defTabSz="914400" rtl="0" eaLnBrk="1" fontAlgn="base" latinLnBrk="0" hangingPunct="1">
              <a:lnSpc>
                <a:spcPct val="100000"/>
              </a:lnSpc>
              <a:spcBef>
                <a:spcPts val="400"/>
              </a:spcBef>
              <a:spcAft>
                <a:spcPct val="0"/>
              </a:spcAft>
              <a:buClr>
                <a:srgbClr val="2DA2BF"/>
              </a:buClr>
              <a:buSzPct val="68000"/>
              <a:buFont typeface="Wingdings 3" pitchFamily="18" charset="2"/>
              <a:buNone/>
              <a:tabLst/>
              <a:defRPr/>
            </a:pPr>
            <a:r>
              <a:rPr kumimoji="0" lang="es-ES" sz="1400" b="0" i="0" u="none" strike="noStrike" kern="1200" cap="none" spc="0" normalizeH="0" baseline="0" noProof="0" dirty="0" smtClean="0">
                <a:ln>
                  <a:noFill/>
                </a:ln>
                <a:solidFill>
                  <a:sysClr val="window" lastClr="FFFFFF"/>
                </a:solidFill>
                <a:effectLst/>
                <a:uLnTx/>
                <a:uFillTx/>
                <a:latin typeface="Lucida Sans Unicode"/>
                <a:ea typeface="+mn-ea"/>
                <a:cs typeface="+mn-cs"/>
              </a:rPr>
              <a:t>Haga clic para modificar el estilo de texto del patrón</a:t>
            </a:r>
          </a:p>
        </p:txBody>
      </p:sp>
      <p:sp>
        <p:nvSpPr>
          <p:cNvPr id="18" name="4 Marcador de fecha"/>
          <p:cNvSpPr>
            <a:spLocks noGrp="1"/>
          </p:cNvSpPr>
          <p:nvPr>
            <p:ph type="dt" sz="half" idx="2"/>
          </p:nvPr>
        </p:nvSpPr>
        <p:spPr>
          <a:xfrm>
            <a:off x="6727825" y="6408738"/>
            <a:ext cx="1919288" cy="365125"/>
          </a:xfrm>
          <a:prstGeom prst="rect">
            <a:avLst/>
          </a:prstGeom>
        </p:spPr>
        <p:txBody>
          <a:bodyPr/>
          <a:lstStyle>
            <a:lvl1pPr>
              <a:defRPr smtClean="0">
                <a:solidFill>
                  <a:schemeClr val="tx1"/>
                </a:solidFill>
              </a:defRPr>
            </a:lvl1pPr>
            <a:extLst/>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s-MX" sz="1800" b="0" i="0" u="none" strike="noStrike" kern="0" cap="none" spc="0" normalizeH="0" baseline="0" noProof="0" dirty="0">
              <a:ln>
                <a:noFill/>
              </a:ln>
              <a:solidFill>
                <a:sysClr val="window" lastClr="FFFFFF"/>
              </a:solidFill>
              <a:effectLst/>
              <a:uLnTx/>
              <a:uFillTx/>
            </a:endParaRPr>
          </a:p>
        </p:txBody>
      </p:sp>
      <p:sp>
        <p:nvSpPr>
          <p:cNvPr id="19" name="5 Marcador de pie de página"/>
          <p:cNvSpPr>
            <a:spLocks noGrp="1"/>
          </p:cNvSpPr>
          <p:nvPr>
            <p:ph type="ftr" sz="quarter" idx="3"/>
          </p:nvPr>
        </p:nvSpPr>
        <p:spPr>
          <a:xfrm>
            <a:off x="4379913" y="6408738"/>
            <a:ext cx="2351087" cy="365125"/>
          </a:xfrm>
          <a:prstGeom prst="rect">
            <a:avLst/>
          </a:prstGeom>
        </p:spPr>
        <p:txBody>
          <a:bodyPr/>
          <a:lstStyle>
            <a:lvl1pPr>
              <a:defRPr>
                <a:solidFill>
                  <a:schemeClr val="tx1"/>
                </a:solidFill>
              </a:defRPr>
            </a:lvl1pPr>
            <a:extLst/>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s-MX" sz="1800" b="0" i="0" u="none" strike="noStrike" kern="0" cap="none" spc="0" normalizeH="0" baseline="0" noProof="0" dirty="0">
              <a:ln>
                <a:noFill/>
              </a:ln>
              <a:solidFill>
                <a:sysClr val="window" lastClr="FFFFFF"/>
              </a:solidFill>
              <a:effectLst/>
              <a:uLnTx/>
              <a:uFillTx/>
            </a:endParaRPr>
          </a:p>
        </p:txBody>
      </p:sp>
      <p:sp>
        <p:nvSpPr>
          <p:cNvPr id="20" name="6 Marcador de número de diapositiva"/>
          <p:cNvSpPr>
            <a:spLocks noGrp="1"/>
          </p:cNvSpPr>
          <p:nvPr>
            <p:ph type="sldNum" sz="quarter" idx="4"/>
          </p:nvPr>
        </p:nvSpPr>
        <p:spPr>
          <a:xfrm>
            <a:off x="8647113" y="6408738"/>
            <a:ext cx="366712" cy="365125"/>
          </a:xfrm>
          <a:prstGeom prst="rect">
            <a:avLst/>
          </a:prstGeom>
        </p:spPr>
        <p:txBody>
          <a:bodyPr/>
          <a:lstStyle>
            <a:lvl1pPr>
              <a:defRPr smtClean="0">
                <a:solidFill>
                  <a:schemeClr val="tx1"/>
                </a:solidFill>
              </a:defRPr>
            </a:lvl1pPr>
            <a:extLst/>
          </a:lstStyle>
          <a:p>
            <a:pPr marL="0" marR="0" lvl="0" indent="0" defTabSz="914400" eaLnBrk="1" fontAlgn="auto" latinLnBrk="0" hangingPunct="1">
              <a:lnSpc>
                <a:spcPct val="100000"/>
              </a:lnSpc>
              <a:spcBef>
                <a:spcPts val="0"/>
              </a:spcBef>
              <a:spcAft>
                <a:spcPts val="0"/>
              </a:spcAft>
              <a:buClrTx/>
              <a:buSzTx/>
              <a:buFontTx/>
              <a:buNone/>
              <a:tabLst/>
              <a:defRPr/>
            </a:pPr>
            <a:fld id="{48BDAF40-ECB2-4D85-A552-915E378046FF}" type="slidenum">
              <a:rPr kumimoji="0" lang="es-MX" sz="1800" b="0" i="0" u="none" strike="noStrike" kern="0" cap="none" spc="0" normalizeH="0" baseline="0" noProof="0">
                <a:ln>
                  <a:noFill/>
                </a:ln>
                <a:solidFill>
                  <a:sysClr val="window" lastClr="FFFFFF"/>
                </a:solidFill>
                <a:effectLst/>
                <a:uLnTx/>
                <a:uFillTx/>
              </a:rPr>
              <a:pPr marL="0" marR="0" lvl="0" indent="0" defTabSz="914400" eaLnBrk="1" fontAlgn="auto" latinLnBrk="0" hangingPunct="1">
                <a:lnSpc>
                  <a:spcPct val="100000"/>
                </a:lnSpc>
                <a:spcBef>
                  <a:spcPts val="0"/>
                </a:spcBef>
                <a:spcAft>
                  <a:spcPts val="0"/>
                </a:spcAft>
                <a:buClrTx/>
                <a:buSzTx/>
                <a:buFontTx/>
                <a:buNone/>
                <a:tabLst/>
                <a:defRPr/>
              </a:pPr>
              <a:t>‹Nº›</a:t>
            </a:fld>
            <a:endParaRPr kumimoji="0" lang="es-MX" sz="1800" b="0" i="0" u="none" strike="noStrike" kern="0" cap="none" spc="0" normalizeH="0" baseline="0" noProof="0" dirty="0">
              <a:ln>
                <a:noFill/>
              </a:ln>
              <a:solidFill>
                <a:sysClr val="window" lastClr="FFFFFF"/>
              </a:solidFill>
              <a:effectLst/>
              <a:uLnTx/>
              <a:uFillTx/>
            </a:endParaRPr>
          </a:p>
        </p:txBody>
      </p:sp>
    </p:spTree>
  </p:cSld>
  <p:clrMap bg1="lt1" tx1="dk1" bg2="lt2" tx2="dk2" accent1="accent1" accent2="accent2" accent3="accent3" accent4="accent4" accent5="accent5" accent6="accent6" hlink="hlink" folHlink="folHlink"/>
  <p:sldLayoutIdLst>
    <p:sldLayoutId id="2147483727" r:id="rId1"/>
    <p:sldLayoutId id="2147483728" r:id="rId2"/>
    <p:sldLayoutId id="2147483729" r:id="rId3"/>
    <p:sldLayoutId id="2147483730" r:id="rId4"/>
    <p:sldLayoutId id="2147483731" r:id="rId5"/>
    <p:sldLayoutId id="2147483732" r:id="rId6"/>
    <p:sldLayoutId id="2147483733" r:id="rId7"/>
    <p:sldLayoutId id="2147483734" r:id="rId8"/>
    <p:sldLayoutId id="2147483735" r:id="rId9"/>
    <p:sldLayoutId id="2147483736" r:id="rId10"/>
    <p:sldLayoutId id="2147483737"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chart" Target="../charts/chart6.xml"/><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chart" Target="../charts/chart7.xml"/><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chart" Target="../charts/chart8.xml"/><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chart" Target="../charts/chart9.xml"/><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chart" Target="../charts/chart10.xml"/><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chart" Target="../charts/chart11.xml"/><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chart" Target="../charts/chart12.xml"/><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chart" Target="../charts/chart13.xml"/><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chart" Target="../charts/chart14.xml"/><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chart" Target="../charts/chart15.xml"/><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chart" Target="../charts/chart16.xml"/><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3" Type="http://schemas.openxmlformats.org/officeDocument/2006/relationships/chart" Target="../charts/chart17.xml"/><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chart" Target="../charts/char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10 Rectángulo"/>
          <p:cNvSpPr/>
          <p:nvPr/>
        </p:nvSpPr>
        <p:spPr>
          <a:xfrm>
            <a:off x="2713025" y="1162781"/>
            <a:ext cx="5724565" cy="3108543"/>
          </a:xfrm>
          <a:prstGeom prst="rect">
            <a:avLst/>
          </a:prstGeom>
        </p:spPr>
        <p:txBody>
          <a:bodyPr wrap="square">
            <a:spAutoFit/>
          </a:bodyPr>
          <a:lstStyle/>
          <a:p>
            <a:pPr algn="ctr"/>
            <a:r>
              <a:rPr lang="es-MX" sz="3600" b="1" dirty="0" smtClean="0">
                <a:latin typeface="Calibri" pitchFamily="34" charset="0"/>
              </a:rPr>
              <a:t>Encuesta de Satisfacción del Solicitante de Información Pública</a:t>
            </a:r>
          </a:p>
          <a:p>
            <a:pPr algn="ctr"/>
            <a:endParaRPr lang="es-MX" sz="1200" b="1" dirty="0" smtClean="0">
              <a:latin typeface="Calibri" pitchFamily="34" charset="0"/>
            </a:endParaRPr>
          </a:p>
          <a:p>
            <a:pPr algn="ctr"/>
            <a:endParaRPr lang="es-MX" sz="1200" b="1" dirty="0" smtClean="0">
              <a:latin typeface="Calibri" pitchFamily="34" charset="0"/>
            </a:endParaRPr>
          </a:p>
          <a:p>
            <a:pPr algn="ctr"/>
            <a:r>
              <a:rPr lang="es-MX" sz="1600" b="1" dirty="0" smtClean="0">
                <a:latin typeface="Calibri" pitchFamily="34" charset="0"/>
              </a:rPr>
              <a:t>29,380 cuestionarios respondidos</a:t>
            </a:r>
          </a:p>
          <a:p>
            <a:pPr algn="ctr"/>
            <a:r>
              <a:rPr lang="es-MX" sz="1600" b="1" dirty="0" smtClean="0">
                <a:latin typeface="Calibri" pitchFamily="34" charset="0"/>
              </a:rPr>
              <a:t>24,973 por INFOMEX y 4,407 depositados en buzones</a:t>
            </a:r>
          </a:p>
          <a:p>
            <a:pPr algn="ctr"/>
            <a:endParaRPr lang="es-MX" sz="1600" b="1" dirty="0">
              <a:latin typeface="Calibri" pitchFamily="34" charset="0"/>
            </a:endParaRPr>
          </a:p>
          <a:p>
            <a:pPr algn="ctr"/>
            <a:r>
              <a:rPr lang="nb-NO" sz="1600" b="1" dirty="0">
                <a:latin typeface="Calibri" pitchFamily="34" charset="0"/>
              </a:rPr>
              <a:t>2007 - </a:t>
            </a:r>
            <a:r>
              <a:rPr lang="nb-NO" sz="1600" b="1" dirty="0" smtClean="0">
                <a:latin typeface="Calibri" pitchFamily="34" charset="0"/>
              </a:rPr>
              <a:t>2017</a:t>
            </a:r>
            <a:endParaRPr lang="es-ES" sz="1600" b="1" dirty="0">
              <a:latin typeface="Calibri" pitchFamily="34" charset="0"/>
            </a:endParaRPr>
          </a:p>
        </p:txBody>
      </p:sp>
      <p:cxnSp>
        <p:nvCxnSpPr>
          <p:cNvPr id="8" name="7 Conector recto"/>
          <p:cNvCxnSpPr/>
          <p:nvPr/>
        </p:nvCxnSpPr>
        <p:spPr bwMode="auto">
          <a:xfrm rot="5400000">
            <a:off x="1110966" y="2711455"/>
            <a:ext cx="2786063" cy="1588"/>
          </a:xfrm>
          <a:prstGeom prst="line">
            <a:avLst/>
          </a:prstGeom>
          <a:ln w="25400">
            <a:solidFill>
              <a:srgbClr val="008080"/>
            </a:solidFill>
          </a:ln>
        </p:spPr>
        <p:style>
          <a:lnRef idx="1">
            <a:schemeClr val="accent1"/>
          </a:lnRef>
          <a:fillRef idx="0">
            <a:schemeClr val="accent1"/>
          </a:fillRef>
          <a:effectRef idx="0">
            <a:schemeClr val="accent1"/>
          </a:effectRef>
          <a:fontRef idx="minor">
            <a:schemeClr val="tx1"/>
          </a:fontRef>
        </p:style>
      </p:cxnSp>
      <p:pic>
        <p:nvPicPr>
          <p:cNvPr id="6" name="Imagen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29882" y="1319419"/>
            <a:ext cx="2240298" cy="2785862"/>
          </a:xfrm>
          <a:prstGeom prst="rect">
            <a:avLst/>
          </a:prstGeom>
        </p:spPr>
      </p:pic>
      <p:sp>
        <p:nvSpPr>
          <p:cNvPr id="10" name="6 CuadroTexto"/>
          <p:cNvSpPr txBox="1"/>
          <p:nvPr/>
        </p:nvSpPr>
        <p:spPr>
          <a:xfrm>
            <a:off x="7684559" y="6383373"/>
            <a:ext cx="1373709" cy="400110"/>
          </a:xfrm>
          <a:prstGeom prst="rect">
            <a:avLst/>
          </a:prstGeom>
          <a:noFill/>
        </p:spPr>
        <p:txBody>
          <a:bodyPr wrap="none" rtlCol="0">
            <a:spAutoFit/>
          </a:bodyPr>
          <a:lstStyle/>
          <a:p>
            <a:r>
              <a:rPr lang="es-MX" sz="2000" b="1" cap="small" dirty="0" smtClean="0">
                <a:solidFill>
                  <a:schemeClr val="bg1"/>
                </a:solidFill>
                <a:latin typeface="Calibri" pitchFamily="34" charset="0"/>
                <a:cs typeface="Arial" pitchFamily="34" charset="0"/>
              </a:rPr>
              <a:t>Enero 2018</a:t>
            </a:r>
            <a:endParaRPr lang="es-MX" sz="2000" b="1" cap="small" dirty="0">
              <a:solidFill>
                <a:schemeClr val="bg1"/>
              </a:solidFill>
              <a:latin typeface="Calibri" pitchFamily="34" charset="0"/>
              <a:cs typeface="Arial" pitchFamily="34"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76169" y="85702"/>
            <a:ext cx="8388000" cy="864000"/>
          </a:xfrm>
          <a:prstGeom prst="rect">
            <a:avLst/>
          </a:prstGeom>
          <a:noFill/>
        </p:spPr>
        <p:txBody>
          <a:bodyPr wrap="square" rtlCol="0" anchor="ctr">
            <a:noAutofit/>
          </a:bodyPr>
          <a:lstStyle/>
          <a:p>
            <a:r>
              <a:rPr lang="es-MX" b="1" dirty="0" smtClean="0">
                <a:latin typeface="Calibri" pitchFamily="34" charset="0"/>
              </a:rPr>
              <a:t>Opinión del portal INFOMEX / la atención recibida en la UT</a:t>
            </a:r>
          </a:p>
          <a:p>
            <a:r>
              <a:rPr lang="es-MX" sz="1400" b="1" i="1" dirty="0">
                <a:solidFill>
                  <a:prstClr val="black"/>
                </a:solidFill>
                <a:latin typeface="Calibri" pitchFamily="34" charset="0"/>
              </a:rPr>
              <a:t>2012 </a:t>
            </a:r>
            <a:r>
              <a:rPr lang="es-MX" sz="1400" b="1" i="1" dirty="0" smtClean="0">
                <a:solidFill>
                  <a:prstClr val="black"/>
                </a:solidFill>
                <a:latin typeface="Calibri" pitchFamily="34" charset="0"/>
              </a:rPr>
              <a:t>a 2017</a:t>
            </a:r>
            <a:endParaRPr lang="es-MX" sz="1400" b="1" i="1" dirty="0">
              <a:solidFill>
                <a:prstClr val="black"/>
              </a:solidFill>
              <a:latin typeface="Calibri" pitchFamily="34" charset="0"/>
            </a:endParaRPr>
          </a:p>
          <a:p>
            <a:pPr lvl="0"/>
            <a:r>
              <a:rPr lang="es-MX" sz="1400" b="1" i="1" dirty="0" smtClean="0">
                <a:solidFill>
                  <a:prstClr val="black"/>
                </a:solidFill>
                <a:latin typeface="Calibri" pitchFamily="34" charset="0"/>
              </a:rPr>
              <a:t>Resultados por año </a:t>
            </a:r>
          </a:p>
        </p:txBody>
      </p:sp>
      <p:graphicFrame>
        <p:nvGraphicFramePr>
          <p:cNvPr id="5" name="4 Gráfico"/>
          <p:cNvGraphicFramePr/>
          <p:nvPr>
            <p:extLst>
              <p:ext uri="{D42A27DB-BD31-4B8C-83A1-F6EECF244321}">
                <p14:modId xmlns:p14="http://schemas.microsoft.com/office/powerpoint/2010/main" val="1206874643"/>
              </p:ext>
            </p:extLst>
          </p:nvPr>
        </p:nvGraphicFramePr>
        <p:xfrm>
          <a:off x="217872" y="2204864"/>
          <a:ext cx="8802261" cy="3623574"/>
        </p:xfrm>
        <a:graphic>
          <a:graphicData uri="http://schemas.openxmlformats.org/drawingml/2006/chart">
            <c:chart xmlns:c="http://schemas.openxmlformats.org/drawingml/2006/chart" xmlns:r="http://schemas.openxmlformats.org/officeDocument/2006/relationships" r:id="rId3"/>
          </a:graphicData>
        </a:graphic>
      </p:graphicFrame>
      <p:sp>
        <p:nvSpPr>
          <p:cNvPr id="9" name="8 Marcador de número de diapositiva"/>
          <p:cNvSpPr>
            <a:spLocks noGrp="1"/>
          </p:cNvSpPr>
          <p:nvPr>
            <p:ph type="sldNum" sz="quarter" idx="12"/>
          </p:nvPr>
        </p:nvSpPr>
        <p:spPr/>
        <p:txBody>
          <a:bodyPr/>
          <a:lstStyle/>
          <a:p>
            <a:pPr>
              <a:defRPr/>
            </a:pPr>
            <a:fld id="{BD43386B-512A-4F48-AC60-1F2A615D5642}" type="slidenum">
              <a:rPr lang="es-MX" smtClean="0"/>
              <a:pPr>
                <a:defRPr/>
              </a:pPr>
              <a:t>10</a:t>
            </a:fld>
            <a:endParaRPr lang="es-MX" dirty="0"/>
          </a:p>
        </p:txBody>
      </p:sp>
      <p:sp>
        <p:nvSpPr>
          <p:cNvPr id="11" name="10 CuadroTexto"/>
          <p:cNvSpPr txBox="1"/>
          <p:nvPr/>
        </p:nvSpPr>
        <p:spPr>
          <a:xfrm>
            <a:off x="620993" y="5937205"/>
            <a:ext cx="774510" cy="784830"/>
          </a:xfrm>
          <a:prstGeom prst="rect">
            <a:avLst/>
          </a:prstGeom>
          <a:noFill/>
        </p:spPr>
        <p:txBody>
          <a:bodyPr wrap="square" rtlCol="0">
            <a:spAutoFit/>
          </a:bodyPr>
          <a:lstStyle/>
          <a:p>
            <a:pPr algn="ctr"/>
            <a:r>
              <a:rPr lang="es-MX" sz="900" b="1" i="1" dirty="0" smtClean="0">
                <a:latin typeface="Calibri" pitchFamily="34" charset="0"/>
              </a:rPr>
              <a:t>INFOMEX:</a:t>
            </a:r>
          </a:p>
          <a:p>
            <a:pPr algn="ctr"/>
            <a:r>
              <a:rPr lang="es-MX" sz="900" b="1" i="1" dirty="0">
                <a:latin typeface="Calibri" pitchFamily="34" charset="0"/>
              </a:rPr>
              <a:t>87.0%</a:t>
            </a:r>
          </a:p>
          <a:p>
            <a:pPr algn="ctr"/>
            <a:endParaRPr lang="es-MX" sz="900" b="1" i="1" dirty="0" smtClean="0">
              <a:latin typeface="Calibri" pitchFamily="34" charset="0"/>
            </a:endParaRPr>
          </a:p>
          <a:p>
            <a:pPr algn="ctr"/>
            <a:r>
              <a:rPr lang="es-MX" sz="900" b="1" i="1" dirty="0" smtClean="0">
                <a:latin typeface="Calibri" pitchFamily="34" charset="0"/>
              </a:rPr>
              <a:t>Buzones:</a:t>
            </a:r>
          </a:p>
          <a:p>
            <a:pPr algn="ctr"/>
            <a:r>
              <a:rPr lang="es-MX" sz="900" b="1" i="1" dirty="0">
                <a:latin typeface="Calibri" pitchFamily="34" charset="0"/>
              </a:rPr>
              <a:t>13.0%</a:t>
            </a:r>
          </a:p>
        </p:txBody>
      </p:sp>
      <p:sp>
        <p:nvSpPr>
          <p:cNvPr id="12" name="11 Rectángulo"/>
          <p:cNvSpPr/>
          <p:nvPr/>
        </p:nvSpPr>
        <p:spPr>
          <a:xfrm>
            <a:off x="342029" y="1197440"/>
            <a:ext cx="8453778" cy="692497"/>
          </a:xfrm>
          <a:prstGeom prst="rect">
            <a:avLst/>
          </a:prstGeom>
        </p:spPr>
        <p:txBody>
          <a:bodyPr wrap="square">
            <a:spAutoFit/>
          </a:bodyPr>
          <a:lstStyle/>
          <a:p>
            <a:pPr algn="ctr"/>
            <a:r>
              <a:rPr lang="es-MX" sz="1300" b="1" dirty="0" smtClean="0">
                <a:latin typeface="Calibri" pitchFamily="34" charset="0"/>
              </a:rPr>
              <a:t>En general, ¿cómo califica usted al portal de internet de INFOMEX como medio para realizar solicitudes de información pública?  /  ¿cómo califica usted la atención que le dio el personal de la Unidad de Transparencia que recibió y dio respuesta a su solicitud de información?</a:t>
            </a:r>
          </a:p>
        </p:txBody>
      </p:sp>
      <p:sp>
        <p:nvSpPr>
          <p:cNvPr id="17" name="14 CuadroTexto"/>
          <p:cNvSpPr txBox="1"/>
          <p:nvPr/>
        </p:nvSpPr>
        <p:spPr>
          <a:xfrm>
            <a:off x="2003024" y="5937205"/>
            <a:ext cx="540000" cy="784830"/>
          </a:xfrm>
          <a:prstGeom prst="rect">
            <a:avLst/>
          </a:prstGeom>
          <a:noFill/>
        </p:spPr>
        <p:txBody>
          <a:bodyPr wrap="square" rtlCol="0">
            <a:spAutoFit/>
          </a:bodyPr>
          <a:lstStyle/>
          <a:p>
            <a:pPr algn="ctr"/>
            <a:endParaRPr lang="es-MX" sz="900" b="1" i="1" dirty="0" smtClean="0">
              <a:latin typeface="Calibri" pitchFamily="34" charset="0"/>
            </a:endParaRPr>
          </a:p>
          <a:p>
            <a:pPr algn="ctr"/>
            <a:r>
              <a:rPr lang="es-MX" sz="900" b="1" i="1" dirty="0" smtClean="0">
                <a:latin typeface="Calibri" pitchFamily="34" charset="0"/>
              </a:rPr>
              <a:t>91.5%</a:t>
            </a:r>
          </a:p>
          <a:p>
            <a:pPr algn="ctr"/>
            <a:endParaRPr lang="es-MX" sz="900" b="1" i="1" dirty="0" smtClean="0">
              <a:latin typeface="Calibri" pitchFamily="34" charset="0"/>
            </a:endParaRPr>
          </a:p>
          <a:p>
            <a:pPr algn="ctr"/>
            <a:endParaRPr lang="es-MX" sz="900" b="1" i="1" dirty="0">
              <a:latin typeface="Calibri" pitchFamily="34" charset="0"/>
            </a:endParaRPr>
          </a:p>
          <a:p>
            <a:pPr algn="ctr"/>
            <a:r>
              <a:rPr lang="es-MX" sz="900" b="1" i="1" dirty="0" smtClean="0">
                <a:latin typeface="Calibri" pitchFamily="34" charset="0"/>
              </a:rPr>
              <a:t>8.5%</a:t>
            </a:r>
            <a:endParaRPr lang="es-MX" sz="900" b="1" i="1" dirty="0">
              <a:latin typeface="Calibri" pitchFamily="34" charset="0"/>
            </a:endParaRPr>
          </a:p>
        </p:txBody>
      </p:sp>
      <p:sp>
        <p:nvSpPr>
          <p:cNvPr id="18" name="14 CuadroTexto"/>
          <p:cNvSpPr txBox="1"/>
          <p:nvPr/>
        </p:nvSpPr>
        <p:spPr>
          <a:xfrm>
            <a:off x="3504666" y="5941916"/>
            <a:ext cx="540000" cy="784830"/>
          </a:xfrm>
          <a:prstGeom prst="rect">
            <a:avLst/>
          </a:prstGeom>
          <a:noFill/>
        </p:spPr>
        <p:txBody>
          <a:bodyPr wrap="square" rtlCol="0">
            <a:spAutoFit/>
          </a:bodyPr>
          <a:lstStyle/>
          <a:p>
            <a:pPr algn="ctr"/>
            <a:endParaRPr lang="es-MX" sz="900" b="1" i="1" dirty="0" smtClean="0">
              <a:latin typeface="Calibri" pitchFamily="34" charset="0"/>
            </a:endParaRPr>
          </a:p>
          <a:p>
            <a:pPr algn="ctr"/>
            <a:r>
              <a:rPr lang="es-MX" sz="900" b="1" i="1" dirty="0" smtClean="0">
                <a:latin typeface="Calibri" pitchFamily="34" charset="0"/>
              </a:rPr>
              <a:t>87.7%</a:t>
            </a:r>
          </a:p>
          <a:p>
            <a:pPr algn="ctr"/>
            <a:endParaRPr lang="es-MX" sz="900" b="1" i="1" dirty="0" smtClean="0">
              <a:latin typeface="Calibri" pitchFamily="34" charset="0"/>
            </a:endParaRPr>
          </a:p>
          <a:p>
            <a:pPr algn="ctr"/>
            <a:endParaRPr lang="es-MX" sz="900" b="1" i="1" dirty="0">
              <a:latin typeface="Calibri" pitchFamily="34" charset="0"/>
            </a:endParaRPr>
          </a:p>
          <a:p>
            <a:pPr algn="ctr"/>
            <a:r>
              <a:rPr lang="es-MX" sz="900" b="1" i="1" dirty="0" smtClean="0">
                <a:latin typeface="Calibri" pitchFamily="34" charset="0"/>
              </a:rPr>
              <a:t>12.3%</a:t>
            </a:r>
            <a:endParaRPr lang="es-MX" sz="900" b="1" i="1" dirty="0">
              <a:latin typeface="Calibri" pitchFamily="34" charset="0"/>
            </a:endParaRPr>
          </a:p>
        </p:txBody>
      </p:sp>
      <p:sp>
        <p:nvSpPr>
          <p:cNvPr id="19" name="14 CuadroTexto"/>
          <p:cNvSpPr txBox="1"/>
          <p:nvPr/>
        </p:nvSpPr>
        <p:spPr>
          <a:xfrm>
            <a:off x="4867380" y="5941916"/>
            <a:ext cx="540000" cy="784830"/>
          </a:xfrm>
          <a:prstGeom prst="rect">
            <a:avLst/>
          </a:prstGeom>
          <a:noFill/>
        </p:spPr>
        <p:txBody>
          <a:bodyPr wrap="square" rtlCol="0">
            <a:spAutoFit/>
          </a:bodyPr>
          <a:lstStyle/>
          <a:p>
            <a:pPr algn="ctr"/>
            <a:endParaRPr lang="es-MX" sz="900" b="1" i="1" dirty="0" smtClean="0">
              <a:latin typeface="Calibri" pitchFamily="34" charset="0"/>
            </a:endParaRPr>
          </a:p>
          <a:p>
            <a:pPr algn="ctr"/>
            <a:r>
              <a:rPr lang="es-MX" sz="900" b="1" i="1" dirty="0" smtClean="0">
                <a:latin typeface="Calibri" pitchFamily="34" charset="0"/>
              </a:rPr>
              <a:t>97.2%</a:t>
            </a:r>
          </a:p>
          <a:p>
            <a:pPr algn="ctr"/>
            <a:endParaRPr lang="es-MX" sz="900" b="1" i="1" dirty="0" smtClean="0">
              <a:latin typeface="Calibri" pitchFamily="34" charset="0"/>
            </a:endParaRPr>
          </a:p>
          <a:p>
            <a:pPr algn="ctr"/>
            <a:endParaRPr lang="es-MX" sz="900" b="1" i="1" dirty="0">
              <a:latin typeface="Calibri" pitchFamily="34" charset="0"/>
            </a:endParaRPr>
          </a:p>
          <a:p>
            <a:pPr algn="ctr"/>
            <a:r>
              <a:rPr lang="es-MX" sz="900" b="1" i="1" dirty="0" smtClean="0">
                <a:latin typeface="Calibri" pitchFamily="34" charset="0"/>
              </a:rPr>
              <a:t>2.8%</a:t>
            </a:r>
            <a:endParaRPr lang="es-MX" sz="900" b="1" i="1" dirty="0">
              <a:latin typeface="Calibri" pitchFamily="34" charset="0"/>
            </a:endParaRPr>
          </a:p>
        </p:txBody>
      </p:sp>
      <p:sp>
        <p:nvSpPr>
          <p:cNvPr id="20" name="14 CuadroTexto"/>
          <p:cNvSpPr txBox="1"/>
          <p:nvPr/>
        </p:nvSpPr>
        <p:spPr>
          <a:xfrm>
            <a:off x="6266980" y="5937205"/>
            <a:ext cx="540000" cy="784830"/>
          </a:xfrm>
          <a:prstGeom prst="rect">
            <a:avLst/>
          </a:prstGeom>
          <a:noFill/>
        </p:spPr>
        <p:txBody>
          <a:bodyPr wrap="square" rtlCol="0">
            <a:spAutoFit/>
          </a:bodyPr>
          <a:lstStyle/>
          <a:p>
            <a:pPr algn="ctr"/>
            <a:endParaRPr lang="es-MX" sz="900" b="1" i="1" dirty="0" smtClean="0">
              <a:latin typeface="Calibri" pitchFamily="34" charset="0"/>
            </a:endParaRPr>
          </a:p>
          <a:p>
            <a:pPr algn="ctr"/>
            <a:r>
              <a:rPr lang="es-MX" sz="900" b="1" i="1" dirty="0" smtClean="0">
                <a:latin typeface="Calibri" pitchFamily="34" charset="0"/>
              </a:rPr>
              <a:t>100.0%</a:t>
            </a:r>
          </a:p>
          <a:p>
            <a:pPr algn="ctr"/>
            <a:endParaRPr lang="es-MX" sz="900" b="1" i="1" dirty="0" smtClean="0">
              <a:latin typeface="Calibri" pitchFamily="34" charset="0"/>
            </a:endParaRPr>
          </a:p>
          <a:p>
            <a:pPr algn="ctr"/>
            <a:endParaRPr lang="es-MX" sz="900" b="1" i="1" dirty="0">
              <a:latin typeface="Calibri" pitchFamily="34" charset="0"/>
            </a:endParaRPr>
          </a:p>
          <a:p>
            <a:pPr algn="ctr"/>
            <a:r>
              <a:rPr lang="es-MX" sz="900" b="1" i="1" dirty="0" smtClean="0">
                <a:latin typeface="Calibri" pitchFamily="34" charset="0"/>
              </a:rPr>
              <a:t>0.0%</a:t>
            </a:r>
            <a:endParaRPr lang="es-MX" sz="900" b="1" i="1" dirty="0">
              <a:latin typeface="Calibri" pitchFamily="34" charset="0"/>
            </a:endParaRPr>
          </a:p>
        </p:txBody>
      </p:sp>
      <p:sp>
        <p:nvSpPr>
          <p:cNvPr id="13" name="14 CuadroTexto"/>
          <p:cNvSpPr txBox="1"/>
          <p:nvPr/>
        </p:nvSpPr>
        <p:spPr>
          <a:xfrm>
            <a:off x="7643286" y="5927508"/>
            <a:ext cx="540000" cy="784830"/>
          </a:xfrm>
          <a:prstGeom prst="rect">
            <a:avLst/>
          </a:prstGeom>
          <a:noFill/>
        </p:spPr>
        <p:txBody>
          <a:bodyPr wrap="square" rtlCol="0">
            <a:spAutoFit/>
          </a:bodyPr>
          <a:lstStyle/>
          <a:p>
            <a:pPr algn="ctr"/>
            <a:endParaRPr lang="es-MX" sz="900" b="1" i="1" dirty="0" smtClean="0">
              <a:latin typeface="Calibri" pitchFamily="34" charset="0"/>
            </a:endParaRPr>
          </a:p>
          <a:p>
            <a:pPr algn="ctr"/>
            <a:r>
              <a:rPr lang="es-MX" sz="900" b="1" i="1" dirty="0" smtClean="0">
                <a:latin typeface="Calibri" pitchFamily="34" charset="0"/>
              </a:rPr>
              <a:t>100.0%</a:t>
            </a:r>
          </a:p>
          <a:p>
            <a:pPr algn="ctr"/>
            <a:endParaRPr lang="es-MX" sz="900" b="1" i="1" dirty="0" smtClean="0">
              <a:latin typeface="Calibri" pitchFamily="34" charset="0"/>
            </a:endParaRPr>
          </a:p>
          <a:p>
            <a:pPr algn="ctr"/>
            <a:endParaRPr lang="es-MX" sz="900" b="1" i="1" dirty="0">
              <a:latin typeface="Calibri" pitchFamily="34" charset="0"/>
            </a:endParaRPr>
          </a:p>
          <a:p>
            <a:pPr algn="ctr"/>
            <a:r>
              <a:rPr lang="es-MX" sz="900" b="1" i="1" dirty="0" smtClean="0">
                <a:latin typeface="Calibri" pitchFamily="34" charset="0"/>
              </a:rPr>
              <a:t>0.0%</a:t>
            </a:r>
            <a:endParaRPr lang="es-MX" sz="900" b="1" i="1" dirty="0">
              <a:latin typeface="Calibri" pitchFamily="34" charset="0"/>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76169" y="85702"/>
            <a:ext cx="8388000" cy="864000"/>
          </a:xfrm>
          <a:prstGeom prst="rect">
            <a:avLst/>
          </a:prstGeom>
          <a:noFill/>
        </p:spPr>
        <p:txBody>
          <a:bodyPr wrap="square" rtlCol="0" anchor="ctr">
            <a:noAutofit/>
          </a:bodyPr>
          <a:lstStyle/>
          <a:p>
            <a:r>
              <a:rPr lang="es-MX" b="1" dirty="0" smtClean="0">
                <a:latin typeface="Calibri" pitchFamily="34" charset="0"/>
              </a:rPr>
              <a:t>Opinión del portal INFOMEX / la atención recibida en la UT</a:t>
            </a:r>
          </a:p>
          <a:p>
            <a:r>
              <a:rPr lang="es-MX" sz="1400" b="1" i="1" dirty="0">
                <a:latin typeface="Calibri" pitchFamily="34" charset="0"/>
              </a:rPr>
              <a:t>2012 </a:t>
            </a:r>
            <a:r>
              <a:rPr lang="es-MX" sz="1400" b="1" i="1" dirty="0" smtClean="0">
                <a:latin typeface="Calibri" pitchFamily="34" charset="0"/>
              </a:rPr>
              <a:t>a 2017</a:t>
            </a:r>
            <a:endParaRPr lang="es-MX" sz="1400" b="1" i="1" dirty="0">
              <a:latin typeface="Calibri" pitchFamily="34" charset="0"/>
            </a:endParaRPr>
          </a:p>
          <a:p>
            <a:r>
              <a:rPr lang="es-MX" sz="1400" b="1" i="1" dirty="0" smtClean="0">
                <a:latin typeface="Calibri" pitchFamily="34" charset="0"/>
              </a:rPr>
              <a:t>Resultados por año y tipo de cuestionario</a:t>
            </a:r>
          </a:p>
        </p:txBody>
      </p:sp>
      <p:sp>
        <p:nvSpPr>
          <p:cNvPr id="9" name="8 Marcador de número de diapositiva"/>
          <p:cNvSpPr>
            <a:spLocks noGrp="1"/>
          </p:cNvSpPr>
          <p:nvPr>
            <p:ph type="sldNum" sz="quarter" idx="12"/>
          </p:nvPr>
        </p:nvSpPr>
        <p:spPr/>
        <p:txBody>
          <a:bodyPr/>
          <a:lstStyle/>
          <a:p>
            <a:pPr>
              <a:defRPr/>
            </a:pPr>
            <a:fld id="{BD43386B-512A-4F48-AC60-1F2A615D5642}" type="slidenum">
              <a:rPr lang="es-MX" smtClean="0"/>
              <a:pPr>
                <a:defRPr/>
              </a:pPr>
              <a:t>11</a:t>
            </a:fld>
            <a:endParaRPr lang="es-MX" dirty="0"/>
          </a:p>
        </p:txBody>
      </p:sp>
      <p:graphicFrame>
        <p:nvGraphicFramePr>
          <p:cNvPr id="6" name="5 Tabla"/>
          <p:cNvGraphicFramePr>
            <a:graphicFrameLocks noGrp="1"/>
          </p:cNvGraphicFramePr>
          <p:nvPr>
            <p:extLst>
              <p:ext uri="{D42A27DB-BD31-4B8C-83A1-F6EECF244321}">
                <p14:modId xmlns:p14="http://schemas.microsoft.com/office/powerpoint/2010/main" val="460755123"/>
              </p:ext>
            </p:extLst>
          </p:nvPr>
        </p:nvGraphicFramePr>
        <p:xfrm>
          <a:off x="572210" y="1269320"/>
          <a:ext cx="7992000" cy="5040000"/>
        </p:xfrm>
        <a:graphic>
          <a:graphicData uri="http://schemas.openxmlformats.org/drawingml/2006/table">
            <a:tbl>
              <a:tblPr/>
              <a:tblGrid>
                <a:gridCol w="900000"/>
                <a:gridCol w="900000"/>
                <a:gridCol w="828000"/>
                <a:gridCol w="720000"/>
                <a:gridCol w="828000"/>
                <a:gridCol w="720000"/>
                <a:gridCol w="828000"/>
                <a:gridCol w="720000"/>
                <a:gridCol w="828000"/>
                <a:gridCol w="720000"/>
              </a:tblGrid>
              <a:tr h="252000">
                <a:tc rowSpan="2" gridSpan="2">
                  <a:txBody>
                    <a:bodyPr/>
                    <a:lstStyle/>
                    <a:p>
                      <a:pPr algn="ctr" rtl="0" fontAlgn="ctr"/>
                      <a:r>
                        <a:rPr lang="es-MX" sz="1100" b="1" i="0" u="none" strike="noStrike" dirty="0">
                          <a:solidFill>
                            <a:srgbClr val="FFFFFF"/>
                          </a:solidFill>
                          <a:latin typeface="Calibri" pitchFamily="34" charset="0"/>
                        </a:rPr>
                        <a:t> </a:t>
                      </a:r>
                    </a:p>
                  </a:txBody>
                  <a:tcPr marL="8460" marR="8460" marT="8460" marB="0" anchor="ctr">
                    <a:lnL w="9525" cap="flat" cmpd="sng" algn="ctr">
                      <a:solidFill>
                        <a:srgbClr val="2DA2BF"/>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rowSpan="2" hMerge="1">
                  <a:txBody>
                    <a:bodyPr/>
                    <a:lstStyle/>
                    <a:p>
                      <a:endParaRPr lang="es-MX"/>
                    </a:p>
                  </a:txBody>
                  <a:tcPr/>
                </a:tc>
                <a:tc gridSpan="2">
                  <a:txBody>
                    <a:bodyPr/>
                    <a:lstStyle/>
                    <a:p>
                      <a:pPr algn="ctr" rtl="0" fontAlgn="ctr"/>
                      <a:r>
                        <a:rPr lang="es-MX" sz="1100" b="1" i="0" u="none" strike="noStrike" dirty="0" smtClean="0">
                          <a:solidFill>
                            <a:srgbClr val="FFFFFF"/>
                          </a:solidFill>
                          <a:latin typeface="Calibri" pitchFamily="34" charset="0"/>
                        </a:rPr>
                        <a:t>Bueno</a:t>
                      </a:r>
                      <a:endParaRPr lang="es-MX" sz="1100" b="1" i="0" u="none" strike="noStrike" dirty="0">
                        <a:solidFill>
                          <a:srgbClr val="FFFFFF"/>
                        </a:solidFill>
                        <a:latin typeface="Calibri" pitchFamily="34" charset="0"/>
                      </a:endParaRPr>
                    </a:p>
                  </a:txBody>
                  <a:tcPr marL="8460" marR="8460" marT="846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2DA2BF"/>
                    </a:solidFill>
                  </a:tcPr>
                </a:tc>
                <a:tc hMerge="1">
                  <a:txBody>
                    <a:bodyPr/>
                    <a:lstStyle/>
                    <a:p>
                      <a:endParaRPr lang="es-MX"/>
                    </a:p>
                  </a:txBody>
                  <a:tcPr/>
                </a:tc>
                <a:tc gridSpan="2">
                  <a:txBody>
                    <a:bodyPr/>
                    <a:lstStyle/>
                    <a:p>
                      <a:pPr algn="ctr" rtl="0" fontAlgn="ctr"/>
                      <a:r>
                        <a:rPr lang="es-MX" sz="1100" b="1" i="0" u="none" strike="noStrike" dirty="0" smtClean="0">
                          <a:solidFill>
                            <a:srgbClr val="FFFFFF"/>
                          </a:solidFill>
                          <a:latin typeface="Calibri" pitchFamily="34" charset="0"/>
                        </a:rPr>
                        <a:t>Regular</a:t>
                      </a:r>
                      <a:endParaRPr lang="es-MX" sz="1100" b="1" i="0" u="none" strike="noStrike" dirty="0">
                        <a:solidFill>
                          <a:srgbClr val="FFFFFF"/>
                        </a:solidFill>
                        <a:latin typeface="Calibri" pitchFamily="34" charset="0"/>
                      </a:endParaRPr>
                    </a:p>
                  </a:txBody>
                  <a:tcPr marL="8460" marR="8460" marT="846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2DA2BF"/>
                    </a:solidFill>
                  </a:tcPr>
                </a:tc>
                <a:tc hMerge="1">
                  <a:txBody>
                    <a:bodyPr/>
                    <a:lstStyle/>
                    <a:p>
                      <a:endParaRPr lang="es-MX"/>
                    </a:p>
                  </a:txBody>
                  <a:tcPr/>
                </a:tc>
                <a:tc gridSpan="2">
                  <a:txBody>
                    <a:bodyPr/>
                    <a:lstStyle/>
                    <a:p>
                      <a:pPr algn="ctr" rtl="0" fontAlgn="ctr"/>
                      <a:r>
                        <a:rPr lang="es-MX" sz="1100" b="1" i="0" u="none" strike="noStrike" dirty="0" smtClean="0">
                          <a:solidFill>
                            <a:srgbClr val="FFFFFF"/>
                          </a:solidFill>
                          <a:latin typeface="Calibri" pitchFamily="34" charset="0"/>
                        </a:rPr>
                        <a:t>Malo</a:t>
                      </a:r>
                      <a:endParaRPr lang="es-MX" sz="1100" b="1" i="0" u="none" strike="noStrike" dirty="0">
                        <a:solidFill>
                          <a:srgbClr val="FFFFFF"/>
                        </a:solidFill>
                        <a:latin typeface="Calibri" pitchFamily="34" charset="0"/>
                      </a:endParaRPr>
                    </a:p>
                  </a:txBody>
                  <a:tcPr marL="8460" marR="8460" marT="846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2DA2BF"/>
                    </a:solidFill>
                  </a:tcPr>
                </a:tc>
                <a:tc hMerge="1">
                  <a:txBody>
                    <a:bodyPr/>
                    <a:lstStyle/>
                    <a:p>
                      <a:pPr algn="ctr" rtl="0" fontAlgn="ctr"/>
                      <a:endParaRPr lang="es-MX" sz="1100" b="1" i="0" u="none" strike="noStrike" dirty="0">
                        <a:solidFill>
                          <a:srgbClr val="FFFFFF"/>
                        </a:solidFill>
                        <a:latin typeface="Calibri" pitchFamily="34" charset="0"/>
                      </a:endParaRPr>
                    </a:p>
                  </a:txBody>
                  <a:tcPr marL="8460" marR="8460" marT="846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2DA2BF"/>
                    </a:solidFill>
                  </a:tcPr>
                </a:tc>
                <a:tc gridSpan="2">
                  <a:txBody>
                    <a:bodyPr/>
                    <a:lstStyle/>
                    <a:p>
                      <a:pPr algn="ctr" rtl="0" fontAlgn="ctr"/>
                      <a:r>
                        <a:rPr lang="es-MX" sz="1100" b="1" i="0" u="none" strike="noStrike" dirty="0">
                          <a:solidFill>
                            <a:srgbClr val="FFFFFF"/>
                          </a:solidFill>
                          <a:latin typeface="Calibri" pitchFamily="34" charset="0"/>
                        </a:rPr>
                        <a:t>Total</a:t>
                      </a:r>
                    </a:p>
                  </a:txBody>
                  <a:tcPr marL="8460" marR="8460" marT="8460" marB="0" anchor="ctr">
                    <a:lnL w="9525" cap="flat" cmpd="sng" algn="ctr">
                      <a:solidFill>
                        <a:schemeClr val="bg1"/>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2DA2BF"/>
                    </a:solidFill>
                  </a:tcPr>
                </a:tc>
                <a:tc hMerge="1">
                  <a:txBody>
                    <a:bodyPr/>
                    <a:lstStyle/>
                    <a:p>
                      <a:endParaRPr lang="es-MX"/>
                    </a:p>
                  </a:txBody>
                  <a:tcPr/>
                </a:tc>
              </a:tr>
              <a:tr h="252000">
                <a:tc gridSpan="2" vMerge="1">
                  <a:txBody>
                    <a:bodyPr/>
                    <a:lstStyle/>
                    <a:p>
                      <a:endParaRPr lang="es-MX"/>
                    </a:p>
                  </a:txBody>
                  <a:tcPr/>
                </a:tc>
                <a:tc hMerge="1" vMerge="1">
                  <a:txBody>
                    <a:bodyPr/>
                    <a:lstStyle/>
                    <a:p>
                      <a:endParaRPr lang="es-MX"/>
                    </a:p>
                  </a:txBody>
                  <a:tcPr/>
                </a:tc>
                <a:tc>
                  <a:txBody>
                    <a:bodyPr/>
                    <a:lstStyle/>
                    <a:p>
                      <a:pPr algn="ctr" rtl="0" fontAlgn="ctr"/>
                      <a:r>
                        <a:rPr lang="es-MX" sz="1100" b="1" i="0" u="none" strike="noStrike" dirty="0" smtClean="0">
                          <a:solidFill>
                            <a:srgbClr val="FFFFFF"/>
                          </a:solidFill>
                          <a:latin typeface="Calibri" pitchFamily="34" charset="0"/>
                        </a:rPr>
                        <a:t>Respuestas </a:t>
                      </a:r>
                      <a:endParaRPr lang="es-MX" sz="1100" b="1" i="0" u="none" strike="noStrike" dirty="0">
                        <a:solidFill>
                          <a:srgbClr val="FFFFFF"/>
                        </a:solidFill>
                        <a:latin typeface="Calibri" pitchFamily="34" charset="0"/>
                      </a:endParaRPr>
                    </a:p>
                  </a:txBody>
                  <a:tcPr marL="8460" marR="8460" marT="846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rtl="0" fontAlgn="ctr"/>
                      <a:r>
                        <a:rPr lang="es-MX" sz="1100" b="1" i="0" u="none" strike="noStrike" dirty="0">
                          <a:solidFill>
                            <a:srgbClr val="FFFFFF"/>
                          </a:solidFill>
                          <a:latin typeface="Calibri" pitchFamily="34" charset="0"/>
                        </a:rPr>
                        <a:t>%</a:t>
                      </a:r>
                    </a:p>
                  </a:txBody>
                  <a:tcPr marL="8460" marR="8460" marT="846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rtl="0" fontAlgn="ctr"/>
                      <a:r>
                        <a:rPr lang="es-MX" sz="1100" b="1" i="0" u="none" strike="noStrike" dirty="0" smtClean="0">
                          <a:solidFill>
                            <a:srgbClr val="FFFFFF"/>
                          </a:solidFill>
                          <a:latin typeface="Calibri" pitchFamily="34" charset="0"/>
                        </a:rPr>
                        <a:t>Respuestas </a:t>
                      </a:r>
                      <a:endParaRPr lang="es-MX" sz="1100" b="1" i="0" u="none" strike="noStrike" dirty="0">
                        <a:solidFill>
                          <a:srgbClr val="FFFFFF"/>
                        </a:solidFill>
                        <a:latin typeface="Calibri" pitchFamily="34" charset="0"/>
                      </a:endParaRPr>
                    </a:p>
                  </a:txBody>
                  <a:tcPr marL="8460" marR="8460" marT="846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rtl="0" fontAlgn="ctr"/>
                      <a:r>
                        <a:rPr lang="es-MX" sz="1100" b="1" i="0" u="none" strike="noStrike" dirty="0">
                          <a:solidFill>
                            <a:srgbClr val="FFFFFF"/>
                          </a:solidFill>
                          <a:latin typeface="Calibri" pitchFamily="34" charset="0"/>
                        </a:rPr>
                        <a:t>%</a:t>
                      </a:r>
                    </a:p>
                  </a:txBody>
                  <a:tcPr marL="8460" marR="8460" marT="846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rtl="0" fontAlgn="ctr"/>
                      <a:r>
                        <a:rPr lang="es-MX" sz="1100" b="1" i="0" u="none" strike="noStrike" dirty="0" smtClean="0">
                          <a:solidFill>
                            <a:srgbClr val="FFFFFF"/>
                          </a:solidFill>
                          <a:latin typeface="Calibri" pitchFamily="34" charset="0"/>
                        </a:rPr>
                        <a:t>Respuestas </a:t>
                      </a:r>
                      <a:endParaRPr lang="es-MX" sz="1100" b="1" i="0" u="none" strike="noStrike" dirty="0">
                        <a:solidFill>
                          <a:srgbClr val="FFFFFF"/>
                        </a:solidFill>
                        <a:latin typeface="Calibri" pitchFamily="34" charset="0"/>
                      </a:endParaRPr>
                    </a:p>
                  </a:txBody>
                  <a:tcPr marL="8460" marR="8460" marT="846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rtl="0" fontAlgn="ctr"/>
                      <a:r>
                        <a:rPr lang="es-MX" sz="1100" b="1" i="0" u="none" strike="noStrike" dirty="0">
                          <a:solidFill>
                            <a:srgbClr val="FFFFFF"/>
                          </a:solidFill>
                          <a:latin typeface="Calibri" pitchFamily="34" charset="0"/>
                        </a:rPr>
                        <a:t>%</a:t>
                      </a:r>
                    </a:p>
                  </a:txBody>
                  <a:tcPr marL="8460" marR="8460" marT="846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rtl="0" fontAlgn="ctr"/>
                      <a:r>
                        <a:rPr lang="es-MX" sz="1100" b="1" i="0" u="none" strike="noStrike" dirty="0" smtClean="0">
                          <a:solidFill>
                            <a:srgbClr val="FFFFFF"/>
                          </a:solidFill>
                          <a:latin typeface="Calibri" pitchFamily="34" charset="0"/>
                        </a:rPr>
                        <a:t>Respuestas </a:t>
                      </a:r>
                      <a:endParaRPr lang="es-MX" sz="1100" b="1" i="0" u="none" strike="noStrike" dirty="0">
                        <a:solidFill>
                          <a:srgbClr val="FFFFFF"/>
                        </a:solidFill>
                        <a:latin typeface="Calibri" pitchFamily="34" charset="0"/>
                      </a:endParaRPr>
                    </a:p>
                  </a:txBody>
                  <a:tcPr marL="8460" marR="8460" marT="846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rtl="0" fontAlgn="ctr"/>
                      <a:r>
                        <a:rPr lang="es-MX" sz="1100" b="1" i="0" u="none" strike="noStrike" dirty="0">
                          <a:solidFill>
                            <a:srgbClr val="FFFFFF"/>
                          </a:solidFill>
                          <a:latin typeface="Calibri" pitchFamily="34" charset="0"/>
                        </a:rPr>
                        <a:t>%</a:t>
                      </a:r>
                    </a:p>
                  </a:txBody>
                  <a:tcPr marL="8460" marR="8460" marT="8460" marB="0" anchor="ctr">
                    <a:lnL w="9525" cap="flat" cmpd="sng" algn="ctr">
                      <a:solidFill>
                        <a:schemeClr val="bg1"/>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chemeClr val="bg1"/>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r>
              <a:tr h="252000">
                <a:tc rowSpan="3">
                  <a:txBody>
                    <a:bodyPr/>
                    <a:lstStyle/>
                    <a:p>
                      <a:pPr marL="0" marR="0" indent="0" algn="ctr" defTabSz="914400" rtl="0" eaLnBrk="1" fontAlgn="t" latinLnBrk="0" hangingPunct="1">
                        <a:lnSpc>
                          <a:spcPct val="100000"/>
                        </a:lnSpc>
                        <a:spcBef>
                          <a:spcPts val="0"/>
                        </a:spcBef>
                        <a:spcAft>
                          <a:spcPts val="0"/>
                        </a:spcAft>
                        <a:buClrTx/>
                        <a:buSzTx/>
                        <a:buFontTx/>
                        <a:buNone/>
                        <a:tabLst/>
                        <a:defRPr/>
                      </a:pPr>
                      <a:r>
                        <a:rPr kumimoji="0" lang="es-MX" sz="1100" b="1" i="0" u="none" strike="noStrike" kern="1200" dirty="0" smtClean="0">
                          <a:solidFill>
                            <a:schemeClr val="tx1"/>
                          </a:solidFill>
                          <a:effectLst/>
                          <a:latin typeface="Calibri" pitchFamily="34" charset="0"/>
                          <a:ea typeface="+mn-ea"/>
                          <a:cs typeface="Calibri" pitchFamily="34" charset="0"/>
                        </a:rPr>
                        <a:t>2012</a:t>
                      </a: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1100" b="1" i="0" u="none" strike="noStrike" dirty="0" smtClean="0">
                          <a:solidFill>
                            <a:srgbClr val="000000"/>
                          </a:solidFill>
                          <a:latin typeface="Calibri" pitchFamily="34" charset="0"/>
                        </a:rPr>
                        <a:t>INFOMEX</a:t>
                      </a:r>
                      <a:endParaRPr lang="es-MX" sz="11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1,730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82.0%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303</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14.4%</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76</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3.6%</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2,109</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r>
              <a:tr h="252000">
                <a:tc vMerge="1">
                  <a:txBody>
                    <a:bodyPr/>
                    <a:lstStyle/>
                    <a:p>
                      <a:pPr algn="ctr" rtl="0" fontAlgn="ctr"/>
                      <a:endParaRPr lang="es-MX" sz="11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1100" b="1" i="0" u="none" strike="noStrike" dirty="0" smtClean="0">
                          <a:solidFill>
                            <a:srgbClr val="000000"/>
                          </a:solidFill>
                          <a:latin typeface="Calibri" pitchFamily="34" charset="0"/>
                        </a:rPr>
                        <a:t>Buzones</a:t>
                      </a:r>
                      <a:endParaRPr lang="es-MX" sz="11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292</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92.7%</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21</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6.7%</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2</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0.6%</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315</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r>
              <a:tr h="252000">
                <a:tc vMerge="1">
                  <a:txBody>
                    <a:bodyPr/>
                    <a:lstStyle/>
                    <a:p>
                      <a:pPr algn="ctr" rtl="0" fontAlgn="ctr"/>
                      <a:endParaRPr lang="es-MX" sz="11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1100" b="1" i="0" u="none" strike="noStrike" dirty="0">
                          <a:solidFill>
                            <a:srgbClr val="FFFFFF"/>
                          </a:solidFill>
                          <a:latin typeface="Calibri" pitchFamily="34" charset="0"/>
                        </a:rPr>
                        <a:t>Total</a:t>
                      </a:r>
                    </a:p>
                  </a:txBody>
                  <a:tcPr marL="8460" marR="8460" marT="8460" marB="0" anchor="ctr">
                    <a:lnL w="6350" cap="flat" cmpd="sng" algn="ctr">
                      <a:solidFill>
                        <a:srgbClr val="2DA2BF"/>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100" b="1" i="0" u="none" strike="noStrike" dirty="0">
                          <a:solidFill>
                            <a:schemeClr val="bg1"/>
                          </a:solidFill>
                          <a:effectLst/>
                          <a:latin typeface="Calibri" panose="020F0502020204030204" pitchFamily="34" charset="0"/>
                        </a:rPr>
                        <a:t>2,022</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100" b="1" i="0" u="none" strike="noStrike" dirty="0">
                          <a:solidFill>
                            <a:schemeClr val="bg1"/>
                          </a:solidFill>
                          <a:effectLst/>
                          <a:latin typeface="Calibri" panose="020F0502020204030204" pitchFamily="34" charset="0"/>
                        </a:rPr>
                        <a:t>83.4%</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100" b="1" i="0" u="none" strike="noStrike" dirty="0">
                          <a:solidFill>
                            <a:schemeClr val="bg1"/>
                          </a:solidFill>
                          <a:effectLst/>
                          <a:latin typeface="Calibri" panose="020F0502020204030204" pitchFamily="34" charset="0"/>
                        </a:rPr>
                        <a:t>324</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100" b="1" i="0" u="none" strike="noStrike" dirty="0">
                          <a:solidFill>
                            <a:schemeClr val="bg1"/>
                          </a:solidFill>
                          <a:effectLst/>
                          <a:latin typeface="Calibri" panose="020F0502020204030204" pitchFamily="34" charset="0"/>
                        </a:rPr>
                        <a:t>13.4%</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100" b="1" i="0" u="none" strike="noStrike" dirty="0">
                          <a:solidFill>
                            <a:schemeClr val="bg1"/>
                          </a:solidFill>
                          <a:effectLst/>
                          <a:latin typeface="Calibri" panose="020F0502020204030204" pitchFamily="34" charset="0"/>
                        </a:rPr>
                        <a:t>78</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100" b="1" i="0" u="none" strike="noStrike" dirty="0">
                          <a:solidFill>
                            <a:schemeClr val="bg1"/>
                          </a:solidFill>
                          <a:effectLst/>
                          <a:latin typeface="Calibri" panose="020F0502020204030204" pitchFamily="34" charset="0"/>
                        </a:rPr>
                        <a:t>3.2%</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100" b="1" i="0" u="none" strike="noStrike" dirty="0">
                          <a:solidFill>
                            <a:schemeClr val="bg1"/>
                          </a:solidFill>
                          <a:effectLst/>
                          <a:latin typeface="Calibri" panose="020F0502020204030204" pitchFamily="34" charset="0"/>
                        </a:rPr>
                        <a:t>2,424</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100" b="1" i="0" u="none" strike="noStrike" dirty="0">
                          <a:solidFill>
                            <a:schemeClr val="bg1"/>
                          </a:solidFill>
                          <a:effectLst/>
                          <a:latin typeface="Calibri" panose="020F0502020204030204" pitchFamily="34" charset="0"/>
                        </a:rPr>
                        <a:t>100%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r>
              <a:tr h="252000">
                <a:tc rowSpan="3">
                  <a:txBody>
                    <a:bodyPr/>
                    <a:lstStyle/>
                    <a:p>
                      <a:pPr marL="0" marR="0" indent="0" algn="ctr" defTabSz="914400" rtl="0" eaLnBrk="1" fontAlgn="t" latinLnBrk="0" hangingPunct="1">
                        <a:lnSpc>
                          <a:spcPct val="100000"/>
                        </a:lnSpc>
                        <a:spcBef>
                          <a:spcPts val="0"/>
                        </a:spcBef>
                        <a:spcAft>
                          <a:spcPts val="0"/>
                        </a:spcAft>
                        <a:buClrTx/>
                        <a:buSzTx/>
                        <a:buFontTx/>
                        <a:buNone/>
                        <a:tabLst/>
                        <a:defRPr/>
                      </a:pPr>
                      <a:r>
                        <a:rPr kumimoji="0" lang="es-MX" sz="1100" b="1" i="0" u="none" strike="noStrike" kern="1200" dirty="0" smtClean="0">
                          <a:solidFill>
                            <a:schemeClr val="tx1"/>
                          </a:solidFill>
                          <a:effectLst/>
                          <a:latin typeface="Calibri" pitchFamily="34" charset="0"/>
                          <a:ea typeface="+mn-ea"/>
                          <a:cs typeface="Calibri" pitchFamily="34" charset="0"/>
                        </a:rPr>
                        <a:t>2013</a:t>
                      </a: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1100" b="1" i="0" u="none" strike="noStrike" dirty="0" smtClean="0">
                          <a:solidFill>
                            <a:srgbClr val="000000"/>
                          </a:solidFill>
                          <a:latin typeface="Calibri" pitchFamily="34" charset="0"/>
                        </a:rPr>
                        <a:t>INFOMEX</a:t>
                      </a:r>
                      <a:endParaRPr lang="es-MX" sz="11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1,641</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78.6%</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306</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14.7%</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141</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6.8%</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2,088</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r>
              <a:tr h="252000">
                <a:tc vMerge="1">
                  <a:txBody>
                    <a:bodyPr/>
                    <a:lstStyle/>
                    <a:p>
                      <a:pPr algn="ctr" rtl="0" fontAlgn="ctr"/>
                      <a:endParaRPr lang="es-MX" sz="1100" b="1" i="0" u="none" strike="noStrike" dirty="0">
                        <a:solidFill>
                          <a:srgbClr val="000000"/>
                        </a:solidFill>
                        <a:latin typeface="Calibri" pitchFamily="34" charset="0"/>
                      </a:endParaRPr>
                    </a:p>
                  </a:txBody>
                  <a:tcPr marL="8460" marR="8460" marT="8460" marB="0" anchor="ctr">
                    <a:lnL w="9525" cap="flat" cmpd="sng" algn="ctr">
                      <a:solidFill>
                        <a:srgbClr val="0099CC"/>
                      </a:solidFill>
                      <a:prstDash val="solid"/>
                      <a:round/>
                      <a:headEnd type="none" w="med" len="med"/>
                      <a:tailEnd type="none" w="med" len="med"/>
                    </a:lnL>
                    <a:lnR w="9525" cap="flat" cmpd="sng" algn="ctr">
                      <a:solidFill>
                        <a:srgbClr val="0099CC"/>
                      </a:solidFill>
                      <a:prstDash val="solid"/>
                      <a:round/>
                      <a:headEnd type="none" w="med" len="med"/>
                      <a:tailEnd type="none" w="med" len="med"/>
                    </a:lnR>
                    <a:lnT w="9525" cap="flat" cmpd="sng" algn="ctr">
                      <a:solidFill>
                        <a:srgbClr val="0099CC"/>
                      </a:solidFill>
                      <a:prstDash val="solid"/>
                      <a:round/>
                      <a:headEnd type="none" w="med" len="med"/>
                      <a:tailEnd type="none" w="med" len="med"/>
                    </a:lnT>
                    <a:lnB w="9525" cap="flat" cmpd="sng" algn="ctr">
                      <a:solidFill>
                        <a:srgbClr val="0099CC"/>
                      </a:solidFill>
                      <a:prstDash val="solid"/>
                      <a:round/>
                      <a:headEnd type="none" w="med" len="med"/>
                      <a:tailEnd type="none" w="med" len="med"/>
                    </a:lnB>
                  </a:tcPr>
                </a:tc>
                <a:tc>
                  <a:txBody>
                    <a:bodyPr/>
                    <a:lstStyle/>
                    <a:p>
                      <a:pPr algn="ctr" rtl="0" fontAlgn="ctr"/>
                      <a:r>
                        <a:rPr lang="es-MX" sz="1100" b="1" i="0" u="none" strike="noStrike" dirty="0" smtClean="0">
                          <a:solidFill>
                            <a:srgbClr val="000000"/>
                          </a:solidFill>
                          <a:latin typeface="Calibri" pitchFamily="34" charset="0"/>
                        </a:rPr>
                        <a:t>Buzones</a:t>
                      </a:r>
                      <a:endParaRPr lang="es-MX" sz="11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183</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94.3%</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9</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4.6%</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2</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1.0%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194</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r>
              <a:tr h="252000">
                <a:tc vMerge="1">
                  <a:txBody>
                    <a:bodyPr/>
                    <a:lstStyle/>
                    <a:p>
                      <a:pPr algn="ctr" rtl="0" fontAlgn="ctr"/>
                      <a:endParaRPr lang="es-MX" sz="1100" b="1" i="0" u="none" strike="noStrike" dirty="0">
                        <a:solidFill>
                          <a:srgbClr val="000000"/>
                        </a:solidFill>
                        <a:latin typeface="Calibri" pitchFamily="34" charset="0"/>
                      </a:endParaRPr>
                    </a:p>
                  </a:txBody>
                  <a:tcPr marL="8460" marR="8460" marT="8460" marB="0" anchor="ctr">
                    <a:lnL w="9525" cap="flat" cmpd="sng" algn="ctr">
                      <a:solidFill>
                        <a:srgbClr val="0099CC"/>
                      </a:solidFill>
                      <a:prstDash val="solid"/>
                      <a:round/>
                      <a:headEnd type="none" w="med" len="med"/>
                      <a:tailEnd type="none" w="med" len="med"/>
                    </a:lnL>
                    <a:lnR w="9525" cap="flat" cmpd="sng" algn="ctr">
                      <a:solidFill>
                        <a:srgbClr val="0099CC"/>
                      </a:solidFill>
                      <a:prstDash val="solid"/>
                      <a:round/>
                      <a:headEnd type="none" w="med" len="med"/>
                      <a:tailEnd type="none" w="med" len="med"/>
                    </a:lnR>
                    <a:lnT w="9525" cap="flat" cmpd="sng" algn="ctr">
                      <a:solidFill>
                        <a:srgbClr val="0099CC"/>
                      </a:solidFill>
                      <a:prstDash val="solid"/>
                      <a:round/>
                      <a:headEnd type="none" w="med" len="med"/>
                      <a:tailEnd type="none" w="med" len="med"/>
                    </a:lnT>
                    <a:lnB w="9525" cap="flat" cmpd="sng" algn="ctr">
                      <a:solidFill>
                        <a:srgbClr val="0099CC"/>
                      </a:solidFill>
                      <a:prstDash val="solid"/>
                      <a:round/>
                      <a:headEnd type="none" w="med" len="med"/>
                      <a:tailEnd type="none" w="med" len="med"/>
                    </a:lnB>
                  </a:tcPr>
                </a:tc>
                <a:tc>
                  <a:txBody>
                    <a:bodyPr/>
                    <a:lstStyle/>
                    <a:p>
                      <a:pPr algn="ctr" rtl="0" fontAlgn="ctr"/>
                      <a:r>
                        <a:rPr lang="es-MX" sz="1100" b="1" i="0" u="none" strike="noStrike" dirty="0">
                          <a:solidFill>
                            <a:srgbClr val="FFFFFF"/>
                          </a:solidFill>
                          <a:latin typeface="Calibri" pitchFamily="34" charset="0"/>
                        </a:rPr>
                        <a:t>Total</a:t>
                      </a:r>
                    </a:p>
                  </a:txBody>
                  <a:tcPr marL="8460" marR="8460" marT="8460" marB="0" anchor="ctr">
                    <a:lnL w="6350" cap="flat" cmpd="sng" algn="ctr">
                      <a:solidFill>
                        <a:srgbClr val="2DA2BF"/>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100" b="1" i="0" u="none" strike="noStrike" dirty="0">
                          <a:solidFill>
                            <a:schemeClr val="bg1"/>
                          </a:solidFill>
                          <a:effectLst/>
                          <a:latin typeface="Calibri" panose="020F0502020204030204" pitchFamily="34" charset="0"/>
                        </a:rPr>
                        <a:t>1,824</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100" b="1" i="0" u="none" strike="noStrike" dirty="0">
                          <a:solidFill>
                            <a:schemeClr val="bg1"/>
                          </a:solidFill>
                          <a:effectLst/>
                          <a:latin typeface="Calibri" panose="020F0502020204030204" pitchFamily="34" charset="0"/>
                        </a:rPr>
                        <a:t>79.9%</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100" b="1" i="0" u="none" strike="noStrike" dirty="0">
                          <a:solidFill>
                            <a:schemeClr val="bg1"/>
                          </a:solidFill>
                          <a:effectLst/>
                          <a:latin typeface="Calibri" panose="020F0502020204030204" pitchFamily="34" charset="0"/>
                        </a:rPr>
                        <a:t>315</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100" b="1" i="0" u="none" strike="noStrike" dirty="0">
                          <a:solidFill>
                            <a:schemeClr val="bg1"/>
                          </a:solidFill>
                          <a:effectLst/>
                          <a:latin typeface="Calibri" panose="020F0502020204030204" pitchFamily="34" charset="0"/>
                        </a:rPr>
                        <a:t>13.8%</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100" b="1" i="0" u="none" strike="noStrike" dirty="0">
                          <a:solidFill>
                            <a:schemeClr val="bg1"/>
                          </a:solidFill>
                          <a:effectLst/>
                          <a:latin typeface="Calibri" panose="020F0502020204030204" pitchFamily="34" charset="0"/>
                        </a:rPr>
                        <a:t>143</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100" b="1" i="0" u="none" strike="noStrike" dirty="0">
                          <a:solidFill>
                            <a:schemeClr val="bg1"/>
                          </a:solidFill>
                          <a:effectLst/>
                          <a:latin typeface="Calibri" panose="020F0502020204030204" pitchFamily="34" charset="0"/>
                        </a:rPr>
                        <a:t>6.3%</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100" b="1" i="0" u="none" strike="noStrike" dirty="0">
                          <a:solidFill>
                            <a:schemeClr val="bg1"/>
                          </a:solidFill>
                          <a:effectLst/>
                          <a:latin typeface="Calibri" panose="020F0502020204030204" pitchFamily="34" charset="0"/>
                        </a:rPr>
                        <a:t>2,282</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100" b="1" i="0" u="none" strike="noStrike" dirty="0">
                          <a:solidFill>
                            <a:schemeClr val="bg1"/>
                          </a:solidFill>
                          <a:effectLst/>
                          <a:latin typeface="Calibri" panose="020F0502020204030204" pitchFamily="34" charset="0"/>
                        </a:rPr>
                        <a:t>100%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r>
              <a:tr h="252000">
                <a:tc rowSpan="3">
                  <a:txBody>
                    <a:bodyPr/>
                    <a:lstStyle/>
                    <a:p>
                      <a:pPr marL="0" marR="0" indent="0" algn="ctr" defTabSz="914400" rtl="0" eaLnBrk="1" fontAlgn="t" latinLnBrk="0" hangingPunct="1">
                        <a:lnSpc>
                          <a:spcPct val="100000"/>
                        </a:lnSpc>
                        <a:spcBef>
                          <a:spcPts val="0"/>
                        </a:spcBef>
                        <a:spcAft>
                          <a:spcPts val="0"/>
                        </a:spcAft>
                        <a:buClrTx/>
                        <a:buSzTx/>
                        <a:buFontTx/>
                        <a:buNone/>
                        <a:tabLst/>
                        <a:defRPr/>
                      </a:pPr>
                      <a:r>
                        <a:rPr kumimoji="0" lang="es-MX" sz="1100" b="1" i="0" u="none" strike="noStrike" kern="1200" dirty="0" smtClean="0">
                          <a:solidFill>
                            <a:schemeClr val="tx1"/>
                          </a:solidFill>
                          <a:effectLst/>
                          <a:latin typeface="Calibri" pitchFamily="34" charset="0"/>
                          <a:ea typeface="+mn-ea"/>
                          <a:cs typeface="Calibri" pitchFamily="34" charset="0"/>
                        </a:rPr>
                        <a:t>2014</a:t>
                      </a: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1100" b="1" i="0" u="none" strike="noStrike" dirty="0" smtClean="0">
                          <a:solidFill>
                            <a:srgbClr val="000000"/>
                          </a:solidFill>
                          <a:latin typeface="Calibri" pitchFamily="34" charset="0"/>
                        </a:rPr>
                        <a:t>INFOMEX</a:t>
                      </a:r>
                      <a:endParaRPr lang="es-MX" sz="11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1,648</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81.7%</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279</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13.8%</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89</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4.4%</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2,016</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r>
              <a:tr h="252000">
                <a:tc vMerge="1">
                  <a:txBody>
                    <a:bodyPr/>
                    <a:lstStyle/>
                    <a:p>
                      <a:pPr marL="0" marR="0" indent="0" algn="ctr" defTabSz="914400" rtl="0" eaLnBrk="1" fontAlgn="t" latinLnBrk="0" hangingPunct="1">
                        <a:lnSpc>
                          <a:spcPct val="100000"/>
                        </a:lnSpc>
                        <a:spcBef>
                          <a:spcPts val="0"/>
                        </a:spcBef>
                        <a:spcAft>
                          <a:spcPts val="0"/>
                        </a:spcAft>
                        <a:buClrTx/>
                        <a:buSzTx/>
                        <a:buFontTx/>
                        <a:buNone/>
                        <a:tabLst/>
                        <a:defRPr/>
                      </a:pPr>
                      <a:endParaRPr kumimoji="0" lang="es-MX" sz="900" b="1" i="0" u="none" strike="noStrike" kern="1200" dirty="0" smtClean="0">
                        <a:solidFill>
                          <a:schemeClr val="tx1"/>
                        </a:solidFill>
                        <a:effectLst/>
                        <a:latin typeface="Calibri" pitchFamily="34" charset="0"/>
                        <a:ea typeface="+mn-ea"/>
                        <a:cs typeface="Calibri" pitchFamily="34" charset="0"/>
                      </a:endParaRPr>
                    </a:p>
                  </a:txBody>
                  <a:tcPr marL="8460" marR="8460" marT="8460"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rtl="0" fontAlgn="ctr"/>
                      <a:r>
                        <a:rPr lang="es-MX" sz="1100" b="1" i="0" u="none" strike="noStrike" dirty="0" smtClean="0">
                          <a:solidFill>
                            <a:srgbClr val="000000"/>
                          </a:solidFill>
                          <a:latin typeface="Calibri" pitchFamily="34" charset="0"/>
                        </a:rPr>
                        <a:t>Buzones</a:t>
                      </a:r>
                      <a:endParaRPr lang="es-MX" sz="11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260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91.5%</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21</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7.4%</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3</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1.1%</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284</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r>
              <a:tr h="252000">
                <a:tc vMerge="1">
                  <a:txBody>
                    <a:bodyPr/>
                    <a:lstStyle/>
                    <a:p>
                      <a:pPr marL="0" marR="0" indent="0" algn="ctr" defTabSz="914400" rtl="0" eaLnBrk="1" fontAlgn="t" latinLnBrk="0" hangingPunct="1">
                        <a:lnSpc>
                          <a:spcPct val="100000"/>
                        </a:lnSpc>
                        <a:spcBef>
                          <a:spcPts val="0"/>
                        </a:spcBef>
                        <a:spcAft>
                          <a:spcPts val="0"/>
                        </a:spcAft>
                        <a:buClrTx/>
                        <a:buSzTx/>
                        <a:buFontTx/>
                        <a:buNone/>
                        <a:tabLst/>
                        <a:defRPr/>
                      </a:pPr>
                      <a:endParaRPr kumimoji="0" lang="es-MX" sz="900" b="1" i="0" u="none" strike="noStrike" kern="1200" dirty="0" smtClean="0">
                        <a:solidFill>
                          <a:schemeClr val="tx1"/>
                        </a:solidFill>
                        <a:effectLst/>
                        <a:latin typeface="Calibri" pitchFamily="34" charset="0"/>
                        <a:ea typeface="+mn-ea"/>
                        <a:cs typeface="Calibri" pitchFamily="34" charset="0"/>
                      </a:endParaRPr>
                    </a:p>
                  </a:txBody>
                  <a:tcPr marL="8460" marR="8460" marT="8460"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rtl="0" fontAlgn="ctr"/>
                      <a:r>
                        <a:rPr lang="es-MX" sz="1100" b="1" i="0" u="none" strike="noStrike" dirty="0">
                          <a:solidFill>
                            <a:srgbClr val="FFFFFF"/>
                          </a:solidFill>
                          <a:latin typeface="Calibri" pitchFamily="34" charset="0"/>
                        </a:rPr>
                        <a:t>Total</a:t>
                      </a:r>
                    </a:p>
                  </a:txBody>
                  <a:tcPr marL="8460" marR="8460" marT="8460" marB="0" anchor="ctr">
                    <a:lnL w="6350" cap="flat" cmpd="sng" algn="ctr">
                      <a:solidFill>
                        <a:srgbClr val="2DA2BF"/>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100" b="1" i="0" u="none" strike="noStrike" dirty="0">
                          <a:solidFill>
                            <a:schemeClr val="bg1"/>
                          </a:solidFill>
                          <a:effectLst/>
                          <a:latin typeface="Calibri" panose="020F0502020204030204" pitchFamily="34" charset="0"/>
                        </a:rPr>
                        <a:t>1,908</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100" b="1" i="0" u="none" strike="noStrike" dirty="0">
                          <a:solidFill>
                            <a:schemeClr val="bg1"/>
                          </a:solidFill>
                          <a:effectLst/>
                          <a:latin typeface="Calibri" panose="020F0502020204030204" pitchFamily="34" charset="0"/>
                        </a:rPr>
                        <a:t>83.0%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100" b="1" i="0" u="none" strike="noStrike" dirty="0">
                          <a:solidFill>
                            <a:schemeClr val="bg1"/>
                          </a:solidFill>
                          <a:effectLst/>
                          <a:latin typeface="Calibri" panose="020F0502020204030204" pitchFamily="34" charset="0"/>
                        </a:rPr>
                        <a:t>300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100" b="1" i="0" u="none" strike="noStrike" dirty="0">
                          <a:solidFill>
                            <a:schemeClr val="bg1"/>
                          </a:solidFill>
                          <a:effectLst/>
                          <a:latin typeface="Calibri" panose="020F0502020204030204" pitchFamily="34" charset="0"/>
                        </a:rPr>
                        <a:t>13.0%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100" b="1" i="0" u="none" strike="noStrike" dirty="0">
                          <a:solidFill>
                            <a:schemeClr val="bg1"/>
                          </a:solidFill>
                          <a:effectLst/>
                          <a:latin typeface="Calibri" panose="020F0502020204030204" pitchFamily="34" charset="0"/>
                        </a:rPr>
                        <a:t>92</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100" b="1" i="0" u="none" strike="noStrike" dirty="0">
                          <a:solidFill>
                            <a:schemeClr val="bg1"/>
                          </a:solidFill>
                          <a:effectLst/>
                          <a:latin typeface="Calibri" panose="020F0502020204030204" pitchFamily="34" charset="0"/>
                        </a:rPr>
                        <a:t>4.0%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100" b="1" i="0" u="none" strike="noStrike" dirty="0">
                          <a:solidFill>
                            <a:schemeClr val="bg1"/>
                          </a:solidFill>
                          <a:effectLst/>
                          <a:latin typeface="Calibri" panose="020F0502020204030204" pitchFamily="34" charset="0"/>
                        </a:rPr>
                        <a:t>2,300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100" b="1" i="0" u="none" strike="noStrike" dirty="0">
                          <a:solidFill>
                            <a:schemeClr val="bg1"/>
                          </a:solidFill>
                          <a:effectLst/>
                          <a:latin typeface="Calibri" panose="020F0502020204030204" pitchFamily="34" charset="0"/>
                        </a:rPr>
                        <a:t>100%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r>
              <a:tr h="252000">
                <a:tc rowSpan="3">
                  <a:txBody>
                    <a:bodyPr/>
                    <a:lstStyle/>
                    <a:p>
                      <a:pPr marL="0" marR="0" indent="0" algn="ctr" defTabSz="914400" rtl="0" eaLnBrk="1" fontAlgn="t" latinLnBrk="0" hangingPunct="1">
                        <a:lnSpc>
                          <a:spcPct val="100000"/>
                        </a:lnSpc>
                        <a:spcBef>
                          <a:spcPts val="0"/>
                        </a:spcBef>
                        <a:spcAft>
                          <a:spcPts val="0"/>
                        </a:spcAft>
                        <a:buClrTx/>
                        <a:buSzTx/>
                        <a:buFontTx/>
                        <a:buNone/>
                        <a:tabLst/>
                        <a:defRPr/>
                      </a:pPr>
                      <a:r>
                        <a:rPr kumimoji="0" lang="es-MX" sz="1100" b="1" i="0" u="none" strike="noStrike" kern="1200" dirty="0" smtClean="0">
                          <a:solidFill>
                            <a:schemeClr val="tx1"/>
                          </a:solidFill>
                          <a:effectLst/>
                          <a:latin typeface="Calibri" pitchFamily="34" charset="0"/>
                          <a:ea typeface="+mn-ea"/>
                          <a:cs typeface="Calibri" pitchFamily="34" charset="0"/>
                        </a:rPr>
                        <a:t>2015</a:t>
                      </a: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1100" b="1" i="0" u="none" strike="noStrike" dirty="0" smtClean="0">
                          <a:solidFill>
                            <a:srgbClr val="000000"/>
                          </a:solidFill>
                          <a:latin typeface="Calibri" pitchFamily="34" charset="0"/>
                        </a:rPr>
                        <a:t>INFOMEX</a:t>
                      </a:r>
                      <a:endParaRPr lang="es-MX" sz="11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2,112</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75.1%</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464</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16.5%</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238</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8.5%</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2,814</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r>
              <a:tr h="252000">
                <a:tc vMerge="1">
                  <a:txBody>
                    <a:bodyPr/>
                    <a:lstStyle/>
                    <a:p>
                      <a:pPr marL="0" marR="0" indent="0" algn="ctr" defTabSz="914400" rtl="0" eaLnBrk="1" fontAlgn="t" latinLnBrk="0" hangingPunct="1">
                        <a:lnSpc>
                          <a:spcPct val="100000"/>
                        </a:lnSpc>
                        <a:spcBef>
                          <a:spcPts val="0"/>
                        </a:spcBef>
                        <a:spcAft>
                          <a:spcPts val="0"/>
                        </a:spcAft>
                        <a:buClrTx/>
                        <a:buSzTx/>
                        <a:buFontTx/>
                        <a:buNone/>
                        <a:tabLst/>
                        <a:defRPr/>
                      </a:pPr>
                      <a:endParaRPr kumimoji="0" lang="es-MX" sz="1000" b="1" i="0" u="none" strike="noStrike" kern="1200" dirty="0" smtClean="0">
                        <a:solidFill>
                          <a:schemeClr val="tx1"/>
                        </a:solidFill>
                        <a:effectLst/>
                        <a:latin typeface="Calibri" pitchFamily="34" charset="0"/>
                        <a:ea typeface="+mn-ea"/>
                        <a:cs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1100" b="1" i="0" u="none" strike="noStrike" dirty="0" smtClean="0">
                          <a:solidFill>
                            <a:srgbClr val="000000"/>
                          </a:solidFill>
                          <a:latin typeface="Calibri" pitchFamily="34" charset="0"/>
                        </a:rPr>
                        <a:t>Buzones</a:t>
                      </a:r>
                      <a:endParaRPr lang="es-MX" sz="11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76</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95.0%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4</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5.0%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80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r>
              <a:tr h="252000">
                <a:tc vMerge="1">
                  <a:txBody>
                    <a:bodyPr/>
                    <a:lstStyle/>
                    <a:p>
                      <a:pPr marL="0" marR="0" indent="0" algn="ctr" defTabSz="914400" rtl="0" eaLnBrk="1" fontAlgn="t" latinLnBrk="0" hangingPunct="1">
                        <a:lnSpc>
                          <a:spcPct val="100000"/>
                        </a:lnSpc>
                        <a:spcBef>
                          <a:spcPts val="0"/>
                        </a:spcBef>
                        <a:spcAft>
                          <a:spcPts val="0"/>
                        </a:spcAft>
                        <a:buClrTx/>
                        <a:buSzTx/>
                        <a:buFontTx/>
                        <a:buNone/>
                        <a:tabLst/>
                        <a:defRPr/>
                      </a:pPr>
                      <a:endParaRPr kumimoji="0" lang="es-MX" sz="1000" b="1" i="0" u="none" strike="noStrike" kern="1200" dirty="0" smtClean="0">
                        <a:solidFill>
                          <a:schemeClr val="tx1"/>
                        </a:solidFill>
                        <a:effectLst/>
                        <a:latin typeface="Calibri" pitchFamily="34" charset="0"/>
                        <a:ea typeface="+mn-ea"/>
                        <a:cs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1100" b="1" i="0" u="none" strike="noStrike" dirty="0">
                          <a:solidFill>
                            <a:srgbClr val="FFFFFF"/>
                          </a:solidFill>
                          <a:latin typeface="Calibri" pitchFamily="34" charset="0"/>
                        </a:rPr>
                        <a:t>Total</a:t>
                      </a:r>
                    </a:p>
                  </a:txBody>
                  <a:tcPr marL="8460" marR="8460" marT="8460" marB="0" anchor="ctr">
                    <a:lnL w="6350" cap="flat" cmpd="sng" algn="ctr">
                      <a:solidFill>
                        <a:srgbClr val="2DA2BF"/>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100" b="1" i="0" u="none" strike="noStrike" dirty="0">
                          <a:solidFill>
                            <a:schemeClr val="bg1"/>
                          </a:solidFill>
                          <a:effectLst/>
                          <a:latin typeface="Calibri" panose="020F0502020204030204" pitchFamily="34" charset="0"/>
                        </a:rPr>
                        <a:t>2,188</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100" b="1" i="0" u="none" strike="noStrike" dirty="0">
                          <a:solidFill>
                            <a:schemeClr val="bg1"/>
                          </a:solidFill>
                          <a:effectLst/>
                          <a:latin typeface="Calibri" panose="020F0502020204030204" pitchFamily="34" charset="0"/>
                        </a:rPr>
                        <a:t>75.6%</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100" b="1" i="0" u="none" strike="noStrike" dirty="0">
                          <a:solidFill>
                            <a:schemeClr val="bg1"/>
                          </a:solidFill>
                          <a:effectLst/>
                          <a:latin typeface="Calibri" panose="020F0502020204030204" pitchFamily="34" charset="0"/>
                        </a:rPr>
                        <a:t>468</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100" b="1" i="0" u="none" strike="noStrike" dirty="0">
                          <a:solidFill>
                            <a:schemeClr val="bg1"/>
                          </a:solidFill>
                          <a:effectLst/>
                          <a:latin typeface="Calibri" panose="020F0502020204030204" pitchFamily="34" charset="0"/>
                        </a:rPr>
                        <a:t>16.2%</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100" b="1" i="0" u="none" strike="noStrike" dirty="0">
                          <a:solidFill>
                            <a:schemeClr val="bg1"/>
                          </a:solidFill>
                          <a:effectLst/>
                          <a:latin typeface="Calibri" panose="020F0502020204030204" pitchFamily="34" charset="0"/>
                        </a:rPr>
                        <a:t>238</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100" b="1" i="0" u="none" strike="noStrike" dirty="0">
                          <a:solidFill>
                            <a:schemeClr val="bg1"/>
                          </a:solidFill>
                          <a:effectLst/>
                          <a:latin typeface="Calibri" panose="020F0502020204030204" pitchFamily="34" charset="0"/>
                        </a:rPr>
                        <a:t>8.2%</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100" b="1" i="0" u="none" strike="noStrike" dirty="0">
                          <a:solidFill>
                            <a:schemeClr val="bg1"/>
                          </a:solidFill>
                          <a:effectLst/>
                          <a:latin typeface="Calibri" panose="020F0502020204030204" pitchFamily="34" charset="0"/>
                        </a:rPr>
                        <a:t>2,894</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100" b="1" i="0" u="none" strike="noStrike" dirty="0">
                          <a:solidFill>
                            <a:schemeClr val="bg1"/>
                          </a:solidFill>
                          <a:effectLst/>
                          <a:latin typeface="Calibri" panose="020F0502020204030204" pitchFamily="34" charset="0"/>
                        </a:rPr>
                        <a:t>100%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r>
              <a:tr h="252000">
                <a:tc rowSpan="3">
                  <a:txBody>
                    <a:bodyPr/>
                    <a:lstStyle/>
                    <a:p>
                      <a:pPr marL="0" marR="0" indent="0" algn="ctr" defTabSz="914400" rtl="0" eaLnBrk="1" fontAlgn="t" latinLnBrk="0" hangingPunct="1">
                        <a:lnSpc>
                          <a:spcPct val="100000"/>
                        </a:lnSpc>
                        <a:spcBef>
                          <a:spcPts val="0"/>
                        </a:spcBef>
                        <a:spcAft>
                          <a:spcPts val="0"/>
                        </a:spcAft>
                        <a:buClrTx/>
                        <a:buSzTx/>
                        <a:buFontTx/>
                        <a:buNone/>
                        <a:tabLst/>
                        <a:defRPr/>
                      </a:pPr>
                      <a:r>
                        <a:rPr kumimoji="0" lang="es-MX" sz="1100" b="1" i="0" u="none" strike="noStrike" kern="1200" dirty="0" smtClean="0">
                          <a:solidFill>
                            <a:schemeClr val="tx1"/>
                          </a:solidFill>
                          <a:effectLst/>
                          <a:latin typeface="Calibri" pitchFamily="34" charset="0"/>
                          <a:ea typeface="+mn-ea"/>
                          <a:cs typeface="Calibri" pitchFamily="34" charset="0"/>
                        </a:rPr>
                        <a:t>2016</a:t>
                      </a: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1100" b="1" i="0" u="none" strike="noStrike" dirty="0" smtClean="0">
                          <a:solidFill>
                            <a:srgbClr val="000000"/>
                          </a:solidFill>
                          <a:latin typeface="Calibri" pitchFamily="34" charset="0"/>
                        </a:rPr>
                        <a:t>INFOMEX</a:t>
                      </a:r>
                      <a:endParaRPr lang="es-MX" sz="11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marL="0" algn="ctr" rtl="0" eaLnBrk="1" fontAlgn="t" latinLnBrk="0" hangingPunct="1"/>
                      <a:r>
                        <a:rPr kumimoji="0" lang="es-ES" sz="1100" b="1" i="0" u="none" strike="noStrike" kern="1200" dirty="0" smtClean="0">
                          <a:solidFill>
                            <a:srgbClr val="000000"/>
                          </a:solidFill>
                          <a:effectLst/>
                          <a:latin typeface="Calibri" panose="020F0502020204030204" pitchFamily="34" charset="0"/>
                          <a:ea typeface="+mn-ea"/>
                          <a:cs typeface="+mn-cs"/>
                        </a:rPr>
                        <a:t>1,496</a:t>
                      </a:r>
                      <a:endParaRPr kumimoji="0" lang="es-ES" sz="1100" b="1" i="0" u="none" strike="noStrike" kern="1200" dirty="0">
                        <a:solidFill>
                          <a:srgbClr val="000000"/>
                        </a:solidFill>
                        <a:effectLst/>
                        <a:latin typeface="Calibri" panose="020F0502020204030204" pitchFamily="34" charset="0"/>
                        <a:ea typeface="+mn-ea"/>
                        <a:cs typeface="+mn-cs"/>
                      </a:endParaRP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marL="0" algn="ctr" rtl="0" eaLnBrk="1" fontAlgn="t" latinLnBrk="0" hangingPunct="1"/>
                      <a:r>
                        <a:rPr kumimoji="0" lang="es-ES" sz="1100" b="1" i="0" u="none" strike="noStrike" kern="1200" dirty="0">
                          <a:solidFill>
                            <a:srgbClr val="000000"/>
                          </a:solidFill>
                          <a:effectLst/>
                          <a:latin typeface="Calibri" panose="020F0502020204030204" pitchFamily="34" charset="0"/>
                          <a:ea typeface="+mn-ea"/>
                          <a:cs typeface="+mn-cs"/>
                        </a:rPr>
                        <a:t>79.2%</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marL="0" algn="ctr" rtl="0" eaLnBrk="1" fontAlgn="t" latinLnBrk="0" hangingPunct="1"/>
                      <a:r>
                        <a:rPr kumimoji="0" lang="es-ES" sz="1100" b="1" i="0" u="none" strike="noStrike" kern="1200" dirty="0">
                          <a:solidFill>
                            <a:srgbClr val="000000"/>
                          </a:solidFill>
                          <a:effectLst/>
                          <a:latin typeface="Calibri" panose="020F0502020204030204" pitchFamily="34" charset="0"/>
                          <a:ea typeface="+mn-ea"/>
                          <a:cs typeface="+mn-cs"/>
                        </a:rPr>
                        <a:t>263</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marL="0" algn="ctr" rtl="0" eaLnBrk="1" fontAlgn="t" latinLnBrk="0" hangingPunct="1"/>
                      <a:r>
                        <a:rPr kumimoji="0" lang="es-ES" sz="1100" b="1" i="0" u="none" strike="noStrike" kern="1200" dirty="0">
                          <a:solidFill>
                            <a:srgbClr val="000000"/>
                          </a:solidFill>
                          <a:effectLst/>
                          <a:latin typeface="Calibri" panose="020F0502020204030204" pitchFamily="34" charset="0"/>
                          <a:ea typeface="+mn-ea"/>
                          <a:cs typeface="+mn-cs"/>
                        </a:rPr>
                        <a:t>13.9%</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marL="0" algn="ctr" rtl="0" eaLnBrk="1" fontAlgn="t" latinLnBrk="0" hangingPunct="1"/>
                      <a:r>
                        <a:rPr kumimoji="0" lang="es-ES" sz="1100" b="1" i="0" u="none" strike="noStrike" kern="1200" dirty="0">
                          <a:solidFill>
                            <a:srgbClr val="000000"/>
                          </a:solidFill>
                          <a:effectLst/>
                          <a:latin typeface="Calibri" panose="020F0502020204030204" pitchFamily="34" charset="0"/>
                          <a:ea typeface="+mn-ea"/>
                          <a:cs typeface="+mn-cs"/>
                        </a:rPr>
                        <a:t>131</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marL="0" algn="ctr" rtl="0" eaLnBrk="1" fontAlgn="t" latinLnBrk="0" hangingPunct="1"/>
                      <a:r>
                        <a:rPr kumimoji="0" lang="es-ES" sz="1100" b="1" i="0" u="none" strike="noStrike" kern="1200" dirty="0">
                          <a:solidFill>
                            <a:srgbClr val="000000"/>
                          </a:solidFill>
                          <a:effectLst/>
                          <a:latin typeface="Calibri" panose="020F0502020204030204" pitchFamily="34" charset="0"/>
                          <a:ea typeface="+mn-ea"/>
                          <a:cs typeface="+mn-cs"/>
                        </a:rPr>
                        <a:t>6.9%</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marL="0" algn="ctr" rtl="0" eaLnBrk="1" fontAlgn="t" latinLnBrk="0" hangingPunct="1"/>
                      <a:r>
                        <a:rPr kumimoji="0" lang="es-ES" sz="1100" b="1" i="0" u="none" strike="noStrike" kern="1200" dirty="0" smtClean="0">
                          <a:solidFill>
                            <a:srgbClr val="000000"/>
                          </a:solidFill>
                          <a:effectLst/>
                          <a:latin typeface="Calibri" panose="020F0502020204030204" pitchFamily="34" charset="0"/>
                          <a:ea typeface="+mn-ea"/>
                          <a:cs typeface="+mn-cs"/>
                        </a:rPr>
                        <a:t>1,890</a:t>
                      </a:r>
                      <a:endParaRPr kumimoji="0" lang="es-ES" sz="1100" b="1" i="0" u="none" strike="noStrike" kern="1200" dirty="0">
                        <a:solidFill>
                          <a:srgbClr val="000000"/>
                        </a:solidFill>
                        <a:effectLst/>
                        <a:latin typeface="Calibri" panose="020F0502020204030204" pitchFamily="34" charset="0"/>
                        <a:ea typeface="+mn-ea"/>
                        <a:cs typeface="+mn-cs"/>
                      </a:endParaRP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r>
              <a:tr h="252000">
                <a:tc vMerge="1">
                  <a:txBody>
                    <a:bodyPr/>
                    <a:lstStyle/>
                    <a:p>
                      <a:pPr marL="0" marR="0" indent="0" algn="ctr" defTabSz="914400" rtl="0" eaLnBrk="1" fontAlgn="t" latinLnBrk="0" hangingPunct="1">
                        <a:lnSpc>
                          <a:spcPct val="100000"/>
                        </a:lnSpc>
                        <a:spcBef>
                          <a:spcPts val="0"/>
                        </a:spcBef>
                        <a:spcAft>
                          <a:spcPts val="0"/>
                        </a:spcAft>
                        <a:buClrTx/>
                        <a:buSzTx/>
                        <a:buFontTx/>
                        <a:buNone/>
                        <a:tabLst/>
                        <a:defRPr/>
                      </a:pPr>
                      <a:endParaRPr kumimoji="0" lang="es-MX" sz="1000" b="1" i="0" u="none" strike="noStrike" kern="1200" dirty="0" smtClean="0">
                        <a:solidFill>
                          <a:schemeClr val="tx1"/>
                        </a:solidFill>
                        <a:effectLst/>
                        <a:latin typeface="Calibri" pitchFamily="34" charset="0"/>
                        <a:ea typeface="+mn-ea"/>
                        <a:cs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1100" b="1" i="0" u="none" strike="noStrike" dirty="0" smtClean="0">
                          <a:solidFill>
                            <a:srgbClr val="000000"/>
                          </a:solidFill>
                          <a:latin typeface="Calibri" pitchFamily="34" charset="0"/>
                        </a:rPr>
                        <a:t>Buzones</a:t>
                      </a:r>
                      <a:endParaRPr lang="es-MX" sz="11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a:t>
                      </a:r>
                    </a:p>
                  </a:txBody>
                  <a:tcPr marL="9525" marR="9525" marT="9525" marB="0" anchor="ctr">
                    <a:lnL w="6350"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r>
              <a:tr h="252000">
                <a:tc vMerge="1">
                  <a:txBody>
                    <a:bodyPr/>
                    <a:lstStyle/>
                    <a:p>
                      <a:pPr marL="0" marR="0" indent="0" algn="ctr" defTabSz="914400" rtl="0" eaLnBrk="1" fontAlgn="t" latinLnBrk="0" hangingPunct="1">
                        <a:lnSpc>
                          <a:spcPct val="100000"/>
                        </a:lnSpc>
                        <a:spcBef>
                          <a:spcPts val="0"/>
                        </a:spcBef>
                        <a:spcAft>
                          <a:spcPts val="0"/>
                        </a:spcAft>
                        <a:buClrTx/>
                        <a:buSzTx/>
                        <a:buFontTx/>
                        <a:buNone/>
                        <a:tabLst/>
                        <a:defRPr/>
                      </a:pPr>
                      <a:endParaRPr kumimoji="0" lang="es-MX" sz="1000" b="1" i="0" u="none" strike="noStrike" kern="1200" dirty="0" smtClean="0">
                        <a:solidFill>
                          <a:schemeClr val="tx1"/>
                        </a:solidFill>
                        <a:effectLst/>
                        <a:latin typeface="Calibri" pitchFamily="34" charset="0"/>
                        <a:ea typeface="+mn-ea"/>
                        <a:cs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1100" b="1" i="0" u="none" strike="noStrike" dirty="0">
                          <a:solidFill>
                            <a:srgbClr val="FFFFFF"/>
                          </a:solidFill>
                          <a:latin typeface="Calibri" pitchFamily="34" charset="0"/>
                        </a:rPr>
                        <a:t>Total</a:t>
                      </a: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chemeClr val="accent1"/>
                    </a:solidFill>
                  </a:tcPr>
                </a:tc>
                <a:tc>
                  <a:txBody>
                    <a:bodyPr/>
                    <a:lstStyle/>
                    <a:p>
                      <a:pPr marL="0" algn="ctr" rtl="0" eaLnBrk="1" fontAlgn="t" latinLnBrk="0" hangingPunct="1"/>
                      <a:r>
                        <a:rPr kumimoji="0" lang="es-ES" sz="1100" b="1" i="0" u="none" strike="noStrike" kern="1200" dirty="0" smtClean="0">
                          <a:solidFill>
                            <a:schemeClr val="bg1"/>
                          </a:solidFill>
                          <a:effectLst/>
                          <a:latin typeface="Calibri" panose="020F0502020204030204" pitchFamily="34" charset="0"/>
                          <a:ea typeface="+mn-ea"/>
                          <a:cs typeface="+mn-cs"/>
                        </a:rPr>
                        <a:t>1,496</a:t>
                      </a:r>
                      <a:endParaRPr kumimoji="0" lang="es-ES" sz="1100" b="1" i="0" u="none" strike="noStrike" kern="1200" dirty="0">
                        <a:solidFill>
                          <a:schemeClr val="bg1"/>
                        </a:solidFill>
                        <a:effectLst/>
                        <a:latin typeface="Calibri" panose="020F0502020204030204" pitchFamily="34" charset="0"/>
                        <a:ea typeface="+mn-ea"/>
                        <a:cs typeface="+mn-cs"/>
                      </a:endParaRP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chemeClr val="accent1"/>
                    </a:solidFill>
                  </a:tcPr>
                </a:tc>
                <a:tc>
                  <a:txBody>
                    <a:bodyPr/>
                    <a:lstStyle/>
                    <a:p>
                      <a:pPr marL="0" algn="ctr" rtl="0" eaLnBrk="1" fontAlgn="t" latinLnBrk="0" hangingPunct="1"/>
                      <a:r>
                        <a:rPr kumimoji="0" lang="es-ES" sz="1100" b="1" i="0" u="none" strike="noStrike" kern="1200" dirty="0">
                          <a:solidFill>
                            <a:schemeClr val="bg1"/>
                          </a:solidFill>
                          <a:effectLst/>
                          <a:latin typeface="Calibri" panose="020F0502020204030204" pitchFamily="34" charset="0"/>
                          <a:ea typeface="+mn-ea"/>
                          <a:cs typeface="+mn-cs"/>
                        </a:rPr>
                        <a:t>79.2%</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chemeClr val="accent1"/>
                    </a:solidFill>
                  </a:tcPr>
                </a:tc>
                <a:tc>
                  <a:txBody>
                    <a:bodyPr/>
                    <a:lstStyle/>
                    <a:p>
                      <a:pPr marL="0" algn="ctr" rtl="0" eaLnBrk="1" fontAlgn="t" latinLnBrk="0" hangingPunct="1"/>
                      <a:r>
                        <a:rPr kumimoji="0" lang="es-ES" sz="1100" b="1" i="0" u="none" strike="noStrike" kern="1200" dirty="0">
                          <a:solidFill>
                            <a:schemeClr val="bg1"/>
                          </a:solidFill>
                          <a:effectLst/>
                          <a:latin typeface="Calibri" panose="020F0502020204030204" pitchFamily="34" charset="0"/>
                          <a:ea typeface="+mn-ea"/>
                          <a:cs typeface="+mn-cs"/>
                        </a:rPr>
                        <a:t>263</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chemeClr val="accent1"/>
                    </a:solidFill>
                  </a:tcPr>
                </a:tc>
                <a:tc>
                  <a:txBody>
                    <a:bodyPr/>
                    <a:lstStyle/>
                    <a:p>
                      <a:pPr marL="0" algn="ctr" rtl="0" eaLnBrk="1" fontAlgn="t" latinLnBrk="0" hangingPunct="1"/>
                      <a:r>
                        <a:rPr kumimoji="0" lang="es-ES" sz="1100" b="1" i="0" u="none" strike="noStrike" kern="1200" dirty="0">
                          <a:solidFill>
                            <a:schemeClr val="bg1"/>
                          </a:solidFill>
                          <a:effectLst/>
                          <a:latin typeface="Calibri" panose="020F0502020204030204" pitchFamily="34" charset="0"/>
                          <a:ea typeface="+mn-ea"/>
                          <a:cs typeface="+mn-cs"/>
                        </a:rPr>
                        <a:t>13.9%</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chemeClr val="accent1"/>
                    </a:solidFill>
                  </a:tcPr>
                </a:tc>
                <a:tc>
                  <a:txBody>
                    <a:bodyPr/>
                    <a:lstStyle/>
                    <a:p>
                      <a:pPr marL="0" algn="ctr" rtl="0" eaLnBrk="1" fontAlgn="t" latinLnBrk="0" hangingPunct="1"/>
                      <a:r>
                        <a:rPr kumimoji="0" lang="es-ES" sz="1100" b="1" i="0" u="none" strike="noStrike" kern="1200" dirty="0">
                          <a:solidFill>
                            <a:schemeClr val="bg1"/>
                          </a:solidFill>
                          <a:effectLst/>
                          <a:latin typeface="Calibri" panose="020F0502020204030204" pitchFamily="34" charset="0"/>
                          <a:ea typeface="+mn-ea"/>
                          <a:cs typeface="+mn-cs"/>
                        </a:rPr>
                        <a:t>131</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chemeClr val="accent1"/>
                    </a:solidFill>
                  </a:tcPr>
                </a:tc>
                <a:tc>
                  <a:txBody>
                    <a:bodyPr/>
                    <a:lstStyle/>
                    <a:p>
                      <a:pPr marL="0" algn="ctr" rtl="0" eaLnBrk="1" fontAlgn="t" latinLnBrk="0" hangingPunct="1"/>
                      <a:r>
                        <a:rPr kumimoji="0" lang="es-ES" sz="1100" b="1" i="0" u="none" strike="noStrike" kern="1200" dirty="0">
                          <a:solidFill>
                            <a:schemeClr val="bg1"/>
                          </a:solidFill>
                          <a:effectLst/>
                          <a:latin typeface="Calibri" panose="020F0502020204030204" pitchFamily="34" charset="0"/>
                          <a:ea typeface="+mn-ea"/>
                          <a:cs typeface="+mn-cs"/>
                        </a:rPr>
                        <a:t>6.9%</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chemeClr val="accent1"/>
                    </a:solidFill>
                  </a:tcPr>
                </a:tc>
                <a:tc>
                  <a:txBody>
                    <a:bodyPr/>
                    <a:lstStyle/>
                    <a:p>
                      <a:pPr marL="0" algn="ctr" rtl="0" eaLnBrk="1" fontAlgn="t" latinLnBrk="0" hangingPunct="1"/>
                      <a:r>
                        <a:rPr kumimoji="0" lang="es-ES" sz="1100" b="1" i="0" u="none" strike="noStrike" kern="1200" dirty="0" smtClean="0">
                          <a:solidFill>
                            <a:schemeClr val="bg1"/>
                          </a:solidFill>
                          <a:effectLst/>
                          <a:latin typeface="Calibri" panose="020F0502020204030204" pitchFamily="34" charset="0"/>
                          <a:ea typeface="+mn-ea"/>
                          <a:cs typeface="+mn-cs"/>
                        </a:rPr>
                        <a:t>1,890</a:t>
                      </a:r>
                      <a:endParaRPr kumimoji="0" lang="es-ES" sz="1100" b="1" i="0" u="none" strike="noStrike" kern="1200" dirty="0">
                        <a:solidFill>
                          <a:schemeClr val="bg1"/>
                        </a:solidFill>
                        <a:effectLst/>
                        <a:latin typeface="Calibri" panose="020F0502020204030204" pitchFamily="34" charset="0"/>
                        <a:ea typeface="+mn-ea"/>
                        <a:cs typeface="+mn-cs"/>
                      </a:endParaRP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chemeClr val="accent1"/>
                    </a:solidFill>
                  </a:tcPr>
                </a:tc>
                <a:tc>
                  <a:txBody>
                    <a:bodyPr/>
                    <a:lstStyle/>
                    <a:p>
                      <a:pPr algn="ctr" fontAlgn="t"/>
                      <a:r>
                        <a:rPr lang="es-MX" sz="1100" b="1" i="0" u="none" strike="noStrike" dirty="0">
                          <a:solidFill>
                            <a:schemeClr val="bg1"/>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chemeClr val="accent1"/>
                    </a:solidFill>
                  </a:tcPr>
                </a:tc>
              </a:tr>
              <a:tr h="252000">
                <a:tc rowSpan="3">
                  <a:txBody>
                    <a:bodyPr/>
                    <a:lstStyle/>
                    <a:p>
                      <a:pPr marL="0" marR="0" indent="0" algn="ctr" defTabSz="914400" rtl="0" eaLnBrk="1" fontAlgn="t" latinLnBrk="0" hangingPunct="1">
                        <a:lnSpc>
                          <a:spcPct val="100000"/>
                        </a:lnSpc>
                        <a:spcBef>
                          <a:spcPts val="0"/>
                        </a:spcBef>
                        <a:spcAft>
                          <a:spcPts val="0"/>
                        </a:spcAft>
                        <a:buClrTx/>
                        <a:buSzTx/>
                        <a:buFontTx/>
                        <a:buNone/>
                        <a:tabLst/>
                        <a:defRPr/>
                      </a:pPr>
                      <a:r>
                        <a:rPr kumimoji="0" lang="es-MX" sz="1100" b="1" i="0" u="none" strike="noStrike" kern="1200" dirty="0" smtClean="0">
                          <a:solidFill>
                            <a:schemeClr val="tx1"/>
                          </a:solidFill>
                          <a:effectLst/>
                          <a:latin typeface="Calibri" pitchFamily="34" charset="0"/>
                          <a:ea typeface="+mn-ea"/>
                          <a:cs typeface="Calibri" pitchFamily="34" charset="0"/>
                        </a:rPr>
                        <a:t>2017</a:t>
                      </a: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1100" b="1" i="0" u="none" strike="noStrike" dirty="0" smtClean="0">
                          <a:solidFill>
                            <a:srgbClr val="000000"/>
                          </a:solidFill>
                          <a:latin typeface="Calibri" pitchFamily="34" charset="0"/>
                        </a:rPr>
                        <a:t>INFOMEX</a:t>
                      </a:r>
                      <a:endParaRPr lang="es-MX" sz="11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marL="0" algn="ctr" rtl="0" eaLnBrk="1" fontAlgn="t" latinLnBrk="0" hangingPunct="1"/>
                      <a:r>
                        <a:rPr kumimoji="0" lang="es-MX" sz="1100" b="1" i="0" u="none" strike="noStrike" kern="1200" dirty="0" smtClean="0">
                          <a:solidFill>
                            <a:srgbClr val="000000"/>
                          </a:solidFill>
                          <a:effectLst/>
                          <a:latin typeface="Calibri" panose="020F0502020204030204" pitchFamily="34" charset="0"/>
                          <a:ea typeface="+mn-ea"/>
                          <a:cs typeface="+mn-cs"/>
                        </a:rPr>
                        <a:t>1,552</a:t>
                      </a:r>
                      <a:endParaRPr kumimoji="0" lang="es-MX" sz="1100" b="1" i="0" u="none" strike="noStrike" kern="1200" dirty="0">
                        <a:solidFill>
                          <a:srgbClr val="000000"/>
                        </a:solidFill>
                        <a:effectLst/>
                        <a:latin typeface="Calibri" panose="020F0502020204030204" pitchFamily="34" charset="0"/>
                        <a:ea typeface="+mn-ea"/>
                        <a:cs typeface="+mn-cs"/>
                      </a:endParaRP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marL="0" algn="ctr" rtl="0" eaLnBrk="1" fontAlgn="t" latinLnBrk="0" hangingPunct="1"/>
                      <a:r>
                        <a:rPr kumimoji="0" lang="es-MX" sz="1100" b="1" i="0" u="none" strike="noStrike" kern="1200" dirty="0">
                          <a:solidFill>
                            <a:srgbClr val="000000"/>
                          </a:solidFill>
                          <a:effectLst/>
                          <a:latin typeface="Calibri" panose="020F0502020204030204" pitchFamily="34" charset="0"/>
                          <a:ea typeface="+mn-ea"/>
                          <a:cs typeface="+mn-cs"/>
                        </a:rPr>
                        <a:t>82.1%</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marL="0" algn="ctr" rtl="0" eaLnBrk="1" fontAlgn="t" latinLnBrk="0" hangingPunct="1"/>
                      <a:r>
                        <a:rPr kumimoji="0" lang="es-MX" sz="1100" b="1" i="0" u="none" strike="noStrike" kern="1200" dirty="0">
                          <a:solidFill>
                            <a:srgbClr val="000000"/>
                          </a:solidFill>
                          <a:effectLst/>
                          <a:latin typeface="Calibri" panose="020F0502020204030204" pitchFamily="34" charset="0"/>
                          <a:ea typeface="+mn-ea"/>
                          <a:cs typeface="+mn-cs"/>
                        </a:rPr>
                        <a:t>236</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marL="0" algn="ctr" rtl="0" eaLnBrk="1" fontAlgn="t" latinLnBrk="0" hangingPunct="1"/>
                      <a:r>
                        <a:rPr kumimoji="0" lang="es-MX" sz="1100" b="1" i="0" u="none" strike="noStrike" kern="1200" dirty="0">
                          <a:solidFill>
                            <a:srgbClr val="000000"/>
                          </a:solidFill>
                          <a:effectLst/>
                          <a:latin typeface="Calibri" panose="020F0502020204030204" pitchFamily="34" charset="0"/>
                          <a:ea typeface="+mn-ea"/>
                          <a:cs typeface="+mn-cs"/>
                        </a:rPr>
                        <a:t>12.5%</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marL="0" algn="ctr" rtl="0" eaLnBrk="1" fontAlgn="t" latinLnBrk="0" hangingPunct="1"/>
                      <a:r>
                        <a:rPr kumimoji="0" lang="es-MX" sz="1100" b="1" i="0" u="none" strike="noStrike" kern="1200" dirty="0">
                          <a:solidFill>
                            <a:srgbClr val="000000"/>
                          </a:solidFill>
                          <a:effectLst/>
                          <a:latin typeface="Calibri" panose="020F0502020204030204" pitchFamily="34" charset="0"/>
                          <a:ea typeface="+mn-ea"/>
                          <a:cs typeface="+mn-cs"/>
                        </a:rPr>
                        <a:t>102</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marL="0" algn="ctr" rtl="0" eaLnBrk="1" fontAlgn="t" latinLnBrk="0" hangingPunct="1"/>
                      <a:r>
                        <a:rPr kumimoji="0" lang="es-MX" sz="1100" b="1" i="0" u="none" strike="noStrike" kern="1200" dirty="0">
                          <a:solidFill>
                            <a:srgbClr val="000000"/>
                          </a:solidFill>
                          <a:effectLst/>
                          <a:latin typeface="Calibri" panose="020F0502020204030204" pitchFamily="34" charset="0"/>
                          <a:ea typeface="+mn-ea"/>
                          <a:cs typeface="+mn-cs"/>
                        </a:rPr>
                        <a:t>5.4%</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marL="0" algn="ctr" rtl="0" eaLnBrk="1" fontAlgn="t" latinLnBrk="0" hangingPunct="1"/>
                      <a:r>
                        <a:rPr kumimoji="0" lang="es-MX" sz="1100" b="1" i="0" u="none" strike="noStrike" kern="1200" dirty="0" smtClean="0">
                          <a:solidFill>
                            <a:srgbClr val="000000"/>
                          </a:solidFill>
                          <a:effectLst/>
                          <a:latin typeface="Calibri" panose="020F0502020204030204" pitchFamily="34" charset="0"/>
                          <a:ea typeface="+mn-ea"/>
                          <a:cs typeface="+mn-cs"/>
                        </a:rPr>
                        <a:t>1,890</a:t>
                      </a:r>
                      <a:endParaRPr kumimoji="0" lang="es-MX" sz="1100" b="1" i="0" u="none" strike="noStrike" kern="1200" dirty="0">
                        <a:solidFill>
                          <a:srgbClr val="000000"/>
                        </a:solidFill>
                        <a:effectLst/>
                        <a:latin typeface="Calibri" panose="020F0502020204030204" pitchFamily="34" charset="0"/>
                        <a:ea typeface="+mn-ea"/>
                        <a:cs typeface="+mn-cs"/>
                      </a:endParaRP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marL="0" algn="ctr" rtl="0" eaLnBrk="1" fontAlgn="t" latinLnBrk="0" hangingPunct="1"/>
                      <a:r>
                        <a:rPr kumimoji="0" lang="es-MX" sz="1100" b="1" i="0" u="none" strike="noStrike" kern="1200" dirty="0" smtClean="0">
                          <a:solidFill>
                            <a:srgbClr val="000000"/>
                          </a:solidFill>
                          <a:effectLst/>
                          <a:latin typeface="Calibri" panose="020F0502020204030204" pitchFamily="34" charset="0"/>
                          <a:ea typeface="+mn-ea"/>
                          <a:cs typeface="+mn-cs"/>
                        </a:rPr>
                        <a:t>100%</a:t>
                      </a:r>
                      <a:endParaRPr kumimoji="0" lang="es-MX" sz="1100" b="1" i="0" u="none" strike="noStrike" kern="1200" dirty="0">
                        <a:solidFill>
                          <a:srgbClr val="000000"/>
                        </a:solidFill>
                        <a:effectLst/>
                        <a:latin typeface="Calibri" panose="020F0502020204030204" pitchFamily="34" charset="0"/>
                        <a:ea typeface="+mn-ea"/>
                        <a:cs typeface="+mn-cs"/>
                      </a:endParaRPr>
                    </a:p>
                  </a:txBody>
                  <a:tcPr marL="9525" marR="9525" marT="9525" marB="0" anchor="ctr">
                    <a:lnL w="6350"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r>
              <a:tr h="252000">
                <a:tc vMerge="1">
                  <a:txBody>
                    <a:bodyPr/>
                    <a:lstStyle/>
                    <a:p>
                      <a:pPr marL="0" marR="0" indent="0" algn="ctr" defTabSz="914400" rtl="0" eaLnBrk="1" fontAlgn="t" latinLnBrk="0" hangingPunct="1">
                        <a:lnSpc>
                          <a:spcPct val="100000"/>
                        </a:lnSpc>
                        <a:spcBef>
                          <a:spcPts val="0"/>
                        </a:spcBef>
                        <a:spcAft>
                          <a:spcPts val="0"/>
                        </a:spcAft>
                        <a:buClrTx/>
                        <a:buSzTx/>
                        <a:buFontTx/>
                        <a:buNone/>
                        <a:tabLst/>
                        <a:defRPr/>
                      </a:pPr>
                      <a:endParaRPr kumimoji="0" lang="es-MX" sz="900" b="1" i="0" u="none" strike="noStrike" kern="1200" dirty="0" smtClean="0">
                        <a:solidFill>
                          <a:schemeClr val="tx1"/>
                        </a:solidFill>
                        <a:effectLst/>
                        <a:latin typeface="Calibri" pitchFamily="34" charset="0"/>
                        <a:ea typeface="+mn-ea"/>
                        <a:cs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1100" b="1" i="0" u="none" strike="noStrike" dirty="0" smtClean="0">
                          <a:solidFill>
                            <a:srgbClr val="000000"/>
                          </a:solidFill>
                          <a:latin typeface="Calibri" pitchFamily="34" charset="0"/>
                        </a:rPr>
                        <a:t>Buzones</a:t>
                      </a:r>
                      <a:endParaRPr lang="es-MX" sz="11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a:t>
                      </a:r>
                    </a:p>
                  </a:txBody>
                  <a:tcPr marL="9525" marR="9525" marT="9525" marB="0" anchor="ctr">
                    <a:lnL w="6350"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r>
              <a:tr h="252000">
                <a:tc vMerge="1">
                  <a:txBody>
                    <a:bodyPr/>
                    <a:lstStyle/>
                    <a:p>
                      <a:pPr marL="0" marR="0" indent="0" algn="ctr" defTabSz="914400" rtl="0" eaLnBrk="1" fontAlgn="t" latinLnBrk="0" hangingPunct="1">
                        <a:lnSpc>
                          <a:spcPct val="100000"/>
                        </a:lnSpc>
                        <a:spcBef>
                          <a:spcPts val="0"/>
                        </a:spcBef>
                        <a:spcAft>
                          <a:spcPts val="0"/>
                        </a:spcAft>
                        <a:buClrTx/>
                        <a:buSzTx/>
                        <a:buFontTx/>
                        <a:buNone/>
                        <a:tabLst/>
                        <a:defRPr/>
                      </a:pPr>
                      <a:endParaRPr kumimoji="0" lang="es-MX" sz="900" b="1" i="0" u="none" strike="noStrike" kern="1200" dirty="0" smtClean="0">
                        <a:solidFill>
                          <a:schemeClr val="tx1"/>
                        </a:solidFill>
                        <a:effectLst/>
                        <a:latin typeface="Calibri" pitchFamily="34" charset="0"/>
                        <a:ea typeface="+mn-ea"/>
                        <a:cs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1100" b="1" i="0" u="none" strike="noStrike" dirty="0">
                          <a:solidFill>
                            <a:srgbClr val="FFFFFF"/>
                          </a:solidFill>
                          <a:latin typeface="Calibri" pitchFamily="34" charset="0"/>
                        </a:rPr>
                        <a:t>Total</a:t>
                      </a:r>
                    </a:p>
                  </a:txBody>
                  <a:tcPr marL="8460" marR="8460" marT="8460" marB="0" anchor="ctr">
                    <a:lnL w="6350" cap="flat" cmpd="sng" algn="ctr">
                      <a:solidFill>
                        <a:srgbClr val="2DA2BF"/>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marL="0" algn="ctr" rtl="0" eaLnBrk="1" fontAlgn="t" latinLnBrk="0" hangingPunct="1"/>
                      <a:r>
                        <a:rPr kumimoji="0" lang="es-MX" sz="1100" b="1" i="0" u="none" strike="noStrike" kern="1200" dirty="0" smtClean="0">
                          <a:solidFill>
                            <a:schemeClr val="bg1"/>
                          </a:solidFill>
                          <a:effectLst/>
                          <a:latin typeface="Calibri" panose="020F0502020204030204" pitchFamily="34" charset="0"/>
                          <a:ea typeface="+mn-ea"/>
                          <a:cs typeface="+mn-cs"/>
                        </a:rPr>
                        <a:t>1,552</a:t>
                      </a:r>
                      <a:endParaRPr kumimoji="0" lang="es-MX" sz="1100" b="1" i="0" u="none" strike="noStrike" kern="1200" dirty="0">
                        <a:solidFill>
                          <a:schemeClr val="bg1"/>
                        </a:solidFill>
                        <a:effectLst/>
                        <a:latin typeface="Calibri" panose="020F0502020204030204" pitchFamily="34" charset="0"/>
                        <a:ea typeface="+mn-ea"/>
                        <a:cs typeface="+mn-cs"/>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marL="0" algn="ctr" rtl="0" eaLnBrk="1" fontAlgn="t" latinLnBrk="0" hangingPunct="1"/>
                      <a:r>
                        <a:rPr kumimoji="0" lang="es-MX" sz="1100" b="1" i="0" u="none" strike="noStrike" kern="1200" dirty="0">
                          <a:solidFill>
                            <a:schemeClr val="bg1"/>
                          </a:solidFill>
                          <a:effectLst/>
                          <a:latin typeface="Calibri" panose="020F0502020204030204" pitchFamily="34" charset="0"/>
                          <a:ea typeface="+mn-ea"/>
                          <a:cs typeface="+mn-cs"/>
                        </a:rPr>
                        <a:t>82.1%</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marL="0" algn="ctr" rtl="0" eaLnBrk="1" fontAlgn="t" latinLnBrk="0" hangingPunct="1"/>
                      <a:r>
                        <a:rPr kumimoji="0" lang="es-MX" sz="1100" b="1" i="0" u="none" strike="noStrike" kern="1200" dirty="0">
                          <a:solidFill>
                            <a:schemeClr val="bg1"/>
                          </a:solidFill>
                          <a:effectLst/>
                          <a:latin typeface="Calibri" panose="020F0502020204030204" pitchFamily="34" charset="0"/>
                          <a:ea typeface="+mn-ea"/>
                          <a:cs typeface="+mn-cs"/>
                        </a:rPr>
                        <a:t>236</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marL="0" algn="ctr" rtl="0" eaLnBrk="1" fontAlgn="t" latinLnBrk="0" hangingPunct="1"/>
                      <a:r>
                        <a:rPr kumimoji="0" lang="es-MX" sz="1100" b="1" i="0" u="none" strike="noStrike" kern="1200" dirty="0">
                          <a:solidFill>
                            <a:schemeClr val="bg1"/>
                          </a:solidFill>
                          <a:effectLst/>
                          <a:latin typeface="Calibri" panose="020F0502020204030204" pitchFamily="34" charset="0"/>
                          <a:ea typeface="+mn-ea"/>
                          <a:cs typeface="+mn-cs"/>
                        </a:rPr>
                        <a:t>12.5%</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marL="0" algn="ctr" rtl="0" eaLnBrk="1" fontAlgn="t" latinLnBrk="0" hangingPunct="1"/>
                      <a:r>
                        <a:rPr kumimoji="0" lang="es-MX" sz="1100" b="1" i="0" u="none" strike="noStrike" kern="1200" dirty="0">
                          <a:solidFill>
                            <a:schemeClr val="bg1"/>
                          </a:solidFill>
                          <a:effectLst/>
                          <a:latin typeface="Calibri" panose="020F0502020204030204" pitchFamily="34" charset="0"/>
                          <a:ea typeface="+mn-ea"/>
                          <a:cs typeface="+mn-cs"/>
                        </a:rPr>
                        <a:t>102</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marL="0" algn="ctr" rtl="0" eaLnBrk="1" fontAlgn="t" latinLnBrk="0" hangingPunct="1"/>
                      <a:r>
                        <a:rPr kumimoji="0" lang="es-MX" sz="1100" b="1" i="0" u="none" strike="noStrike" kern="1200" dirty="0">
                          <a:solidFill>
                            <a:schemeClr val="bg1"/>
                          </a:solidFill>
                          <a:effectLst/>
                          <a:latin typeface="Calibri" panose="020F0502020204030204" pitchFamily="34" charset="0"/>
                          <a:ea typeface="+mn-ea"/>
                          <a:cs typeface="+mn-cs"/>
                        </a:rPr>
                        <a:t>5.4%</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marL="0" algn="ctr" rtl="0" eaLnBrk="1" fontAlgn="t" latinLnBrk="0" hangingPunct="1"/>
                      <a:r>
                        <a:rPr kumimoji="0" lang="es-MX" sz="1100" b="1" i="0" u="none" strike="noStrike" kern="1200" dirty="0" smtClean="0">
                          <a:solidFill>
                            <a:schemeClr val="bg1"/>
                          </a:solidFill>
                          <a:effectLst/>
                          <a:latin typeface="Calibri" panose="020F0502020204030204" pitchFamily="34" charset="0"/>
                          <a:ea typeface="+mn-ea"/>
                          <a:cs typeface="+mn-cs"/>
                        </a:rPr>
                        <a:t>1,890</a:t>
                      </a:r>
                      <a:endParaRPr kumimoji="0" lang="es-MX" sz="1100" b="1" i="0" u="none" strike="noStrike" kern="1200" dirty="0">
                        <a:solidFill>
                          <a:schemeClr val="bg1"/>
                        </a:solidFill>
                        <a:effectLst/>
                        <a:latin typeface="Calibri" panose="020F0502020204030204" pitchFamily="34" charset="0"/>
                        <a:ea typeface="+mn-ea"/>
                        <a:cs typeface="+mn-cs"/>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marL="0" algn="ctr" rtl="0" eaLnBrk="1" fontAlgn="t" latinLnBrk="0" hangingPunct="1"/>
                      <a:r>
                        <a:rPr kumimoji="0" lang="es-MX" sz="1100" b="1" i="0" u="none" strike="noStrike" kern="1200" dirty="0" smtClean="0">
                          <a:solidFill>
                            <a:schemeClr val="bg1"/>
                          </a:solidFill>
                          <a:effectLst/>
                          <a:latin typeface="Calibri" panose="020F0502020204030204" pitchFamily="34" charset="0"/>
                          <a:ea typeface="+mn-ea"/>
                          <a:cs typeface="+mn-cs"/>
                        </a:rPr>
                        <a:t>100%</a:t>
                      </a:r>
                      <a:endParaRPr kumimoji="0" lang="es-MX" sz="1100" b="1" i="0" u="none" strike="noStrike" kern="1200" dirty="0">
                        <a:solidFill>
                          <a:schemeClr val="bg1"/>
                        </a:solidFill>
                        <a:effectLst/>
                        <a:latin typeface="Calibri" panose="020F0502020204030204" pitchFamily="34" charset="0"/>
                        <a:ea typeface="+mn-ea"/>
                        <a:cs typeface="+mn-cs"/>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r>
            </a:tbl>
          </a:graphicData>
        </a:graphic>
      </p:graphicFrame>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8 Marcador de número de diapositiva"/>
          <p:cNvSpPr>
            <a:spLocks noGrp="1"/>
          </p:cNvSpPr>
          <p:nvPr>
            <p:ph type="sldNum" sz="quarter" idx="12"/>
          </p:nvPr>
        </p:nvSpPr>
        <p:spPr/>
        <p:txBody>
          <a:bodyPr/>
          <a:lstStyle/>
          <a:p>
            <a:pPr>
              <a:defRPr/>
            </a:pPr>
            <a:fld id="{BD43386B-512A-4F48-AC60-1F2A615D5642}" type="slidenum">
              <a:rPr lang="es-MX" smtClean="0"/>
              <a:pPr>
                <a:defRPr/>
              </a:pPr>
              <a:t>12</a:t>
            </a:fld>
            <a:endParaRPr lang="es-MX" dirty="0"/>
          </a:p>
        </p:txBody>
      </p:sp>
      <p:graphicFrame>
        <p:nvGraphicFramePr>
          <p:cNvPr id="6" name="5 Gráfico"/>
          <p:cNvGraphicFramePr/>
          <p:nvPr>
            <p:extLst>
              <p:ext uri="{D42A27DB-BD31-4B8C-83A1-F6EECF244321}">
                <p14:modId xmlns:p14="http://schemas.microsoft.com/office/powerpoint/2010/main" val="3331285443"/>
              </p:ext>
            </p:extLst>
          </p:nvPr>
        </p:nvGraphicFramePr>
        <p:xfrm>
          <a:off x="1691680" y="2492896"/>
          <a:ext cx="5760640" cy="3568848"/>
        </p:xfrm>
        <a:graphic>
          <a:graphicData uri="http://schemas.openxmlformats.org/drawingml/2006/chart">
            <c:chart xmlns:c="http://schemas.openxmlformats.org/drawingml/2006/chart" xmlns:r="http://schemas.openxmlformats.org/officeDocument/2006/relationships" r:id="rId3"/>
          </a:graphicData>
        </a:graphic>
      </p:graphicFrame>
      <p:sp>
        <p:nvSpPr>
          <p:cNvPr id="10" name="9 Rectángulo"/>
          <p:cNvSpPr/>
          <p:nvPr/>
        </p:nvSpPr>
        <p:spPr>
          <a:xfrm>
            <a:off x="810159" y="1498358"/>
            <a:ext cx="7510499" cy="292388"/>
          </a:xfrm>
          <a:prstGeom prst="rect">
            <a:avLst/>
          </a:prstGeom>
        </p:spPr>
        <p:txBody>
          <a:bodyPr wrap="square">
            <a:spAutoFit/>
          </a:bodyPr>
          <a:lstStyle/>
          <a:p>
            <a:pPr algn="ctr"/>
            <a:r>
              <a:rPr lang="es-MX" sz="1300" b="1" dirty="0" smtClean="0">
                <a:latin typeface="Calibri" pitchFamily="34" charset="0"/>
              </a:rPr>
              <a:t>En general, ¿cómo califica usted la respuesta que recibió a su solicitud de información?</a:t>
            </a:r>
          </a:p>
        </p:txBody>
      </p:sp>
      <p:sp>
        <p:nvSpPr>
          <p:cNvPr id="11" name="10 CuadroTexto"/>
          <p:cNvSpPr txBox="1"/>
          <p:nvPr/>
        </p:nvSpPr>
        <p:spPr>
          <a:xfrm>
            <a:off x="76169" y="85702"/>
            <a:ext cx="8388000" cy="864000"/>
          </a:xfrm>
          <a:prstGeom prst="rect">
            <a:avLst/>
          </a:prstGeom>
          <a:noFill/>
        </p:spPr>
        <p:txBody>
          <a:bodyPr wrap="square" rtlCol="0" anchor="ctr">
            <a:noAutofit/>
          </a:bodyPr>
          <a:lstStyle/>
          <a:p>
            <a:r>
              <a:rPr lang="es-MX" b="1" dirty="0" smtClean="0">
                <a:latin typeface="Calibri" pitchFamily="34" charset="0"/>
              </a:rPr>
              <a:t>Calidad de la respuesta recibida</a:t>
            </a:r>
          </a:p>
          <a:p>
            <a:r>
              <a:rPr lang="es-MX" sz="1400" b="1" i="1" dirty="0">
                <a:latin typeface="Calibri" pitchFamily="34" charset="0"/>
              </a:rPr>
              <a:t>2007 </a:t>
            </a:r>
            <a:r>
              <a:rPr lang="es-MX" sz="1400" b="1" i="1" dirty="0" smtClean="0">
                <a:latin typeface="Calibri" pitchFamily="34" charset="0"/>
              </a:rPr>
              <a:t>a 2017</a:t>
            </a:r>
            <a:endParaRPr lang="es-MX" sz="1400" b="1" dirty="0">
              <a:latin typeface="Calibri" pitchFamily="34" charset="0"/>
            </a:endParaRPr>
          </a:p>
          <a:p>
            <a:pPr lvl="0"/>
            <a:r>
              <a:rPr lang="es-MX" sz="1400" b="1" i="1" dirty="0" smtClean="0">
                <a:solidFill>
                  <a:prstClr val="black"/>
                </a:solidFill>
                <a:latin typeface="Calibri" pitchFamily="34" charset="0"/>
              </a:rPr>
              <a:t>General</a:t>
            </a:r>
            <a:endParaRPr lang="es-MX" sz="1400" b="1" dirty="0" smtClean="0">
              <a:latin typeface="Calibri" pitchFamily="34" charset="0"/>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76169" y="85702"/>
            <a:ext cx="8388000" cy="864000"/>
          </a:xfrm>
          <a:prstGeom prst="rect">
            <a:avLst/>
          </a:prstGeom>
          <a:noFill/>
        </p:spPr>
        <p:txBody>
          <a:bodyPr wrap="square" rtlCol="0" anchor="ctr">
            <a:noAutofit/>
          </a:bodyPr>
          <a:lstStyle/>
          <a:p>
            <a:r>
              <a:rPr lang="es-MX" b="1" dirty="0" smtClean="0">
                <a:latin typeface="Calibri" pitchFamily="34" charset="0"/>
              </a:rPr>
              <a:t>Calidad de la respuesta recibida</a:t>
            </a:r>
          </a:p>
          <a:p>
            <a:r>
              <a:rPr lang="es-MX" sz="1400" b="1" i="1" dirty="0">
                <a:latin typeface="Calibri" pitchFamily="34" charset="0"/>
              </a:rPr>
              <a:t>2007 </a:t>
            </a:r>
            <a:r>
              <a:rPr lang="es-MX" sz="1400" b="1" i="1" dirty="0" smtClean="0">
                <a:latin typeface="Calibri" pitchFamily="34" charset="0"/>
              </a:rPr>
              <a:t>a 2017</a:t>
            </a:r>
            <a:endParaRPr lang="es-MX" sz="1400" b="1" dirty="0">
              <a:latin typeface="Calibri" pitchFamily="34" charset="0"/>
            </a:endParaRPr>
          </a:p>
          <a:p>
            <a:pPr lvl="0"/>
            <a:r>
              <a:rPr lang="es-MX" sz="1400" b="1" i="1" dirty="0" smtClean="0">
                <a:solidFill>
                  <a:prstClr val="black"/>
                </a:solidFill>
                <a:latin typeface="Calibri" pitchFamily="34" charset="0"/>
              </a:rPr>
              <a:t>General por Órgano de gobierno</a:t>
            </a:r>
            <a:endParaRPr lang="es-MX" sz="1400" b="1" dirty="0" smtClean="0">
              <a:latin typeface="Calibri" pitchFamily="34" charset="0"/>
            </a:endParaRPr>
          </a:p>
        </p:txBody>
      </p:sp>
      <p:sp>
        <p:nvSpPr>
          <p:cNvPr id="9" name="8 Marcador de número de diapositiva"/>
          <p:cNvSpPr>
            <a:spLocks noGrp="1"/>
          </p:cNvSpPr>
          <p:nvPr>
            <p:ph type="sldNum" sz="quarter" idx="12"/>
          </p:nvPr>
        </p:nvSpPr>
        <p:spPr/>
        <p:txBody>
          <a:bodyPr/>
          <a:lstStyle/>
          <a:p>
            <a:pPr>
              <a:defRPr/>
            </a:pPr>
            <a:fld id="{BD43386B-512A-4F48-AC60-1F2A615D5642}" type="slidenum">
              <a:rPr lang="es-MX" smtClean="0"/>
              <a:pPr>
                <a:defRPr/>
              </a:pPr>
              <a:t>13</a:t>
            </a:fld>
            <a:endParaRPr lang="es-MX" dirty="0"/>
          </a:p>
        </p:txBody>
      </p:sp>
      <p:sp>
        <p:nvSpPr>
          <p:cNvPr id="11" name="10 Rectángulo"/>
          <p:cNvSpPr/>
          <p:nvPr/>
        </p:nvSpPr>
        <p:spPr>
          <a:xfrm>
            <a:off x="810159" y="1197052"/>
            <a:ext cx="7510499" cy="292388"/>
          </a:xfrm>
          <a:prstGeom prst="rect">
            <a:avLst/>
          </a:prstGeom>
        </p:spPr>
        <p:txBody>
          <a:bodyPr wrap="square">
            <a:spAutoFit/>
          </a:bodyPr>
          <a:lstStyle/>
          <a:p>
            <a:pPr algn="ctr"/>
            <a:r>
              <a:rPr lang="es-MX" sz="1300" b="1" dirty="0" smtClean="0">
                <a:latin typeface="Calibri" pitchFamily="34" charset="0"/>
              </a:rPr>
              <a:t>En general, ¿cómo califica usted la respuesta que recibió a su solicitud de información?</a:t>
            </a:r>
          </a:p>
        </p:txBody>
      </p:sp>
      <p:graphicFrame>
        <p:nvGraphicFramePr>
          <p:cNvPr id="6" name="5 Tabla"/>
          <p:cNvGraphicFramePr>
            <a:graphicFrameLocks noGrp="1"/>
          </p:cNvGraphicFramePr>
          <p:nvPr>
            <p:extLst>
              <p:ext uri="{D42A27DB-BD31-4B8C-83A1-F6EECF244321}">
                <p14:modId xmlns:p14="http://schemas.microsoft.com/office/powerpoint/2010/main" val="2714595601"/>
              </p:ext>
            </p:extLst>
          </p:nvPr>
        </p:nvGraphicFramePr>
        <p:xfrm>
          <a:off x="143652" y="1556792"/>
          <a:ext cx="8856000" cy="4932000"/>
        </p:xfrm>
        <a:graphic>
          <a:graphicData uri="http://schemas.openxmlformats.org/drawingml/2006/table">
            <a:tbl>
              <a:tblPr/>
              <a:tblGrid>
                <a:gridCol w="2088000"/>
                <a:gridCol w="972000"/>
                <a:gridCol w="720000"/>
                <a:gridCol w="972000"/>
                <a:gridCol w="720000"/>
                <a:gridCol w="972000"/>
                <a:gridCol w="720000"/>
                <a:gridCol w="972000"/>
                <a:gridCol w="720000"/>
              </a:tblGrid>
              <a:tr h="360000">
                <a:tc rowSpan="2">
                  <a:txBody>
                    <a:bodyPr/>
                    <a:lstStyle/>
                    <a:p>
                      <a:pPr algn="ctr" fontAlgn="ctr"/>
                      <a:r>
                        <a:rPr lang="es-MX" sz="1200" b="1" i="0" u="none" strike="noStrike" dirty="0">
                          <a:solidFill>
                            <a:srgbClr val="FFFFFF"/>
                          </a:solidFill>
                          <a:latin typeface="Calibri"/>
                        </a:rPr>
                        <a:t>Órgano </a:t>
                      </a:r>
                      <a:r>
                        <a:rPr lang="es-MX" sz="1200" b="1" i="0" u="none" strike="noStrike" dirty="0" smtClean="0">
                          <a:solidFill>
                            <a:srgbClr val="FFFFFF"/>
                          </a:solidFill>
                          <a:latin typeface="Calibri"/>
                        </a:rPr>
                        <a:t>de</a:t>
                      </a:r>
                    </a:p>
                    <a:p>
                      <a:pPr algn="ctr" fontAlgn="ctr"/>
                      <a:r>
                        <a:rPr lang="es-MX" sz="1200" b="1" i="0" u="none" strike="noStrike" dirty="0" smtClean="0">
                          <a:solidFill>
                            <a:srgbClr val="FFFFFF"/>
                          </a:solidFill>
                          <a:latin typeface="Calibri"/>
                        </a:rPr>
                        <a:t> gobierno</a:t>
                      </a:r>
                      <a:endParaRPr lang="es-MX" sz="1200" b="1" i="0" u="none" strike="noStrike" dirty="0">
                        <a:solidFill>
                          <a:srgbClr val="FFFFFF"/>
                        </a:solidFill>
                        <a:latin typeface="Calibri"/>
                      </a:endParaRPr>
                    </a:p>
                  </a:txBody>
                  <a:tcPr marL="6220" marR="6220" marT="6220" marB="0" anchor="ctr">
                    <a:lnL w="6350" cap="flat" cmpd="sng" algn="ctr">
                      <a:solidFill>
                        <a:srgbClr val="008080"/>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gridSpan="2">
                  <a:txBody>
                    <a:bodyPr/>
                    <a:lstStyle/>
                    <a:p>
                      <a:pPr algn="ctr" fontAlgn="ctr"/>
                      <a:r>
                        <a:rPr lang="es-MX" sz="1200" b="1" i="0" u="none" strike="noStrike" dirty="0" smtClean="0">
                          <a:solidFill>
                            <a:srgbClr val="FFFFFF"/>
                          </a:solidFill>
                          <a:latin typeface="Calibri"/>
                        </a:rPr>
                        <a:t>Buena</a:t>
                      </a:r>
                      <a:endParaRPr lang="es-MX" sz="1200" b="1" i="0" u="none" strike="noStrike" dirty="0">
                        <a:solidFill>
                          <a:srgbClr val="FFFFFF"/>
                        </a:solidFill>
                        <a:latin typeface="Calibri"/>
                      </a:endParaRPr>
                    </a:p>
                  </a:txBody>
                  <a:tcPr marL="6220" marR="6220" marT="622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hMerge="1">
                  <a:txBody>
                    <a:bodyPr/>
                    <a:lstStyle/>
                    <a:p>
                      <a:endParaRPr lang="es-MX"/>
                    </a:p>
                  </a:txBody>
                  <a:tcPr/>
                </a:tc>
                <a:tc gridSpan="2">
                  <a:txBody>
                    <a:bodyPr/>
                    <a:lstStyle/>
                    <a:p>
                      <a:pPr algn="ctr" fontAlgn="ctr"/>
                      <a:r>
                        <a:rPr lang="es-MX" sz="1200" b="1" i="0" u="none" strike="noStrike" dirty="0" smtClean="0">
                          <a:solidFill>
                            <a:srgbClr val="FFFFFF"/>
                          </a:solidFill>
                          <a:latin typeface="Calibri"/>
                        </a:rPr>
                        <a:t>Regular</a:t>
                      </a:r>
                      <a:endParaRPr lang="es-MX" sz="1200" b="1" i="0" u="none" strike="noStrike" dirty="0">
                        <a:solidFill>
                          <a:srgbClr val="FFFFFF"/>
                        </a:solidFill>
                        <a:latin typeface="Calibri"/>
                      </a:endParaRPr>
                    </a:p>
                  </a:txBody>
                  <a:tcPr marL="6220" marR="6220" marT="622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hMerge="1">
                  <a:txBody>
                    <a:bodyPr/>
                    <a:lstStyle/>
                    <a:p>
                      <a:endParaRPr lang="es-MX"/>
                    </a:p>
                  </a:txBody>
                  <a:tcPr/>
                </a:tc>
                <a:tc gridSpan="2">
                  <a:txBody>
                    <a:bodyPr/>
                    <a:lstStyle/>
                    <a:p>
                      <a:pPr algn="ctr" fontAlgn="ctr"/>
                      <a:r>
                        <a:rPr lang="es-MX" sz="1200" b="1" i="0" u="none" strike="noStrike" dirty="0" smtClean="0">
                          <a:solidFill>
                            <a:srgbClr val="FFFFFF"/>
                          </a:solidFill>
                          <a:latin typeface="Calibri"/>
                        </a:rPr>
                        <a:t>Mala</a:t>
                      </a:r>
                      <a:endParaRPr lang="es-MX" sz="1200" b="1" i="0" u="none" strike="noStrike" dirty="0">
                        <a:solidFill>
                          <a:srgbClr val="FFFFFF"/>
                        </a:solidFill>
                        <a:latin typeface="Calibri"/>
                      </a:endParaRPr>
                    </a:p>
                  </a:txBody>
                  <a:tcPr marL="6220" marR="6220" marT="622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hMerge="1">
                  <a:txBody>
                    <a:bodyPr/>
                    <a:lstStyle/>
                    <a:p>
                      <a:endParaRPr lang="es-MX"/>
                    </a:p>
                  </a:txBody>
                  <a:tcPr/>
                </a:tc>
                <a:tc gridSpan="2">
                  <a:txBody>
                    <a:bodyPr/>
                    <a:lstStyle/>
                    <a:p>
                      <a:pPr algn="ctr" fontAlgn="ctr"/>
                      <a:r>
                        <a:rPr lang="es-MX" sz="1200" b="1" i="0" u="none" strike="noStrike" dirty="0">
                          <a:solidFill>
                            <a:srgbClr val="FFFFFF"/>
                          </a:solidFill>
                          <a:latin typeface="Calibri"/>
                        </a:rPr>
                        <a:t>Total</a:t>
                      </a:r>
                    </a:p>
                  </a:txBody>
                  <a:tcPr marL="6220" marR="6220" marT="6220" marB="0" anchor="ctr">
                    <a:lnL w="6350" cap="flat" cmpd="sng" algn="ctr">
                      <a:solidFill>
                        <a:srgbClr val="FFFFFF"/>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hMerge="1">
                  <a:txBody>
                    <a:bodyPr/>
                    <a:lstStyle/>
                    <a:p>
                      <a:endParaRPr lang="es-MX"/>
                    </a:p>
                  </a:txBody>
                  <a:tcPr/>
                </a:tc>
              </a:tr>
              <a:tr h="360000">
                <a:tc vMerge="1">
                  <a:txBody>
                    <a:bodyPr/>
                    <a:lstStyle/>
                    <a:p>
                      <a:endParaRPr lang="es-MX"/>
                    </a:p>
                  </a:txBody>
                  <a:tcPr/>
                </a:tc>
                <a:tc>
                  <a:txBody>
                    <a:bodyPr/>
                    <a:lstStyle/>
                    <a:p>
                      <a:pPr algn="ctr" fontAlgn="ctr"/>
                      <a:r>
                        <a:rPr lang="es-MX" sz="1200" b="1" i="0" u="none" strike="noStrike" dirty="0" smtClean="0">
                          <a:solidFill>
                            <a:srgbClr val="FFFFFF"/>
                          </a:solidFill>
                          <a:latin typeface="Calibri"/>
                        </a:rPr>
                        <a:t>Respuestas</a:t>
                      </a:r>
                      <a:endParaRPr lang="es-MX" sz="1200" b="1" i="0" u="none" strike="noStrike" dirty="0">
                        <a:solidFill>
                          <a:srgbClr val="FFFFFF"/>
                        </a:solidFill>
                        <a:latin typeface="Calibri"/>
                      </a:endParaRPr>
                    </a:p>
                  </a:txBody>
                  <a:tcPr marL="6220" marR="6220" marT="622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ctr"/>
                      <a:r>
                        <a:rPr lang="es-MX" sz="1200" b="1" i="0" u="none" strike="noStrike" dirty="0">
                          <a:solidFill>
                            <a:srgbClr val="FFFFFF"/>
                          </a:solidFill>
                          <a:latin typeface="Calibri"/>
                        </a:rPr>
                        <a:t>%</a:t>
                      </a:r>
                    </a:p>
                  </a:txBody>
                  <a:tcPr marL="6220" marR="6220" marT="622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ctr"/>
                      <a:r>
                        <a:rPr lang="es-MX" sz="1200" b="1" i="0" u="none" strike="noStrike" dirty="0" smtClean="0">
                          <a:solidFill>
                            <a:srgbClr val="FFFFFF"/>
                          </a:solidFill>
                          <a:latin typeface="Calibri"/>
                        </a:rPr>
                        <a:t>Respuestas</a:t>
                      </a:r>
                      <a:endParaRPr lang="es-MX" sz="1200" b="1" i="0" u="none" strike="noStrike" dirty="0">
                        <a:solidFill>
                          <a:srgbClr val="FFFFFF"/>
                        </a:solidFill>
                        <a:latin typeface="Calibri"/>
                      </a:endParaRPr>
                    </a:p>
                  </a:txBody>
                  <a:tcPr marL="6220" marR="6220" marT="622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ctr"/>
                      <a:r>
                        <a:rPr lang="es-MX" sz="1200" b="1" i="0" u="none" strike="noStrike" dirty="0">
                          <a:solidFill>
                            <a:srgbClr val="FFFFFF"/>
                          </a:solidFill>
                          <a:latin typeface="Calibri"/>
                        </a:rPr>
                        <a:t>%</a:t>
                      </a:r>
                    </a:p>
                  </a:txBody>
                  <a:tcPr marL="6220" marR="6220" marT="622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ctr"/>
                      <a:r>
                        <a:rPr lang="es-MX" sz="1200" b="1" i="0" u="none" strike="noStrike" dirty="0" smtClean="0">
                          <a:solidFill>
                            <a:srgbClr val="FFFFFF"/>
                          </a:solidFill>
                          <a:latin typeface="Calibri"/>
                        </a:rPr>
                        <a:t>Respuestas</a:t>
                      </a:r>
                      <a:endParaRPr lang="es-MX" sz="1200" b="1" i="0" u="none" strike="noStrike" dirty="0">
                        <a:solidFill>
                          <a:srgbClr val="FFFFFF"/>
                        </a:solidFill>
                        <a:latin typeface="Calibri"/>
                      </a:endParaRPr>
                    </a:p>
                  </a:txBody>
                  <a:tcPr marL="6220" marR="6220" marT="622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ctr"/>
                      <a:r>
                        <a:rPr lang="es-MX" sz="1200" b="1" i="0" u="none" strike="noStrike" dirty="0">
                          <a:solidFill>
                            <a:srgbClr val="FFFFFF"/>
                          </a:solidFill>
                          <a:latin typeface="Calibri"/>
                        </a:rPr>
                        <a:t>%</a:t>
                      </a:r>
                    </a:p>
                  </a:txBody>
                  <a:tcPr marL="6220" marR="6220" marT="622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ctr"/>
                      <a:r>
                        <a:rPr lang="es-MX" sz="1200" b="1" i="0" u="none" strike="noStrike" dirty="0" smtClean="0">
                          <a:solidFill>
                            <a:srgbClr val="FFFFFF"/>
                          </a:solidFill>
                          <a:latin typeface="Calibri"/>
                        </a:rPr>
                        <a:t>Respuestas</a:t>
                      </a:r>
                      <a:endParaRPr lang="es-MX" sz="1200" b="1" i="0" u="none" strike="noStrike" dirty="0">
                        <a:solidFill>
                          <a:srgbClr val="FFFFFF"/>
                        </a:solidFill>
                        <a:latin typeface="Calibri"/>
                      </a:endParaRPr>
                    </a:p>
                  </a:txBody>
                  <a:tcPr marL="6220" marR="6220" marT="622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ctr"/>
                      <a:r>
                        <a:rPr lang="es-MX" sz="1200" b="1" i="0" u="none" strike="noStrike" dirty="0">
                          <a:solidFill>
                            <a:srgbClr val="FFFFFF"/>
                          </a:solidFill>
                          <a:latin typeface="Calibri"/>
                        </a:rPr>
                        <a:t>%</a:t>
                      </a:r>
                    </a:p>
                  </a:txBody>
                  <a:tcPr marL="6220" marR="6220" marT="6220" marB="0" anchor="ctr">
                    <a:lnL w="6350" cap="flat" cmpd="sng" algn="ctr">
                      <a:solidFill>
                        <a:srgbClr val="FFFFFF"/>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r>
              <a:tr h="468000">
                <a:tc>
                  <a:txBody>
                    <a:bodyPr/>
                    <a:lstStyle/>
                    <a:p>
                      <a:pPr marL="88900" indent="0" algn="l" fontAlgn="ctr"/>
                      <a:r>
                        <a:rPr lang="es-MX" sz="1200" b="1" i="0" u="none" strike="noStrike" dirty="0">
                          <a:solidFill>
                            <a:srgbClr val="000000"/>
                          </a:solidFill>
                          <a:latin typeface="Calibri"/>
                        </a:rPr>
                        <a:t>Administración Pública Central</a:t>
                      </a:r>
                    </a:p>
                  </a:txBody>
                  <a:tcPr marL="6220" marR="6220" marT="6220"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kumimoji="0" lang="es-MX" sz="1200" b="1" i="0" u="none" strike="noStrike" kern="1200" dirty="0" smtClean="0">
                          <a:solidFill>
                            <a:srgbClr val="000000"/>
                          </a:solidFill>
                          <a:latin typeface="Calibri"/>
                          <a:ea typeface="+mn-ea"/>
                          <a:cs typeface="+mn-cs"/>
                        </a:rPr>
                        <a:t>5,067</a:t>
                      </a:r>
                      <a:endParaRPr kumimoji="0" lang="es-MX" sz="1200" b="1" i="0" u="none" strike="noStrike" kern="1200" dirty="0">
                        <a:solidFill>
                          <a:srgbClr val="000000"/>
                        </a:solidFill>
                        <a:latin typeface="Calibri"/>
                        <a:ea typeface="+mn-ea"/>
                        <a:cs typeface="+mn-cs"/>
                      </a:endParaRP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kumimoji="0" lang="es-MX" sz="1200" b="1" i="0" u="none" strike="noStrike" kern="1200">
                          <a:solidFill>
                            <a:srgbClr val="000000"/>
                          </a:solidFill>
                          <a:latin typeface="Calibri"/>
                          <a:ea typeface="+mn-ea"/>
                          <a:cs typeface="+mn-cs"/>
                        </a:rPr>
                        <a:t>58.6%</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kumimoji="0" lang="es-MX" sz="1200" b="1" i="0" u="none" strike="noStrike" kern="1200" dirty="0" smtClean="0">
                          <a:solidFill>
                            <a:srgbClr val="000000"/>
                          </a:solidFill>
                          <a:latin typeface="Calibri"/>
                          <a:ea typeface="+mn-ea"/>
                          <a:cs typeface="+mn-cs"/>
                        </a:rPr>
                        <a:t>1,886</a:t>
                      </a:r>
                      <a:endParaRPr kumimoji="0" lang="es-MX" sz="1200" b="1" i="0" u="none" strike="noStrike" kern="1200" dirty="0">
                        <a:solidFill>
                          <a:srgbClr val="000000"/>
                        </a:solidFill>
                        <a:latin typeface="Calibri"/>
                        <a:ea typeface="+mn-ea"/>
                        <a:cs typeface="+mn-cs"/>
                      </a:endParaRP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kumimoji="0" lang="es-MX" sz="1200" b="1" i="0" u="none" strike="noStrike" kern="1200">
                          <a:solidFill>
                            <a:srgbClr val="000000"/>
                          </a:solidFill>
                          <a:latin typeface="Calibri"/>
                          <a:ea typeface="+mn-ea"/>
                          <a:cs typeface="+mn-cs"/>
                        </a:rPr>
                        <a:t>21.8%</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kumimoji="0" lang="es-MX" sz="1200" b="1" i="0" u="none" strike="noStrike" kern="1200" dirty="0" smtClean="0">
                          <a:solidFill>
                            <a:srgbClr val="000000"/>
                          </a:solidFill>
                          <a:latin typeface="Calibri"/>
                          <a:ea typeface="+mn-ea"/>
                          <a:cs typeface="+mn-cs"/>
                        </a:rPr>
                        <a:t>1,694</a:t>
                      </a:r>
                      <a:endParaRPr kumimoji="0" lang="es-MX" sz="1200" b="1" i="0" u="none" strike="noStrike" kern="1200" dirty="0">
                        <a:solidFill>
                          <a:srgbClr val="000000"/>
                        </a:solidFill>
                        <a:latin typeface="Calibri"/>
                        <a:ea typeface="+mn-ea"/>
                        <a:cs typeface="+mn-cs"/>
                      </a:endParaRP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kumimoji="0" lang="es-MX" sz="1200" b="1" i="0" u="none" strike="noStrike" kern="1200">
                          <a:solidFill>
                            <a:srgbClr val="000000"/>
                          </a:solidFill>
                          <a:latin typeface="Calibri"/>
                          <a:ea typeface="+mn-ea"/>
                          <a:cs typeface="+mn-cs"/>
                        </a:rPr>
                        <a:t>19.6%</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kumimoji="0" lang="es-MX" sz="1200" b="1" i="0" u="none" strike="noStrike" kern="1200" dirty="0" smtClean="0">
                          <a:solidFill>
                            <a:srgbClr val="000000"/>
                          </a:solidFill>
                          <a:latin typeface="Calibri"/>
                          <a:ea typeface="+mn-ea"/>
                          <a:cs typeface="+mn-cs"/>
                        </a:rPr>
                        <a:t>8,647</a:t>
                      </a:r>
                      <a:endParaRPr kumimoji="0" lang="es-MX" sz="1200" b="1" i="0" u="none" strike="noStrike" kern="1200" dirty="0">
                        <a:solidFill>
                          <a:srgbClr val="000000"/>
                        </a:solidFill>
                        <a:latin typeface="Calibri"/>
                        <a:ea typeface="+mn-ea"/>
                        <a:cs typeface="+mn-cs"/>
                      </a:endParaRP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kumimoji="0" lang="es-MX" sz="1200" b="1" i="0" u="none" strike="noStrike" kern="1200" dirty="0" smtClean="0">
                          <a:solidFill>
                            <a:srgbClr val="000000"/>
                          </a:solidFill>
                          <a:latin typeface="Calibri"/>
                          <a:ea typeface="+mn-ea"/>
                          <a:cs typeface="+mn-cs"/>
                        </a:rPr>
                        <a:t>100%</a:t>
                      </a:r>
                      <a:endParaRPr kumimoji="0" lang="es-MX" sz="1200" b="1" i="0" u="none" strike="noStrike" kern="1200" dirty="0">
                        <a:solidFill>
                          <a:srgbClr val="000000"/>
                        </a:solidFill>
                        <a:latin typeface="Calibri"/>
                        <a:ea typeface="+mn-ea"/>
                        <a:cs typeface="+mn-cs"/>
                      </a:endParaRP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r>
              <a:tr h="468000">
                <a:tc>
                  <a:txBody>
                    <a:bodyPr/>
                    <a:lstStyle/>
                    <a:p>
                      <a:pPr marL="88900" indent="0" algn="l" fontAlgn="ctr"/>
                      <a:r>
                        <a:rPr lang="es-MX" sz="1200" b="1" i="0" u="none" strike="noStrike" dirty="0">
                          <a:solidFill>
                            <a:srgbClr val="000000"/>
                          </a:solidFill>
                          <a:latin typeface="Calibri"/>
                        </a:rPr>
                        <a:t>Desconcentrados y Paraestatales</a:t>
                      </a:r>
                    </a:p>
                  </a:txBody>
                  <a:tcPr marL="6220" marR="6220" marT="6220"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kumimoji="0" lang="es-MX" sz="1200" b="1" i="0" u="none" strike="noStrike" kern="1200" dirty="0" smtClean="0">
                          <a:solidFill>
                            <a:srgbClr val="000000"/>
                          </a:solidFill>
                          <a:latin typeface="Calibri"/>
                          <a:ea typeface="+mn-ea"/>
                          <a:cs typeface="+mn-cs"/>
                        </a:rPr>
                        <a:t>4,261</a:t>
                      </a:r>
                      <a:endParaRPr kumimoji="0" lang="es-MX" sz="1200" b="1" i="0" u="none" strike="noStrike" kern="1200" dirty="0">
                        <a:solidFill>
                          <a:srgbClr val="000000"/>
                        </a:solidFill>
                        <a:latin typeface="Calibri"/>
                        <a:ea typeface="+mn-ea"/>
                        <a:cs typeface="+mn-cs"/>
                      </a:endParaRP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kumimoji="0" lang="es-MX" sz="1200" b="1" i="0" u="none" strike="noStrike" kern="1200" dirty="0">
                          <a:solidFill>
                            <a:srgbClr val="000000"/>
                          </a:solidFill>
                          <a:latin typeface="Calibri"/>
                          <a:ea typeface="+mn-ea"/>
                          <a:cs typeface="+mn-cs"/>
                        </a:rPr>
                        <a:t>69.6%</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kumimoji="0" lang="es-MX" sz="1200" b="1" i="0" u="none" strike="noStrike" kern="1200" dirty="0" smtClean="0">
                          <a:solidFill>
                            <a:srgbClr val="000000"/>
                          </a:solidFill>
                          <a:latin typeface="Calibri"/>
                          <a:ea typeface="+mn-ea"/>
                          <a:cs typeface="+mn-cs"/>
                        </a:rPr>
                        <a:t>1,072</a:t>
                      </a:r>
                      <a:endParaRPr kumimoji="0" lang="es-MX" sz="1200" b="1" i="0" u="none" strike="noStrike" kern="1200" dirty="0">
                        <a:solidFill>
                          <a:srgbClr val="000000"/>
                        </a:solidFill>
                        <a:latin typeface="Calibri"/>
                        <a:ea typeface="+mn-ea"/>
                        <a:cs typeface="+mn-cs"/>
                      </a:endParaRP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kumimoji="0" lang="es-MX" sz="1200" b="1" i="0" u="none" strike="noStrike" kern="1200">
                          <a:solidFill>
                            <a:srgbClr val="000000"/>
                          </a:solidFill>
                          <a:latin typeface="Calibri"/>
                          <a:ea typeface="+mn-ea"/>
                          <a:cs typeface="+mn-cs"/>
                        </a:rPr>
                        <a:t>17.5%</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kumimoji="0" lang="es-MX" sz="1200" b="1" i="0" u="none" strike="noStrike" kern="1200">
                          <a:solidFill>
                            <a:srgbClr val="000000"/>
                          </a:solidFill>
                          <a:latin typeface="Calibri"/>
                          <a:ea typeface="+mn-ea"/>
                          <a:cs typeface="+mn-cs"/>
                        </a:rPr>
                        <a:t>790</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kumimoji="0" lang="es-MX" sz="1200" b="1" i="0" u="none" strike="noStrike" kern="1200">
                          <a:solidFill>
                            <a:srgbClr val="000000"/>
                          </a:solidFill>
                          <a:latin typeface="Calibri"/>
                          <a:ea typeface="+mn-ea"/>
                          <a:cs typeface="+mn-cs"/>
                        </a:rPr>
                        <a:t>12.9%</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kumimoji="0" lang="es-MX" sz="1200" b="1" i="0" u="none" strike="noStrike" kern="1200" dirty="0" smtClean="0">
                          <a:solidFill>
                            <a:srgbClr val="000000"/>
                          </a:solidFill>
                          <a:latin typeface="Calibri"/>
                          <a:ea typeface="+mn-ea"/>
                          <a:cs typeface="+mn-cs"/>
                        </a:rPr>
                        <a:t>6,123</a:t>
                      </a:r>
                      <a:endParaRPr kumimoji="0" lang="es-MX" sz="1200" b="1" i="0" u="none" strike="noStrike" kern="1200" dirty="0">
                        <a:solidFill>
                          <a:srgbClr val="000000"/>
                        </a:solidFill>
                        <a:latin typeface="Calibri"/>
                        <a:ea typeface="+mn-ea"/>
                        <a:cs typeface="+mn-cs"/>
                      </a:endParaRP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kumimoji="0" lang="es-MX" sz="1200" b="1" i="0" u="none" strike="noStrike" kern="1200" dirty="0" smtClean="0">
                          <a:solidFill>
                            <a:srgbClr val="000000"/>
                          </a:solidFill>
                          <a:latin typeface="Calibri"/>
                          <a:ea typeface="+mn-ea"/>
                          <a:cs typeface="+mn-cs"/>
                        </a:rPr>
                        <a:t>100%</a:t>
                      </a:r>
                      <a:endParaRPr kumimoji="0" lang="es-MX" sz="1200" b="1" i="0" u="none" strike="noStrike" kern="1200" dirty="0">
                        <a:solidFill>
                          <a:srgbClr val="000000"/>
                        </a:solidFill>
                        <a:latin typeface="Calibri"/>
                        <a:ea typeface="+mn-ea"/>
                        <a:cs typeface="+mn-cs"/>
                      </a:endParaRP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r>
              <a:tr h="468000">
                <a:tc>
                  <a:txBody>
                    <a:bodyPr/>
                    <a:lstStyle/>
                    <a:p>
                      <a:pPr marL="88900" indent="0" algn="l" fontAlgn="ctr"/>
                      <a:r>
                        <a:rPr lang="es-MX" sz="1200" b="1" i="0" u="none" strike="noStrike" dirty="0">
                          <a:solidFill>
                            <a:srgbClr val="000000"/>
                          </a:solidFill>
                          <a:latin typeface="Calibri"/>
                        </a:rPr>
                        <a:t>Delegaciones Políticas</a:t>
                      </a:r>
                    </a:p>
                  </a:txBody>
                  <a:tcPr marL="6220" marR="6220" marT="6220"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kumimoji="0" lang="es-MX" sz="1200" b="1" i="0" u="none" strike="noStrike" kern="1200" dirty="0" smtClean="0">
                          <a:solidFill>
                            <a:srgbClr val="000000"/>
                          </a:solidFill>
                          <a:latin typeface="Calibri"/>
                          <a:ea typeface="+mn-ea"/>
                          <a:cs typeface="+mn-cs"/>
                        </a:rPr>
                        <a:t>5,536</a:t>
                      </a:r>
                      <a:endParaRPr kumimoji="0" lang="es-MX" sz="1200" b="1" i="0" u="none" strike="noStrike" kern="1200" dirty="0">
                        <a:solidFill>
                          <a:srgbClr val="000000"/>
                        </a:solidFill>
                        <a:latin typeface="Calibri"/>
                        <a:ea typeface="+mn-ea"/>
                        <a:cs typeface="+mn-cs"/>
                      </a:endParaRP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kumimoji="0" lang="es-MX" sz="1200" b="1" i="0" u="none" strike="noStrike" kern="1200" dirty="0">
                          <a:solidFill>
                            <a:srgbClr val="000000"/>
                          </a:solidFill>
                          <a:latin typeface="Calibri"/>
                          <a:ea typeface="+mn-ea"/>
                          <a:cs typeface="+mn-cs"/>
                        </a:rPr>
                        <a:t>64.5%</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kumimoji="0" lang="es-MX" sz="1200" b="1" i="0" u="none" strike="noStrike" kern="1200" dirty="0" smtClean="0">
                          <a:solidFill>
                            <a:srgbClr val="000000"/>
                          </a:solidFill>
                          <a:latin typeface="Calibri"/>
                          <a:ea typeface="+mn-ea"/>
                          <a:cs typeface="+mn-cs"/>
                        </a:rPr>
                        <a:t>1,476</a:t>
                      </a:r>
                      <a:endParaRPr kumimoji="0" lang="es-MX" sz="1200" b="1" i="0" u="none" strike="noStrike" kern="1200" dirty="0">
                        <a:solidFill>
                          <a:srgbClr val="000000"/>
                        </a:solidFill>
                        <a:latin typeface="Calibri"/>
                        <a:ea typeface="+mn-ea"/>
                        <a:cs typeface="+mn-cs"/>
                      </a:endParaRP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kumimoji="0" lang="es-MX" sz="1200" b="1" i="0" u="none" strike="noStrike" kern="1200">
                          <a:solidFill>
                            <a:srgbClr val="000000"/>
                          </a:solidFill>
                          <a:latin typeface="Calibri"/>
                          <a:ea typeface="+mn-ea"/>
                          <a:cs typeface="+mn-cs"/>
                        </a:rPr>
                        <a:t>17.2%</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kumimoji="0" lang="es-MX" sz="1200" b="1" i="0" u="none" strike="noStrike" kern="1200" dirty="0" smtClean="0">
                          <a:solidFill>
                            <a:srgbClr val="000000"/>
                          </a:solidFill>
                          <a:latin typeface="Calibri"/>
                          <a:ea typeface="+mn-ea"/>
                          <a:cs typeface="+mn-cs"/>
                        </a:rPr>
                        <a:t>1,566</a:t>
                      </a:r>
                      <a:endParaRPr kumimoji="0" lang="es-MX" sz="1200" b="1" i="0" u="none" strike="noStrike" kern="1200" dirty="0">
                        <a:solidFill>
                          <a:srgbClr val="000000"/>
                        </a:solidFill>
                        <a:latin typeface="Calibri"/>
                        <a:ea typeface="+mn-ea"/>
                        <a:cs typeface="+mn-cs"/>
                      </a:endParaRP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kumimoji="0" lang="es-MX" sz="1200" b="1" i="0" u="none" strike="noStrike" kern="1200">
                          <a:solidFill>
                            <a:srgbClr val="000000"/>
                          </a:solidFill>
                          <a:latin typeface="Calibri"/>
                          <a:ea typeface="+mn-ea"/>
                          <a:cs typeface="+mn-cs"/>
                        </a:rPr>
                        <a:t>18.3%</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kumimoji="0" lang="es-MX" sz="1200" b="1" i="0" u="none" strike="noStrike" kern="1200" dirty="0" smtClean="0">
                          <a:solidFill>
                            <a:srgbClr val="000000"/>
                          </a:solidFill>
                          <a:latin typeface="Calibri"/>
                          <a:ea typeface="+mn-ea"/>
                          <a:cs typeface="+mn-cs"/>
                        </a:rPr>
                        <a:t>8,578</a:t>
                      </a:r>
                      <a:endParaRPr kumimoji="0" lang="es-MX" sz="1200" b="1" i="0" u="none" strike="noStrike" kern="1200" dirty="0">
                        <a:solidFill>
                          <a:srgbClr val="000000"/>
                        </a:solidFill>
                        <a:latin typeface="Calibri"/>
                        <a:ea typeface="+mn-ea"/>
                        <a:cs typeface="+mn-cs"/>
                      </a:endParaRP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kumimoji="0" lang="es-MX" sz="1200" b="1" i="0" u="none" strike="noStrike" kern="1200" dirty="0" smtClean="0">
                          <a:solidFill>
                            <a:srgbClr val="000000"/>
                          </a:solidFill>
                          <a:latin typeface="Calibri"/>
                          <a:ea typeface="+mn-ea"/>
                          <a:cs typeface="+mn-cs"/>
                        </a:rPr>
                        <a:t>100%</a:t>
                      </a:r>
                      <a:endParaRPr kumimoji="0" lang="es-MX" sz="1200" b="1" i="0" u="none" strike="noStrike" kern="1200" dirty="0">
                        <a:solidFill>
                          <a:srgbClr val="000000"/>
                        </a:solidFill>
                        <a:latin typeface="Calibri"/>
                        <a:ea typeface="+mn-ea"/>
                        <a:cs typeface="+mn-cs"/>
                      </a:endParaRP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r>
              <a:tr h="468000">
                <a:tc>
                  <a:txBody>
                    <a:bodyPr/>
                    <a:lstStyle/>
                    <a:p>
                      <a:pPr marL="88900" indent="0" algn="l" fontAlgn="ctr"/>
                      <a:r>
                        <a:rPr lang="es-MX" sz="1200" b="1" i="0" u="none" strike="noStrike" dirty="0">
                          <a:solidFill>
                            <a:srgbClr val="000000"/>
                          </a:solidFill>
                          <a:latin typeface="Calibri"/>
                        </a:rPr>
                        <a:t>Judicial</a:t>
                      </a:r>
                    </a:p>
                  </a:txBody>
                  <a:tcPr marL="6220" marR="6220" marT="6220"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kumimoji="0" lang="es-MX" sz="1200" b="1" i="0" u="none" strike="noStrike" kern="1200">
                          <a:solidFill>
                            <a:srgbClr val="000000"/>
                          </a:solidFill>
                          <a:latin typeface="Calibri"/>
                          <a:ea typeface="+mn-ea"/>
                          <a:cs typeface="+mn-cs"/>
                        </a:rPr>
                        <a:t>282</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kumimoji="0" lang="es-MX" sz="1200" b="1" i="0" u="none" strike="noStrike" kern="1200">
                          <a:solidFill>
                            <a:srgbClr val="000000"/>
                          </a:solidFill>
                          <a:latin typeface="Calibri"/>
                          <a:ea typeface="+mn-ea"/>
                          <a:cs typeface="+mn-cs"/>
                        </a:rPr>
                        <a:t>64.7%</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kumimoji="0" lang="es-MX" sz="1200" b="1" i="0" u="none" strike="noStrike" kern="1200" dirty="0">
                          <a:solidFill>
                            <a:srgbClr val="000000"/>
                          </a:solidFill>
                          <a:latin typeface="Calibri"/>
                          <a:ea typeface="+mn-ea"/>
                          <a:cs typeface="+mn-cs"/>
                        </a:rPr>
                        <a:t>71</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kumimoji="0" lang="es-MX" sz="1200" b="1" i="0" u="none" strike="noStrike" kern="1200">
                          <a:solidFill>
                            <a:srgbClr val="000000"/>
                          </a:solidFill>
                          <a:latin typeface="Calibri"/>
                          <a:ea typeface="+mn-ea"/>
                          <a:cs typeface="+mn-cs"/>
                        </a:rPr>
                        <a:t>16.3%</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kumimoji="0" lang="es-MX" sz="1200" b="1" i="0" u="none" strike="noStrike" kern="1200">
                          <a:solidFill>
                            <a:srgbClr val="000000"/>
                          </a:solidFill>
                          <a:latin typeface="Calibri"/>
                          <a:ea typeface="+mn-ea"/>
                          <a:cs typeface="+mn-cs"/>
                        </a:rPr>
                        <a:t>83</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kumimoji="0" lang="es-MX" sz="1200" b="1" i="0" u="none" strike="noStrike" kern="1200">
                          <a:solidFill>
                            <a:srgbClr val="000000"/>
                          </a:solidFill>
                          <a:latin typeface="Calibri"/>
                          <a:ea typeface="+mn-ea"/>
                          <a:cs typeface="+mn-cs"/>
                        </a:rPr>
                        <a:t>19.0%</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kumimoji="0" lang="es-MX" sz="1200" b="1" i="0" u="none" strike="noStrike" kern="1200">
                          <a:solidFill>
                            <a:srgbClr val="000000"/>
                          </a:solidFill>
                          <a:latin typeface="Calibri"/>
                          <a:ea typeface="+mn-ea"/>
                          <a:cs typeface="+mn-cs"/>
                        </a:rPr>
                        <a:t>436</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kumimoji="0" lang="es-MX" sz="1200" b="1" i="0" u="none" strike="noStrike" kern="1200" dirty="0" smtClean="0">
                          <a:solidFill>
                            <a:srgbClr val="000000"/>
                          </a:solidFill>
                          <a:latin typeface="Calibri"/>
                          <a:ea typeface="+mn-ea"/>
                          <a:cs typeface="+mn-cs"/>
                        </a:rPr>
                        <a:t>100%</a:t>
                      </a:r>
                      <a:endParaRPr kumimoji="0" lang="es-MX" sz="1200" b="1" i="0" u="none" strike="noStrike" kern="1200" dirty="0">
                        <a:solidFill>
                          <a:srgbClr val="000000"/>
                        </a:solidFill>
                        <a:latin typeface="Calibri"/>
                        <a:ea typeface="+mn-ea"/>
                        <a:cs typeface="+mn-cs"/>
                      </a:endParaRP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r>
              <a:tr h="468000">
                <a:tc>
                  <a:txBody>
                    <a:bodyPr/>
                    <a:lstStyle/>
                    <a:p>
                      <a:pPr marL="88900" indent="0" algn="l" fontAlgn="ctr"/>
                      <a:r>
                        <a:rPr lang="es-MX" sz="1200" b="1" i="0" u="none" strike="noStrike" dirty="0">
                          <a:solidFill>
                            <a:srgbClr val="000000"/>
                          </a:solidFill>
                          <a:latin typeface="Calibri"/>
                        </a:rPr>
                        <a:t>Legislativo</a:t>
                      </a:r>
                    </a:p>
                  </a:txBody>
                  <a:tcPr marL="6220" marR="6220" marT="6220"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kumimoji="0" lang="es-MX" sz="1200" b="1" i="0" u="none" strike="noStrike" kern="1200">
                          <a:solidFill>
                            <a:srgbClr val="000000"/>
                          </a:solidFill>
                          <a:latin typeface="Calibri"/>
                          <a:ea typeface="+mn-ea"/>
                          <a:cs typeface="+mn-cs"/>
                        </a:rPr>
                        <a:t>744</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kumimoji="0" lang="es-MX" sz="1200" b="1" i="0" u="none" strike="noStrike" kern="1200">
                          <a:solidFill>
                            <a:srgbClr val="000000"/>
                          </a:solidFill>
                          <a:latin typeface="Calibri"/>
                          <a:ea typeface="+mn-ea"/>
                          <a:cs typeface="+mn-cs"/>
                        </a:rPr>
                        <a:t>74.0%</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kumimoji="0" lang="es-MX" sz="1200" b="1" i="0" u="none" strike="noStrike" kern="1200" dirty="0">
                          <a:solidFill>
                            <a:srgbClr val="000000"/>
                          </a:solidFill>
                          <a:latin typeface="Calibri"/>
                          <a:ea typeface="+mn-ea"/>
                          <a:cs typeface="+mn-cs"/>
                        </a:rPr>
                        <a:t>121</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kumimoji="0" lang="es-MX" sz="1200" b="1" i="0" u="none" strike="noStrike" kern="1200">
                          <a:solidFill>
                            <a:srgbClr val="000000"/>
                          </a:solidFill>
                          <a:latin typeface="Calibri"/>
                          <a:ea typeface="+mn-ea"/>
                          <a:cs typeface="+mn-cs"/>
                        </a:rPr>
                        <a:t>12.0%</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kumimoji="0" lang="es-MX" sz="1200" b="1" i="0" u="none" strike="noStrike" kern="1200">
                          <a:solidFill>
                            <a:srgbClr val="000000"/>
                          </a:solidFill>
                          <a:latin typeface="Calibri"/>
                          <a:ea typeface="+mn-ea"/>
                          <a:cs typeface="+mn-cs"/>
                        </a:rPr>
                        <a:t>140</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kumimoji="0" lang="es-MX" sz="1200" b="1" i="0" u="none" strike="noStrike" kern="1200">
                          <a:solidFill>
                            <a:srgbClr val="000000"/>
                          </a:solidFill>
                          <a:latin typeface="Calibri"/>
                          <a:ea typeface="+mn-ea"/>
                          <a:cs typeface="+mn-cs"/>
                        </a:rPr>
                        <a:t>13.9%</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kumimoji="0" lang="es-MX" sz="1200" b="1" i="0" u="none" strike="noStrike" kern="1200" dirty="0" smtClean="0">
                          <a:solidFill>
                            <a:srgbClr val="000000"/>
                          </a:solidFill>
                          <a:latin typeface="Calibri"/>
                          <a:ea typeface="+mn-ea"/>
                          <a:cs typeface="+mn-cs"/>
                        </a:rPr>
                        <a:t>1,005</a:t>
                      </a:r>
                      <a:endParaRPr kumimoji="0" lang="es-MX" sz="1200" b="1" i="0" u="none" strike="noStrike" kern="1200" dirty="0">
                        <a:solidFill>
                          <a:srgbClr val="000000"/>
                        </a:solidFill>
                        <a:latin typeface="Calibri"/>
                        <a:ea typeface="+mn-ea"/>
                        <a:cs typeface="+mn-cs"/>
                      </a:endParaRP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kumimoji="0" lang="es-MX" sz="1200" b="1" i="0" u="none" strike="noStrike" kern="1200" dirty="0" smtClean="0">
                          <a:solidFill>
                            <a:srgbClr val="000000"/>
                          </a:solidFill>
                          <a:latin typeface="Calibri"/>
                          <a:ea typeface="+mn-ea"/>
                          <a:cs typeface="+mn-cs"/>
                        </a:rPr>
                        <a:t>100%</a:t>
                      </a:r>
                      <a:endParaRPr kumimoji="0" lang="es-MX" sz="1200" b="1" i="0" u="none" strike="noStrike" kern="1200" dirty="0">
                        <a:solidFill>
                          <a:srgbClr val="000000"/>
                        </a:solidFill>
                        <a:latin typeface="Calibri"/>
                        <a:ea typeface="+mn-ea"/>
                        <a:cs typeface="+mn-cs"/>
                      </a:endParaRP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r>
              <a:tr h="468000">
                <a:tc>
                  <a:txBody>
                    <a:bodyPr/>
                    <a:lstStyle/>
                    <a:p>
                      <a:pPr marL="88900" indent="0" algn="l" fontAlgn="ctr"/>
                      <a:r>
                        <a:rPr lang="es-MX" sz="1200" b="1" i="0" u="none" strike="noStrike" dirty="0">
                          <a:solidFill>
                            <a:srgbClr val="000000"/>
                          </a:solidFill>
                          <a:latin typeface="Calibri"/>
                        </a:rPr>
                        <a:t>Autónomo</a:t>
                      </a:r>
                    </a:p>
                  </a:txBody>
                  <a:tcPr marL="6220" marR="6220" marT="6220"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kumimoji="0" lang="es-MX" sz="1200" b="1" i="0" u="none" strike="noStrike" kern="1200">
                          <a:solidFill>
                            <a:srgbClr val="000000"/>
                          </a:solidFill>
                          <a:latin typeface="Calibri"/>
                          <a:ea typeface="+mn-ea"/>
                          <a:cs typeface="+mn-cs"/>
                        </a:rPr>
                        <a:t>858</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kumimoji="0" lang="es-MX" sz="1200" b="1" i="0" u="none" strike="noStrike" kern="1200">
                          <a:solidFill>
                            <a:srgbClr val="000000"/>
                          </a:solidFill>
                          <a:latin typeface="Calibri"/>
                          <a:ea typeface="+mn-ea"/>
                          <a:cs typeface="+mn-cs"/>
                        </a:rPr>
                        <a:t>70.9%</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kumimoji="0" lang="es-MX" sz="1200" b="1" i="0" u="none" strike="noStrike" kern="1200">
                          <a:solidFill>
                            <a:srgbClr val="000000"/>
                          </a:solidFill>
                          <a:latin typeface="Calibri"/>
                          <a:ea typeface="+mn-ea"/>
                          <a:cs typeface="+mn-cs"/>
                        </a:rPr>
                        <a:t>212</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kumimoji="0" lang="es-MX" sz="1200" b="1" i="0" u="none" strike="noStrike" kern="1200" dirty="0">
                          <a:solidFill>
                            <a:srgbClr val="000000"/>
                          </a:solidFill>
                          <a:latin typeface="Calibri"/>
                          <a:ea typeface="+mn-ea"/>
                          <a:cs typeface="+mn-cs"/>
                        </a:rPr>
                        <a:t>17.5%</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kumimoji="0" lang="es-MX" sz="1200" b="1" i="0" u="none" strike="noStrike" kern="1200">
                          <a:solidFill>
                            <a:srgbClr val="000000"/>
                          </a:solidFill>
                          <a:latin typeface="Calibri"/>
                          <a:ea typeface="+mn-ea"/>
                          <a:cs typeface="+mn-cs"/>
                        </a:rPr>
                        <a:t>140</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kumimoji="0" lang="es-MX" sz="1200" b="1" i="0" u="none" strike="noStrike" kern="1200">
                          <a:solidFill>
                            <a:srgbClr val="000000"/>
                          </a:solidFill>
                          <a:latin typeface="Calibri"/>
                          <a:ea typeface="+mn-ea"/>
                          <a:cs typeface="+mn-cs"/>
                        </a:rPr>
                        <a:t>11.6%</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kumimoji="0" lang="es-MX" sz="1200" b="1" i="0" u="none" strike="noStrike" kern="1200" dirty="0" smtClean="0">
                          <a:solidFill>
                            <a:srgbClr val="000000"/>
                          </a:solidFill>
                          <a:latin typeface="Calibri"/>
                          <a:ea typeface="+mn-ea"/>
                          <a:cs typeface="+mn-cs"/>
                        </a:rPr>
                        <a:t>1,210</a:t>
                      </a:r>
                      <a:endParaRPr kumimoji="0" lang="es-MX" sz="1200" b="1" i="0" u="none" strike="noStrike" kern="1200" dirty="0">
                        <a:solidFill>
                          <a:srgbClr val="000000"/>
                        </a:solidFill>
                        <a:latin typeface="Calibri"/>
                        <a:ea typeface="+mn-ea"/>
                        <a:cs typeface="+mn-cs"/>
                      </a:endParaRP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kumimoji="0" lang="es-MX" sz="1200" b="1" i="0" u="none" strike="noStrike" kern="1200" dirty="0" smtClean="0">
                          <a:solidFill>
                            <a:srgbClr val="000000"/>
                          </a:solidFill>
                          <a:latin typeface="Calibri"/>
                          <a:ea typeface="+mn-ea"/>
                          <a:cs typeface="+mn-cs"/>
                        </a:rPr>
                        <a:t>100%</a:t>
                      </a:r>
                      <a:endParaRPr kumimoji="0" lang="es-MX" sz="1200" b="1" i="0" u="none" strike="noStrike" kern="1200" dirty="0">
                        <a:solidFill>
                          <a:srgbClr val="000000"/>
                        </a:solidFill>
                        <a:latin typeface="Calibri"/>
                        <a:ea typeface="+mn-ea"/>
                        <a:cs typeface="+mn-cs"/>
                      </a:endParaRP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r>
              <a:tr h="468000">
                <a:tc>
                  <a:txBody>
                    <a:bodyPr/>
                    <a:lstStyle/>
                    <a:p>
                      <a:pPr marL="88900" indent="0" algn="l" fontAlgn="ctr"/>
                      <a:r>
                        <a:rPr lang="es-MX" sz="1200" b="1" i="0" u="none" strike="noStrike" dirty="0">
                          <a:solidFill>
                            <a:srgbClr val="000000"/>
                          </a:solidFill>
                          <a:latin typeface="Calibri"/>
                        </a:rPr>
                        <a:t>Partidos Políticos en el </a:t>
                      </a:r>
                      <a:r>
                        <a:rPr lang="es-MX" sz="1200" b="1" i="0" u="none" strike="noStrike" dirty="0" smtClean="0">
                          <a:solidFill>
                            <a:srgbClr val="000000"/>
                          </a:solidFill>
                          <a:latin typeface="Calibri"/>
                        </a:rPr>
                        <a:t>Distrito Federal</a:t>
                      </a:r>
                      <a:endParaRPr lang="es-MX" sz="1200" b="1" i="0" u="none" strike="noStrike" dirty="0">
                        <a:solidFill>
                          <a:srgbClr val="000000"/>
                        </a:solidFill>
                        <a:latin typeface="Calibri"/>
                      </a:endParaRPr>
                    </a:p>
                  </a:txBody>
                  <a:tcPr marL="6220" marR="6220" marT="6220"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kumimoji="0" lang="es-MX" sz="1200" b="1" i="0" u="none" strike="noStrike" kern="1200">
                          <a:solidFill>
                            <a:srgbClr val="000000"/>
                          </a:solidFill>
                          <a:latin typeface="Calibri"/>
                          <a:ea typeface="+mn-ea"/>
                          <a:cs typeface="+mn-cs"/>
                        </a:rPr>
                        <a:t>625</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kumimoji="0" lang="es-MX" sz="1200" b="1" i="0" u="none" strike="noStrike" kern="1200">
                          <a:solidFill>
                            <a:srgbClr val="000000"/>
                          </a:solidFill>
                          <a:latin typeface="Calibri"/>
                          <a:ea typeface="+mn-ea"/>
                          <a:cs typeface="+mn-cs"/>
                        </a:rPr>
                        <a:t>73.1%</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kumimoji="0" lang="es-MX" sz="1200" b="1" i="0" u="none" strike="noStrike" kern="1200">
                          <a:solidFill>
                            <a:srgbClr val="000000"/>
                          </a:solidFill>
                          <a:latin typeface="Calibri"/>
                          <a:ea typeface="+mn-ea"/>
                          <a:cs typeface="+mn-cs"/>
                        </a:rPr>
                        <a:t>150</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kumimoji="0" lang="es-MX" sz="1200" b="1" i="0" u="none" strike="noStrike" kern="1200" dirty="0">
                          <a:solidFill>
                            <a:srgbClr val="000000"/>
                          </a:solidFill>
                          <a:latin typeface="Calibri"/>
                          <a:ea typeface="+mn-ea"/>
                          <a:cs typeface="+mn-cs"/>
                        </a:rPr>
                        <a:t>17.5%</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kumimoji="0" lang="es-MX" sz="1200" b="1" i="0" u="none" strike="noStrike" kern="1200" dirty="0">
                          <a:solidFill>
                            <a:srgbClr val="000000"/>
                          </a:solidFill>
                          <a:latin typeface="Calibri"/>
                          <a:ea typeface="+mn-ea"/>
                          <a:cs typeface="+mn-cs"/>
                        </a:rPr>
                        <a:t>80</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kumimoji="0" lang="es-MX" sz="1200" b="1" i="0" u="none" strike="noStrike" kern="1200">
                          <a:solidFill>
                            <a:srgbClr val="000000"/>
                          </a:solidFill>
                          <a:latin typeface="Calibri"/>
                          <a:ea typeface="+mn-ea"/>
                          <a:cs typeface="+mn-cs"/>
                        </a:rPr>
                        <a:t>9.4%</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kumimoji="0" lang="es-MX" sz="1200" b="1" i="0" u="none" strike="noStrike" kern="1200">
                          <a:solidFill>
                            <a:srgbClr val="000000"/>
                          </a:solidFill>
                          <a:latin typeface="Calibri"/>
                          <a:ea typeface="+mn-ea"/>
                          <a:cs typeface="+mn-cs"/>
                        </a:rPr>
                        <a:t>855</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kumimoji="0" lang="es-MX" sz="1200" b="1" i="0" u="none" strike="noStrike" kern="1200" dirty="0" smtClean="0">
                          <a:solidFill>
                            <a:srgbClr val="000000"/>
                          </a:solidFill>
                          <a:latin typeface="Calibri"/>
                          <a:ea typeface="+mn-ea"/>
                          <a:cs typeface="+mn-cs"/>
                        </a:rPr>
                        <a:t>100%</a:t>
                      </a:r>
                      <a:endParaRPr kumimoji="0" lang="es-MX" sz="1200" b="1" i="0" u="none" strike="noStrike" kern="1200" dirty="0">
                        <a:solidFill>
                          <a:srgbClr val="000000"/>
                        </a:solidFill>
                        <a:latin typeface="Calibri"/>
                        <a:ea typeface="+mn-ea"/>
                        <a:cs typeface="+mn-cs"/>
                      </a:endParaRP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r>
              <a:tr h="468000">
                <a:tc>
                  <a:txBody>
                    <a:bodyPr/>
                    <a:lstStyle/>
                    <a:p>
                      <a:pPr marL="88900" indent="0" algn="l" fontAlgn="ctr"/>
                      <a:r>
                        <a:rPr lang="es-MX" sz="1200" b="1" i="0" u="none" strike="noStrike" dirty="0" smtClean="0">
                          <a:solidFill>
                            <a:srgbClr val="000000"/>
                          </a:solidFill>
                          <a:latin typeface="Calibri"/>
                        </a:rPr>
                        <a:t>Otro tipo de Sujeto Obligado</a:t>
                      </a:r>
                      <a:endParaRPr lang="es-MX" sz="1200" b="1" i="0" u="none" strike="noStrike" dirty="0">
                        <a:solidFill>
                          <a:srgbClr val="000000"/>
                        </a:solidFill>
                        <a:latin typeface="Calibri"/>
                      </a:endParaRPr>
                    </a:p>
                  </a:txBody>
                  <a:tcPr marL="6220" marR="6220" marT="6220"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kumimoji="0" lang="es-MX" sz="1200" b="1" i="0" u="none" strike="noStrike" kern="1200" dirty="0">
                          <a:solidFill>
                            <a:srgbClr val="000000"/>
                          </a:solidFill>
                          <a:latin typeface="Calibri"/>
                          <a:ea typeface="+mn-ea"/>
                          <a:cs typeface="+mn-cs"/>
                        </a:rPr>
                        <a:t>2</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kumimoji="0" lang="es-MX" sz="1200" b="1" i="0" u="none" strike="noStrike" kern="1200" dirty="0">
                          <a:solidFill>
                            <a:srgbClr val="000000"/>
                          </a:solidFill>
                          <a:latin typeface="Calibri"/>
                          <a:ea typeface="+mn-ea"/>
                          <a:cs typeface="+mn-cs"/>
                        </a:rPr>
                        <a:t>100.0%</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kumimoji="0" lang="es-MX" sz="1200" b="1" i="0" u="none" strike="noStrike" kern="1200" dirty="0" smtClean="0">
                          <a:solidFill>
                            <a:srgbClr val="000000"/>
                          </a:solidFill>
                          <a:latin typeface="Calibri"/>
                          <a:ea typeface="+mn-ea"/>
                          <a:cs typeface="+mn-cs"/>
                        </a:rPr>
                        <a:t>-</a:t>
                      </a:r>
                      <a:endParaRPr kumimoji="0" lang="es-MX" sz="1200" b="1" i="0" u="none" strike="noStrike" kern="1200" dirty="0">
                        <a:solidFill>
                          <a:srgbClr val="000000"/>
                        </a:solidFill>
                        <a:latin typeface="Calibri"/>
                        <a:ea typeface="+mn-ea"/>
                        <a:cs typeface="+mn-cs"/>
                      </a:endParaRP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kumimoji="0" lang="es-MX" sz="1200" b="1" i="0" u="none" strike="noStrike" kern="1200" dirty="0" smtClean="0">
                          <a:solidFill>
                            <a:srgbClr val="000000"/>
                          </a:solidFill>
                          <a:latin typeface="Calibri"/>
                          <a:ea typeface="+mn-ea"/>
                          <a:cs typeface="+mn-cs"/>
                        </a:rPr>
                        <a:t>-</a:t>
                      </a:r>
                      <a:endParaRPr kumimoji="0" lang="es-MX" sz="1200" b="1" i="0" u="none" strike="noStrike" kern="1200" dirty="0">
                        <a:solidFill>
                          <a:srgbClr val="000000"/>
                        </a:solidFill>
                        <a:latin typeface="Calibri"/>
                        <a:ea typeface="+mn-ea"/>
                        <a:cs typeface="+mn-cs"/>
                      </a:endParaRP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kumimoji="0" lang="es-MX" sz="1200" b="1" i="0" u="none" strike="noStrike" kern="1200" dirty="0" smtClean="0">
                          <a:solidFill>
                            <a:srgbClr val="000000"/>
                          </a:solidFill>
                          <a:latin typeface="Calibri"/>
                          <a:ea typeface="+mn-ea"/>
                          <a:cs typeface="+mn-cs"/>
                        </a:rPr>
                        <a:t>-</a:t>
                      </a:r>
                      <a:endParaRPr kumimoji="0" lang="es-MX" sz="1200" b="1" i="0" u="none" strike="noStrike" kern="1200" dirty="0">
                        <a:solidFill>
                          <a:srgbClr val="000000"/>
                        </a:solidFill>
                        <a:latin typeface="Calibri"/>
                        <a:ea typeface="+mn-ea"/>
                        <a:cs typeface="+mn-cs"/>
                      </a:endParaRP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kumimoji="0" lang="es-MX" sz="1200" b="1" i="0" u="none" strike="noStrike" kern="1200" dirty="0" smtClean="0">
                          <a:solidFill>
                            <a:srgbClr val="000000"/>
                          </a:solidFill>
                          <a:latin typeface="Calibri"/>
                          <a:ea typeface="+mn-ea"/>
                          <a:cs typeface="+mn-cs"/>
                        </a:rPr>
                        <a:t>-</a:t>
                      </a:r>
                      <a:endParaRPr kumimoji="0" lang="es-MX" sz="1200" b="1" i="0" u="none" strike="noStrike" kern="1200" dirty="0">
                        <a:solidFill>
                          <a:srgbClr val="000000"/>
                        </a:solidFill>
                        <a:latin typeface="Calibri"/>
                        <a:ea typeface="+mn-ea"/>
                        <a:cs typeface="+mn-cs"/>
                      </a:endParaRP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kumimoji="0" lang="es-MX" sz="1200" b="1" i="0" u="none" strike="noStrike" kern="1200">
                          <a:solidFill>
                            <a:srgbClr val="000000"/>
                          </a:solidFill>
                          <a:latin typeface="Calibri"/>
                          <a:ea typeface="+mn-ea"/>
                          <a:cs typeface="+mn-cs"/>
                        </a:rPr>
                        <a:t>2</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kumimoji="0" lang="es-MX" sz="1200" b="1" i="0" u="none" strike="noStrike" kern="1200" dirty="0" smtClean="0">
                          <a:solidFill>
                            <a:srgbClr val="000000"/>
                          </a:solidFill>
                          <a:latin typeface="Calibri"/>
                          <a:ea typeface="+mn-ea"/>
                          <a:cs typeface="+mn-cs"/>
                        </a:rPr>
                        <a:t>100%</a:t>
                      </a:r>
                      <a:endParaRPr kumimoji="0" lang="es-MX" sz="1200" b="1" i="0" u="none" strike="noStrike" kern="1200" dirty="0">
                        <a:solidFill>
                          <a:srgbClr val="000000"/>
                        </a:solidFill>
                        <a:latin typeface="Calibri"/>
                        <a:ea typeface="+mn-ea"/>
                        <a:cs typeface="+mn-cs"/>
                      </a:endParaRP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r>
              <a:tr h="468000">
                <a:tc>
                  <a:txBody>
                    <a:bodyPr/>
                    <a:lstStyle/>
                    <a:p>
                      <a:pPr marL="88900" indent="0" algn="l" fontAlgn="ctr"/>
                      <a:r>
                        <a:rPr lang="es-MX" sz="1200" b="1" i="0" u="none" strike="noStrike" dirty="0" smtClean="0">
                          <a:solidFill>
                            <a:srgbClr val="FFFFFF"/>
                          </a:solidFill>
                          <a:latin typeface="Calibri"/>
                        </a:rPr>
                        <a:t>Total</a:t>
                      </a:r>
                      <a:endParaRPr lang="es-MX" sz="1200" b="1" i="0" u="none" strike="noStrike" dirty="0">
                        <a:solidFill>
                          <a:srgbClr val="FFFFFF"/>
                        </a:solidFill>
                        <a:latin typeface="Calibri"/>
                      </a:endParaRPr>
                    </a:p>
                  </a:txBody>
                  <a:tcPr marL="6220" marR="6220" marT="6220" marB="0" anchor="ctr">
                    <a:lnL w="6350" cap="flat" cmpd="sng" algn="ctr">
                      <a:solidFill>
                        <a:srgbClr val="008080"/>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t"/>
                      <a:r>
                        <a:rPr kumimoji="0" lang="es-MX" sz="1200" b="1" i="0" u="none" strike="noStrike" kern="1200" dirty="0" smtClean="0">
                          <a:solidFill>
                            <a:schemeClr val="bg1"/>
                          </a:solidFill>
                          <a:latin typeface="Calibri"/>
                          <a:ea typeface="+mn-ea"/>
                          <a:cs typeface="+mn-cs"/>
                        </a:rPr>
                        <a:t>17,375</a:t>
                      </a:r>
                      <a:endParaRPr kumimoji="0" lang="es-MX" sz="1200" b="1" i="0" u="none" strike="noStrike" kern="1200" dirty="0">
                        <a:solidFill>
                          <a:schemeClr val="bg1"/>
                        </a:solidFill>
                        <a:latin typeface="Calibri"/>
                        <a:ea typeface="+mn-ea"/>
                        <a:cs typeface="+mn-cs"/>
                      </a:endParaRP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t"/>
                      <a:r>
                        <a:rPr kumimoji="0" lang="es-MX" sz="1200" b="1" i="0" u="none" strike="noStrike" kern="1200" dirty="0">
                          <a:solidFill>
                            <a:schemeClr val="bg1"/>
                          </a:solidFill>
                          <a:latin typeface="Calibri"/>
                          <a:ea typeface="+mn-ea"/>
                          <a:cs typeface="+mn-cs"/>
                        </a:rPr>
                        <a:t>64.7%</a:t>
                      </a: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t"/>
                      <a:r>
                        <a:rPr kumimoji="0" lang="es-MX" sz="1200" b="1" i="0" u="none" strike="noStrike" kern="1200" dirty="0" smtClean="0">
                          <a:solidFill>
                            <a:schemeClr val="bg1"/>
                          </a:solidFill>
                          <a:latin typeface="Calibri"/>
                          <a:ea typeface="+mn-ea"/>
                          <a:cs typeface="+mn-cs"/>
                        </a:rPr>
                        <a:t>4,988</a:t>
                      </a:r>
                      <a:endParaRPr kumimoji="0" lang="es-MX" sz="1200" b="1" i="0" u="none" strike="noStrike" kern="1200" dirty="0">
                        <a:solidFill>
                          <a:schemeClr val="bg1"/>
                        </a:solidFill>
                        <a:latin typeface="Calibri"/>
                        <a:ea typeface="+mn-ea"/>
                        <a:cs typeface="+mn-cs"/>
                      </a:endParaRP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t"/>
                      <a:r>
                        <a:rPr kumimoji="0" lang="es-MX" sz="1200" b="1" i="0" u="none" strike="noStrike" kern="1200" dirty="0">
                          <a:solidFill>
                            <a:schemeClr val="bg1"/>
                          </a:solidFill>
                          <a:latin typeface="Calibri"/>
                          <a:ea typeface="+mn-ea"/>
                          <a:cs typeface="+mn-cs"/>
                        </a:rPr>
                        <a:t>18.6%</a:t>
                      </a: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t"/>
                      <a:r>
                        <a:rPr kumimoji="0" lang="es-MX" sz="1200" b="1" i="0" u="none" strike="noStrike" kern="1200" dirty="0" smtClean="0">
                          <a:solidFill>
                            <a:schemeClr val="bg1"/>
                          </a:solidFill>
                          <a:latin typeface="Calibri"/>
                          <a:ea typeface="+mn-ea"/>
                          <a:cs typeface="+mn-cs"/>
                        </a:rPr>
                        <a:t>4,493</a:t>
                      </a:r>
                      <a:endParaRPr kumimoji="0" lang="es-MX" sz="1200" b="1" i="0" u="none" strike="noStrike" kern="1200" dirty="0">
                        <a:solidFill>
                          <a:schemeClr val="bg1"/>
                        </a:solidFill>
                        <a:latin typeface="Calibri"/>
                        <a:ea typeface="+mn-ea"/>
                        <a:cs typeface="+mn-cs"/>
                      </a:endParaRP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t"/>
                      <a:r>
                        <a:rPr kumimoji="0" lang="es-MX" sz="1200" b="1" i="0" u="none" strike="noStrike" kern="1200" dirty="0">
                          <a:solidFill>
                            <a:schemeClr val="bg1"/>
                          </a:solidFill>
                          <a:latin typeface="Calibri"/>
                          <a:ea typeface="+mn-ea"/>
                          <a:cs typeface="+mn-cs"/>
                        </a:rPr>
                        <a:t>16.7%</a:t>
                      </a: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t"/>
                      <a:r>
                        <a:rPr kumimoji="0" lang="es-MX" sz="1200" b="1" i="0" u="none" strike="noStrike" kern="1200" dirty="0" smtClean="0">
                          <a:solidFill>
                            <a:schemeClr val="bg1"/>
                          </a:solidFill>
                          <a:latin typeface="Calibri"/>
                          <a:ea typeface="+mn-ea"/>
                          <a:cs typeface="+mn-cs"/>
                        </a:rPr>
                        <a:t>26,856</a:t>
                      </a:r>
                      <a:endParaRPr kumimoji="0" lang="es-MX" sz="1200" b="1" i="0" u="none" strike="noStrike" kern="1200" dirty="0">
                        <a:solidFill>
                          <a:schemeClr val="bg1"/>
                        </a:solidFill>
                        <a:latin typeface="Calibri"/>
                        <a:ea typeface="+mn-ea"/>
                        <a:cs typeface="+mn-cs"/>
                      </a:endParaRP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t"/>
                      <a:r>
                        <a:rPr kumimoji="0" lang="es-MX" sz="1200" b="1" i="0" u="none" strike="noStrike" kern="1200" dirty="0" smtClean="0">
                          <a:solidFill>
                            <a:schemeClr val="bg1"/>
                          </a:solidFill>
                          <a:latin typeface="Calibri"/>
                          <a:ea typeface="+mn-ea"/>
                          <a:cs typeface="+mn-cs"/>
                        </a:rPr>
                        <a:t>100%</a:t>
                      </a:r>
                      <a:endParaRPr kumimoji="0" lang="es-MX" sz="1200" b="1" i="0" u="none" strike="noStrike" kern="1200" dirty="0">
                        <a:solidFill>
                          <a:schemeClr val="bg1"/>
                        </a:solidFill>
                        <a:latin typeface="Calibri"/>
                        <a:ea typeface="+mn-ea"/>
                        <a:cs typeface="+mn-cs"/>
                      </a:endParaRP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r>
            </a:tbl>
          </a:graphicData>
        </a:graphic>
      </p:graphicFrame>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76169" y="85702"/>
            <a:ext cx="8388000" cy="864000"/>
          </a:xfrm>
          <a:prstGeom prst="rect">
            <a:avLst/>
          </a:prstGeom>
          <a:noFill/>
        </p:spPr>
        <p:txBody>
          <a:bodyPr wrap="square" rtlCol="0" anchor="ctr">
            <a:noAutofit/>
          </a:bodyPr>
          <a:lstStyle/>
          <a:p>
            <a:r>
              <a:rPr lang="es-MX" b="1" dirty="0" smtClean="0">
                <a:latin typeface="Calibri" pitchFamily="34" charset="0"/>
              </a:rPr>
              <a:t>Calidad de la respuesta recibida</a:t>
            </a:r>
          </a:p>
          <a:p>
            <a:r>
              <a:rPr lang="es-MX" sz="1400" b="1" i="1" dirty="0">
                <a:solidFill>
                  <a:prstClr val="black"/>
                </a:solidFill>
                <a:latin typeface="Calibri" pitchFamily="34" charset="0"/>
              </a:rPr>
              <a:t>2012 </a:t>
            </a:r>
            <a:r>
              <a:rPr lang="es-MX" sz="1400" b="1" i="1" dirty="0" smtClean="0">
                <a:solidFill>
                  <a:prstClr val="black"/>
                </a:solidFill>
                <a:latin typeface="Calibri" pitchFamily="34" charset="0"/>
              </a:rPr>
              <a:t>a 2017</a:t>
            </a:r>
            <a:endParaRPr lang="es-MX" sz="1400" b="1" i="1" dirty="0">
              <a:solidFill>
                <a:prstClr val="black"/>
              </a:solidFill>
              <a:latin typeface="Calibri" pitchFamily="34" charset="0"/>
            </a:endParaRPr>
          </a:p>
          <a:p>
            <a:pPr lvl="0"/>
            <a:r>
              <a:rPr lang="es-MX" sz="1400" b="1" i="1" dirty="0" smtClean="0">
                <a:solidFill>
                  <a:prstClr val="black"/>
                </a:solidFill>
                <a:latin typeface="Calibri" pitchFamily="34" charset="0"/>
              </a:rPr>
              <a:t>Resultados por año</a:t>
            </a:r>
          </a:p>
        </p:txBody>
      </p:sp>
      <p:sp>
        <p:nvSpPr>
          <p:cNvPr id="9" name="8 Marcador de número de diapositiva"/>
          <p:cNvSpPr>
            <a:spLocks noGrp="1"/>
          </p:cNvSpPr>
          <p:nvPr>
            <p:ph type="sldNum" sz="quarter" idx="12"/>
          </p:nvPr>
        </p:nvSpPr>
        <p:spPr/>
        <p:txBody>
          <a:bodyPr/>
          <a:lstStyle/>
          <a:p>
            <a:pPr>
              <a:defRPr/>
            </a:pPr>
            <a:fld id="{BD43386B-512A-4F48-AC60-1F2A615D5642}" type="slidenum">
              <a:rPr lang="es-MX" smtClean="0"/>
              <a:pPr>
                <a:defRPr/>
              </a:pPr>
              <a:t>14</a:t>
            </a:fld>
            <a:endParaRPr lang="es-MX" dirty="0"/>
          </a:p>
        </p:txBody>
      </p:sp>
      <p:sp>
        <p:nvSpPr>
          <p:cNvPr id="18" name="17 Rectángulo"/>
          <p:cNvSpPr/>
          <p:nvPr/>
        </p:nvSpPr>
        <p:spPr>
          <a:xfrm>
            <a:off x="810159" y="1197052"/>
            <a:ext cx="7510499" cy="292388"/>
          </a:xfrm>
          <a:prstGeom prst="rect">
            <a:avLst/>
          </a:prstGeom>
        </p:spPr>
        <p:txBody>
          <a:bodyPr wrap="square">
            <a:spAutoFit/>
          </a:bodyPr>
          <a:lstStyle/>
          <a:p>
            <a:pPr algn="ctr"/>
            <a:r>
              <a:rPr lang="es-MX" sz="1300" b="1" dirty="0" smtClean="0">
                <a:latin typeface="Calibri" pitchFamily="34" charset="0"/>
              </a:rPr>
              <a:t>En general, ¿cómo califica usted la respuesta que recibió a su solicitud de información?</a:t>
            </a:r>
          </a:p>
        </p:txBody>
      </p:sp>
      <p:sp>
        <p:nvSpPr>
          <p:cNvPr id="10" name="9 CuadroTexto"/>
          <p:cNvSpPr txBox="1"/>
          <p:nvPr/>
        </p:nvSpPr>
        <p:spPr>
          <a:xfrm>
            <a:off x="539552" y="6010402"/>
            <a:ext cx="760022" cy="784830"/>
          </a:xfrm>
          <a:prstGeom prst="rect">
            <a:avLst/>
          </a:prstGeom>
          <a:noFill/>
        </p:spPr>
        <p:txBody>
          <a:bodyPr wrap="square" rtlCol="0">
            <a:spAutoFit/>
          </a:bodyPr>
          <a:lstStyle/>
          <a:p>
            <a:pPr algn="ctr"/>
            <a:r>
              <a:rPr lang="es-MX" sz="900" b="1" i="1" dirty="0" smtClean="0">
                <a:latin typeface="Calibri" pitchFamily="34" charset="0"/>
              </a:rPr>
              <a:t>INFOMEX: 87.2%</a:t>
            </a:r>
          </a:p>
          <a:p>
            <a:pPr algn="ctr"/>
            <a:endParaRPr lang="es-MX" sz="900" b="1" i="1" dirty="0" smtClean="0">
              <a:latin typeface="Calibri" pitchFamily="34" charset="0"/>
            </a:endParaRPr>
          </a:p>
          <a:p>
            <a:pPr algn="ctr"/>
            <a:r>
              <a:rPr lang="es-MX" sz="900" b="1" i="1" dirty="0" smtClean="0">
                <a:latin typeface="Calibri" pitchFamily="34" charset="0"/>
              </a:rPr>
              <a:t>Buzones: 12.8%</a:t>
            </a:r>
            <a:endParaRPr lang="es-MX" sz="900" b="1" i="1" dirty="0">
              <a:latin typeface="Calibri" pitchFamily="34" charset="0"/>
            </a:endParaRPr>
          </a:p>
        </p:txBody>
      </p:sp>
      <p:sp>
        <p:nvSpPr>
          <p:cNvPr id="17" name="11 CuadroTexto"/>
          <p:cNvSpPr txBox="1"/>
          <p:nvPr/>
        </p:nvSpPr>
        <p:spPr>
          <a:xfrm>
            <a:off x="2123728" y="6010402"/>
            <a:ext cx="540000" cy="784830"/>
          </a:xfrm>
          <a:prstGeom prst="rect">
            <a:avLst/>
          </a:prstGeom>
          <a:noFill/>
        </p:spPr>
        <p:txBody>
          <a:bodyPr wrap="square" rtlCol="0">
            <a:spAutoFit/>
          </a:bodyPr>
          <a:lstStyle/>
          <a:p>
            <a:pPr algn="ctr"/>
            <a:endParaRPr lang="es-MX" sz="900" b="1" i="1" dirty="0" smtClean="0">
              <a:latin typeface="Calibri" pitchFamily="34" charset="0"/>
            </a:endParaRPr>
          </a:p>
          <a:p>
            <a:pPr algn="ctr"/>
            <a:r>
              <a:rPr lang="es-MX" sz="900" b="1" i="1" dirty="0" smtClean="0">
                <a:latin typeface="Calibri" pitchFamily="34" charset="0"/>
              </a:rPr>
              <a:t>91.6%</a:t>
            </a:r>
          </a:p>
          <a:p>
            <a:pPr algn="ctr"/>
            <a:endParaRPr lang="es-MX" sz="900" b="1" i="1" dirty="0" smtClean="0">
              <a:latin typeface="Calibri" pitchFamily="34" charset="0"/>
            </a:endParaRPr>
          </a:p>
          <a:p>
            <a:pPr algn="ctr"/>
            <a:endParaRPr lang="es-MX" sz="900" b="1" i="1" dirty="0">
              <a:latin typeface="Calibri" pitchFamily="34" charset="0"/>
            </a:endParaRPr>
          </a:p>
          <a:p>
            <a:pPr algn="ctr"/>
            <a:r>
              <a:rPr lang="es-MX" sz="900" b="1" i="1" dirty="0" smtClean="0">
                <a:latin typeface="Calibri" pitchFamily="34" charset="0"/>
              </a:rPr>
              <a:t>8.4%</a:t>
            </a:r>
            <a:endParaRPr lang="es-MX" sz="900" b="1" i="1" dirty="0">
              <a:latin typeface="Calibri" pitchFamily="34" charset="0"/>
            </a:endParaRPr>
          </a:p>
        </p:txBody>
      </p:sp>
      <p:graphicFrame>
        <p:nvGraphicFramePr>
          <p:cNvPr id="19" name="18 Gráfico"/>
          <p:cNvGraphicFramePr/>
          <p:nvPr>
            <p:extLst>
              <p:ext uri="{D42A27DB-BD31-4B8C-83A1-F6EECF244321}">
                <p14:modId xmlns:p14="http://schemas.microsoft.com/office/powerpoint/2010/main" val="3669472036"/>
              </p:ext>
            </p:extLst>
          </p:nvPr>
        </p:nvGraphicFramePr>
        <p:xfrm>
          <a:off x="18212" y="1700808"/>
          <a:ext cx="9125788" cy="4392488"/>
        </p:xfrm>
        <a:graphic>
          <a:graphicData uri="http://schemas.openxmlformats.org/drawingml/2006/chart">
            <c:chart xmlns:c="http://schemas.openxmlformats.org/drawingml/2006/chart" xmlns:r="http://schemas.openxmlformats.org/officeDocument/2006/relationships" r:id="rId3"/>
          </a:graphicData>
        </a:graphic>
      </p:graphicFrame>
      <p:sp>
        <p:nvSpPr>
          <p:cNvPr id="20" name="11 CuadroTexto"/>
          <p:cNvSpPr txBox="1"/>
          <p:nvPr/>
        </p:nvSpPr>
        <p:spPr>
          <a:xfrm>
            <a:off x="3563888" y="5989033"/>
            <a:ext cx="540000" cy="784830"/>
          </a:xfrm>
          <a:prstGeom prst="rect">
            <a:avLst/>
          </a:prstGeom>
          <a:noFill/>
        </p:spPr>
        <p:txBody>
          <a:bodyPr wrap="square" rtlCol="0">
            <a:spAutoFit/>
          </a:bodyPr>
          <a:lstStyle/>
          <a:p>
            <a:pPr algn="ctr"/>
            <a:endParaRPr lang="es-MX" sz="900" b="1" i="1" dirty="0" smtClean="0">
              <a:latin typeface="Calibri" pitchFamily="34" charset="0"/>
            </a:endParaRPr>
          </a:p>
          <a:p>
            <a:pPr algn="ctr"/>
            <a:r>
              <a:rPr lang="es-MX" sz="900" b="1" i="1" dirty="0" smtClean="0">
                <a:latin typeface="Calibri" pitchFamily="34" charset="0"/>
              </a:rPr>
              <a:t>87.7%</a:t>
            </a:r>
          </a:p>
          <a:p>
            <a:pPr algn="ctr"/>
            <a:endParaRPr lang="es-MX" sz="900" b="1" i="1" dirty="0" smtClean="0">
              <a:latin typeface="Calibri" pitchFamily="34" charset="0"/>
            </a:endParaRPr>
          </a:p>
          <a:p>
            <a:pPr algn="ctr"/>
            <a:endParaRPr lang="es-MX" sz="900" b="1" i="1" dirty="0">
              <a:latin typeface="Calibri" pitchFamily="34" charset="0"/>
            </a:endParaRPr>
          </a:p>
          <a:p>
            <a:pPr algn="ctr"/>
            <a:r>
              <a:rPr lang="es-MX" sz="900" b="1" i="1" dirty="0" smtClean="0">
                <a:latin typeface="Calibri" pitchFamily="34" charset="0"/>
              </a:rPr>
              <a:t>12.3%</a:t>
            </a:r>
            <a:endParaRPr lang="es-MX" sz="900" b="1" i="1" dirty="0">
              <a:latin typeface="Calibri" pitchFamily="34" charset="0"/>
            </a:endParaRPr>
          </a:p>
        </p:txBody>
      </p:sp>
      <p:sp>
        <p:nvSpPr>
          <p:cNvPr id="21" name="11 CuadroTexto"/>
          <p:cNvSpPr txBox="1"/>
          <p:nvPr/>
        </p:nvSpPr>
        <p:spPr>
          <a:xfrm>
            <a:off x="5021769" y="5989033"/>
            <a:ext cx="540000" cy="784830"/>
          </a:xfrm>
          <a:prstGeom prst="rect">
            <a:avLst/>
          </a:prstGeom>
          <a:noFill/>
        </p:spPr>
        <p:txBody>
          <a:bodyPr wrap="square" rtlCol="0">
            <a:spAutoFit/>
          </a:bodyPr>
          <a:lstStyle/>
          <a:p>
            <a:pPr algn="ctr"/>
            <a:endParaRPr lang="es-MX" sz="900" b="1" i="1" dirty="0" smtClean="0">
              <a:latin typeface="Calibri" pitchFamily="34" charset="0"/>
            </a:endParaRPr>
          </a:p>
          <a:p>
            <a:pPr algn="ctr"/>
            <a:r>
              <a:rPr lang="es-MX" sz="900" b="1" i="1" dirty="0" smtClean="0">
                <a:latin typeface="Calibri" pitchFamily="34" charset="0"/>
              </a:rPr>
              <a:t>97.3%</a:t>
            </a:r>
          </a:p>
          <a:p>
            <a:pPr algn="ctr"/>
            <a:endParaRPr lang="es-MX" sz="900" b="1" i="1" dirty="0" smtClean="0">
              <a:latin typeface="Calibri" pitchFamily="34" charset="0"/>
            </a:endParaRPr>
          </a:p>
          <a:p>
            <a:pPr algn="ctr"/>
            <a:endParaRPr lang="es-MX" sz="900" b="1" i="1" dirty="0">
              <a:latin typeface="Calibri" pitchFamily="34" charset="0"/>
            </a:endParaRPr>
          </a:p>
          <a:p>
            <a:pPr algn="ctr"/>
            <a:r>
              <a:rPr lang="es-MX" sz="900" b="1" i="1" dirty="0" smtClean="0">
                <a:latin typeface="Calibri" pitchFamily="34" charset="0"/>
              </a:rPr>
              <a:t>2.7%</a:t>
            </a:r>
            <a:endParaRPr lang="es-MX" sz="900" b="1" i="1" dirty="0">
              <a:latin typeface="Calibri" pitchFamily="34" charset="0"/>
            </a:endParaRPr>
          </a:p>
        </p:txBody>
      </p:sp>
      <p:sp>
        <p:nvSpPr>
          <p:cNvPr id="22" name="11 CuadroTexto"/>
          <p:cNvSpPr txBox="1"/>
          <p:nvPr/>
        </p:nvSpPr>
        <p:spPr>
          <a:xfrm>
            <a:off x="6498628" y="5989033"/>
            <a:ext cx="540000" cy="784830"/>
          </a:xfrm>
          <a:prstGeom prst="rect">
            <a:avLst/>
          </a:prstGeom>
          <a:noFill/>
        </p:spPr>
        <p:txBody>
          <a:bodyPr wrap="square" rtlCol="0">
            <a:spAutoFit/>
          </a:bodyPr>
          <a:lstStyle/>
          <a:p>
            <a:pPr algn="ctr"/>
            <a:endParaRPr lang="es-MX" sz="900" b="1" i="1" dirty="0" smtClean="0">
              <a:latin typeface="Calibri" pitchFamily="34" charset="0"/>
            </a:endParaRPr>
          </a:p>
          <a:p>
            <a:pPr algn="ctr"/>
            <a:r>
              <a:rPr lang="es-MX" sz="900" b="1" i="1" dirty="0" smtClean="0">
                <a:latin typeface="Calibri" pitchFamily="34" charset="0"/>
              </a:rPr>
              <a:t>100.0%</a:t>
            </a:r>
          </a:p>
          <a:p>
            <a:pPr algn="ctr"/>
            <a:endParaRPr lang="es-MX" sz="900" b="1" i="1" dirty="0" smtClean="0">
              <a:latin typeface="Calibri" pitchFamily="34" charset="0"/>
            </a:endParaRPr>
          </a:p>
          <a:p>
            <a:pPr algn="ctr"/>
            <a:endParaRPr lang="es-MX" sz="900" b="1" i="1" dirty="0">
              <a:latin typeface="Calibri" pitchFamily="34" charset="0"/>
            </a:endParaRPr>
          </a:p>
          <a:p>
            <a:pPr algn="ctr"/>
            <a:r>
              <a:rPr lang="es-MX" sz="900" b="1" i="1" dirty="0" smtClean="0">
                <a:latin typeface="Calibri" pitchFamily="34" charset="0"/>
              </a:rPr>
              <a:t>0.0%</a:t>
            </a:r>
            <a:endParaRPr lang="es-MX" sz="900" b="1" i="1" dirty="0">
              <a:latin typeface="Calibri" pitchFamily="34" charset="0"/>
            </a:endParaRPr>
          </a:p>
        </p:txBody>
      </p:sp>
      <p:sp>
        <p:nvSpPr>
          <p:cNvPr id="23" name="11 CuadroTexto"/>
          <p:cNvSpPr txBox="1"/>
          <p:nvPr/>
        </p:nvSpPr>
        <p:spPr>
          <a:xfrm>
            <a:off x="7975487" y="6010402"/>
            <a:ext cx="540000" cy="784830"/>
          </a:xfrm>
          <a:prstGeom prst="rect">
            <a:avLst/>
          </a:prstGeom>
          <a:noFill/>
        </p:spPr>
        <p:txBody>
          <a:bodyPr wrap="square" rtlCol="0">
            <a:spAutoFit/>
          </a:bodyPr>
          <a:lstStyle/>
          <a:p>
            <a:pPr algn="ctr"/>
            <a:endParaRPr lang="es-MX" sz="900" b="1" i="1" dirty="0" smtClean="0">
              <a:latin typeface="Calibri" pitchFamily="34" charset="0"/>
            </a:endParaRPr>
          </a:p>
          <a:p>
            <a:pPr algn="ctr"/>
            <a:r>
              <a:rPr lang="es-MX" sz="900" b="1" i="1" dirty="0" smtClean="0">
                <a:latin typeface="Calibri" pitchFamily="34" charset="0"/>
              </a:rPr>
              <a:t>100.0%</a:t>
            </a:r>
          </a:p>
          <a:p>
            <a:pPr algn="ctr"/>
            <a:endParaRPr lang="es-MX" sz="900" b="1" i="1" dirty="0" smtClean="0">
              <a:latin typeface="Calibri" pitchFamily="34" charset="0"/>
            </a:endParaRPr>
          </a:p>
          <a:p>
            <a:pPr algn="ctr"/>
            <a:endParaRPr lang="es-MX" sz="900" b="1" i="1" dirty="0">
              <a:latin typeface="Calibri" pitchFamily="34" charset="0"/>
            </a:endParaRPr>
          </a:p>
          <a:p>
            <a:pPr algn="ctr"/>
            <a:r>
              <a:rPr lang="es-MX" sz="900" b="1" i="1" dirty="0" smtClean="0">
                <a:latin typeface="Calibri" pitchFamily="34" charset="0"/>
              </a:rPr>
              <a:t>0.0%</a:t>
            </a:r>
            <a:endParaRPr lang="es-MX" sz="900" b="1" i="1" dirty="0">
              <a:latin typeface="Calibri" pitchFamily="34" charset="0"/>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8 Marcador de número de diapositiva"/>
          <p:cNvSpPr>
            <a:spLocks noGrp="1"/>
          </p:cNvSpPr>
          <p:nvPr>
            <p:ph type="sldNum" sz="quarter" idx="12"/>
          </p:nvPr>
        </p:nvSpPr>
        <p:spPr/>
        <p:txBody>
          <a:bodyPr/>
          <a:lstStyle/>
          <a:p>
            <a:pPr>
              <a:defRPr/>
            </a:pPr>
            <a:fld id="{BD43386B-512A-4F48-AC60-1F2A615D5642}" type="slidenum">
              <a:rPr lang="es-MX" smtClean="0"/>
              <a:pPr>
                <a:defRPr/>
              </a:pPr>
              <a:t>15</a:t>
            </a:fld>
            <a:endParaRPr lang="es-MX" dirty="0"/>
          </a:p>
        </p:txBody>
      </p:sp>
      <p:sp>
        <p:nvSpPr>
          <p:cNvPr id="8" name="7 CuadroTexto"/>
          <p:cNvSpPr txBox="1"/>
          <p:nvPr/>
        </p:nvSpPr>
        <p:spPr>
          <a:xfrm>
            <a:off x="76169" y="85702"/>
            <a:ext cx="8388000" cy="864000"/>
          </a:xfrm>
          <a:prstGeom prst="rect">
            <a:avLst/>
          </a:prstGeom>
          <a:noFill/>
        </p:spPr>
        <p:txBody>
          <a:bodyPr wrap="square" rtlCol="0" anchor="ctr">
            <a:noAutofit/>
          </a:bodyPr>
          <a:lstStyle/>
          <a:p>
            <a:r>
              <a:rPr lang="es-MX" b="1" dirty="0" smtClean="0">
                <a:latin typeface="Calibri" pitchFamily="34" charset="0"/>
              </a:rPr>
              <a:t>Calidad de la respuesta recibida</a:t>
            </a:r>
          </a:p>
          <a:p>
            <a:r>
              <a:rPr lang="es-MX" sz="1400" b="1" i="1" dirty="0">
                <a:latin typeface="Calibri" pitchFamily="34" charset="0"/>
              </a:rPr>
              <a:t>2012 </a:t>
            </a:r>
            <a:r>
              <a:rPr lang="es-MX" sz="1400" b="1" i="1" dirty="0" smtClean="0">
                <a:latin typeface="Calibri" pitchFamily="34" charset="0"/>
              </a:rPr>
              <a:t>a 2017</a:t>
            </a:r>
            <a:endParaRPr lang="es-MX" sz="1400" b="1" i="1" dirty="0">
              <a:latin typeface="Calibri" pitchFamily="34" charset="0"/>
            </a:endParaRPr>
          </a:p>
          <a:p>
            <a:r>
              <a:rPr lang="es-MX" sz="1400" b="1" i="1" dirty="0" smtClean="0">
                <a:latin typeface="Calibri" pitchFamily="34" charset="0"/>
              </a:rPr>
              <a:t>Resultados </a:t>
            </a:r>
            <a:r>
              <a:rPr lang="es-MX" sz="1400" b="1" i="1" dirty="0">
                <a:latin typeface="Calibri" pitchFamily="34" charset="0"/>
              </a:rPr>
              <a:t>por año y tipo de </a:t>
            </a:r>
            <a:r>
              <a:rPr lang="es-MX" sz="1400" b="1" i="1" dirty="0" smtClean="0">
                <a:latin typeface="Calibri" pitchFamily="34" charset="0"/>
              </a:rPr>
              <a:t>cuestionario</a:t>
            </a:r>
          </a:p>
        </p:txBody>
      </p:sp>
      <p:graphicFrame>
        <p:nvGraphicFramePr>
          <p:cNvPr id="5" name="5 Tabla"/>
          <p:cNvGraphicFramePr>
            <a:graphicFrameLocks noGrp="1"/>
          </p:cNvGraphicFramePr>
          <p:nvPr>
            <p:extLst>
              <p:ext uri="{D42A27DB-BD31-4B8C-83A1-F6EECF244321}">
                <p14:modId xmlns:p14="http://schemas.microsoft.com/office/powerpoint/2010/main" val="2020005373"/>
              </p:ext>
            </p:extLst>
          </p:nvPr>
        </p:nvGraphicFramePr>
        <p:xfrm>
          <a:off x="395536" y="1185322"/>
          <a:ext cx="8320270" cy="5340022"/>
        </p:xfrm>
        <a:graphic>
          <a:graphicData uri="http://schemas.openxmlformats.org/drawingml/2006/table">
            <a:tbl>
              <a:tblPr/>
              <a:tblGrid>
                <a:gridCol w="936967"/>
                <a:gridCol w="936967"/>
                <a:gridCol w="862010"/>
                <a:gridCol w="749574"/>
                <a:gridCol w="862010"/>
                <a:gridCol w="749574"/>
                <a:gridCol w="862010"/>
                <a:gridCol w="749574"/>
                <a:gridCol w="862010"/>
                <a:gridCol w="749574"/>
              </a:tblGrid>
              <a:tr h="268186">
                <a:tc rowSpan="2" gridSpan="2">
                  <a:txBody>
                    <a:bodyPr/>
                    <a:lstStyle/>
                    <a:p>
                      <a:pPr algn="ctr" rtl="0" fontAlgn="ctr"/>
                      <a:r>
                        <a:rPr lang="es-MX" sz="1100" b="1" i="0" u="none" strike="noStrike" dirty="0">
                          <a:solidFill>
                            <a:srgbClr val="FFFFFF"/>
                          </a:solidFill>
                          <a:latin typeface="Calibri" pitchFamily="34" charset="0"/>
                        </a:rPr>
                        <a:t> </a:t>
                      </a:r>
                    </a:p>
                  </a:txBody>
                  <a:tcPr marL="8460" marR="8460" marT="8460" marB="0" anchor="ctr">
                    <a:lnL w="9525" cap="flat" cmpd="sng" algn="ctr">
                      <a:solidFill>
                        <a:srgbClr val="2DA2BF"/>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rowSpan="2" hMerge="1">
                  <a:txBody>
                    <a:bodyPr/>
                    <a:lstStyle/>
                    <a:p>
                      <a:endParaRPr lang="es-MX"/>
                    </a:p>
                  </a:txBody>
                  <a:tcPr/>
                </a:tc>
                <a:tc gridSpan="2">
                  <a:txBody>
                    <a:bodyPr/>
                    <a:lstStyle/>
                    <a:p>
                      <a:pPr algn="ctr" rtl="0" fontAlgn="ctr"/>
                      <a:r>
                        <a:rPr lang="es-MX" sz="1100" b="1" i="0" u="none" strike="noStrike" dirty="0" smtClean="0">
                          <a:solidFill>
                            <a:srgbClr val="FFFFFF"/>
                          </a:solidFill>
                          <a:latin typeface="Calibri" pitchFamily="34" charset="0"/>
                        </a:rPr>
                        <a:t>Buena</a:t>
                      </a:r>
                      <a:endParaRPr lang="es-MX" sz="1100" b="1" i="0" u="none" strike="noStrike" dirty="0">
                        <a:solidFill>
                          <a:srgbClr val="FFFFFF"/>
                        </a:solidFill>
                        <a:latin typeface="Calibri" pitchFamily="34" charset="0"/>
                      </a:endParaRPr>
                    </a:p>
                  </a:txBody>
                  <a:tcPr marL="8460" marR="8460" marT="846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2DA2BF"/>
                    </a:solidFill>
                  </a:tcPr>
                </a:tc>
                <a:tc hMerge="1">
                  <a:txBody>
                    <a:bodyPr/>
                    <a:lstStyle/>
                    <a:p>
                      <a:endParaRPr lang="es-MX"/>
                    </a:p>
                  </a:txBody>
                  <a:tcPr/>
                </a:tc>
                <a:tc gridSpan="2">
                  <a:txBody>
                    <a:bodyPr/>
                    <a:lstStyle/>
                    <a:p>
                      <a:pPr algn="ctr" rtl="0" fontAlgn="ctr"/>
                      <a:r>
                        <a:rPr lang="es-MX" sz="1100" b="1" i="0" u="none" strike="noStrike" dirty="0" smtClean="0">
                          <a:solidFill>
                            <a:srgbClr val="FFFFFF"/>
                          </a:solidFill>
                          <a:latin typeface="Calibri" pitchFamily="34" charset="0"/>
                        </a:rPr>
                        <a:t>Regular</a:t>
                      </a:r>
                      <a:endParaRPr lang="es-MX" sz="1100" b="1" i="0" u="none" strike="noStrike" dirty="0">
                        <a:solidFill>
                          <a:srgbClr val="FFFFFF"/>
                        </a:solidFill>
                        <a:latin typeface="Calibri" pitchFamily="34" charset="0"/>
                      </a:endParaRPr>
                    </a:p>
                  </a:txBody>
                  <a:tcPr marL="8460" marR="8460" marT="846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2DA2BF"/>
                    </a:solidFill>
                  </a:tcPr>
                </a:tc>
                <a:tc hMerge="1">
                  <a:txBody>
                    <a:bodyPr/>
                    <a:lstStyle/>
                    <a:p>
                      <a:endParaRPr lang="es-MX"/>
                    </a:p>
                  </a:txBody>
                  <a:tcPr/>
                </a:tc>
                <a:tc gridSpan="2">
                  <a:txBody>
                    <a:bodyPr/>
                    <a:lstStyle/>
                    <a:p>
                      <a:pPr algn="ctr" rtl="0" fontAlgn="ctr"/>
                      <a:r>
                        <a:rPr lang="es-MX" sz="1100" b="1" i="0" u="none" strike="noStrike" dirty="0" smtClean="0">
                          <a:solidFill>
                            <a:srgbClr val="FFFFFF"/>
                          </a:solidFill>
                          <a:latin typeface="Calibri" pitchFamily="34" charset="0"/>
                        </a:rPr>
                        <a:t>Mala</a:t>
                      </a:r>
                      <a:endParaRPr lang="es-MX" sz="1100" b="1" i="0" u="none" strike="noStrike" dirty="0">
                        <a:solidFill>
                          <a:srgbClr val="FFFFFF"/>
                        </a:solidFill>
                        <a:latin typeface="Calibri" pitchFamily="34" charset="0"/>
                      </a:endParaRPr>
                    </a:p>
                  </a:txBody>
                  <a:tcPr marL="8460" marR="8460" marT="846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2DA2BF"/>
                    </a:solidFill>
                  </a:tcPr>
                </a:tc>
                <a:tc hMerge="1">
                  <a:txBody>
                    <a:bodyPr/>
                    <a:lstStyle/>
                    <a:p>
                      <a:pPr algn="ctr" rtl="0" fontAlgn="ctr"/>
                      <a:endParaRPr lang="es-MX" sz="1100" b="1" i="0" u="none" strike="noStrike" dirty="0">
                        <a:solidFill>
                          <a:srgbClr val="FFFFFF"/>
                        </a:solidFill>
                        <a:latin typeface="Calibri" pitchFamily="34" charset="0"/>
                      </a:endParaRPr>
                    </a:p>
                  </a:txBody>
                  <a:tcPr marL="8460" marR="8460" marT="846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2DA2BF"/>
                    </a:solidFill>
                  </a:tcPr>
                </a:tc>
                <a:tc gridSpan="2">
                  <a:txBody>
                    <a:bodyPr/>
                    <a:lstStyle/>
                    <a:p>
                      <a:pPr algn="ctr" rtl="0" fontAlgn="ctr"/>
                      <a:r>
                        <a:rPr lang="es-MX" sz="1100" b="1" i="0" u="none" strike="noStrike" dirty="0">
                          <a:solidFill>
                            <a:srgbClr val="FFFFFF"/>
                          </a:solidFill>
                          <a:latin typeface="Calibri" pitchFamily="34" charset="0"/>
                        </a:rPr>
                        <a:t>Total</a:t>
                      </a:r>
                    </a:p>
                  </a:txBody>
                  <a:tcPr marL="8460" marR="8460" marT="8460" marB="0" anchor="ctr">
                    <a:lnL w="9525" cap="flat" cmpd="sng" algn="ctr">
                      <a:solidFill>
                        <a:schemeClr val="bg1"/>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2DA2BF"/>
                    </a:solidFill>
                  </a:tcPr>
                </a:tc>
                <a:tc hMerge="1">
                  <a:txBody>
                    <a:bodyPr/>
                    <a:lstStyle/>
                    <a:p>
                      <a:endParaRPr lang="es-MX"/>
                    </a:p>
                  </a:txBody>
                  <a:tcPr/>
                </a:tc>
              </a:tr>
              <a:tr h="268186">
                <a:tc gridSpan="2" vMerge="1">
                  <a:txBody>
                    <a:bodyPr/>
                    <a:lstStyle/>
                    <a:p>
                      <a:endParaRPr lang="es-MX"/>
                    </a:p>
                  </a:txBody>
                  <a:tcPr/>
                </a:tc>
                <a:tc hMerge="1" vMerge="1">
                  <a:txBody>
                    <a:bodyPr/>
                    <a:lstStyle/>
                    <a:p>
                      <a:endParaRPr lang="es-MX"/>
                    </a:p>
                  </a:txBody>
                  <a:tcPr/>
                </a:tc>
                <a:tc>
                  <a:txBody>
                    <a:bodyPr/>
                    <a:lstStyle/>
                    <a:p>
                      <a:pPr algn="ctr" rtl="0" fontAlgn="ctr"/>
                      <a:r>
                        <a:rPr lang="es-MX" sz="1100" b="1" i="0" u="none" strike="noStrike" dirty="0" smtClean="0">
                          <a:solidFill>
                            <a:srgbClr val="FFFFFF"/>
                          </a:solidFill>
                          <a:latin typeface="Calibri" pitchFamily="34" charset="0"/>
                        </a:rPr>
                        <a:t>Respuestas </a:t>
                      </a:r>
                      <a:endParaRPr lang="es-MX" sz="1100" b="1" i="0" u="none" strike="noStrike" dirty="0">
                        <a:solidFill>
                          <a:srgbClr val="FFFFFF"/>
                        </a:solidFill>
                        <a:latin typeface="Calibri" pitchFamily="34" charset="0"/>
                      </a:endParaRPr>
                    </a:p>
                  </a:txBody>
                  <a:tcPr marL="8460" marR="8460" marT="846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rtl="0" fontAlgn="ctr"/>
                      <a:r>
                        <a:rPr lang="es-MX" sz="1100" b="1" i="0" u="none" strike="noStrike" dirty="0">
                          <a:solidFill>
                            <a:srgbClr val="FFFFFF"/>
                          </a:solidFill>
                          <a:latin typeface="Calibri" pitchFamily="34" charset="0"/>
                        </a:rPr>
                        <a:t>%</a:t>
                      </a:r>
                    </a:p>
                  </a:txBody>
                  <a:tcPr marL="8460" marR="8460" marT="846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rtl="0" fontAlgn="ctr"/>
                      <a:r>
                        <a:rPr lang="es-MX" sz="1100" b="1" i="0" u="none" strike="noStrike" dirty="0" smtClean="0">
                          <a:solidFill>
                            <a:srgbClr val="FFFFFF"/>
                          </a:solidFill>
                          <a:latin typeface="Calibri" pitchFamily="34" charset="0"/>
                        </a:rPr>
                        <a:t>Respuestas </a:t>
                      </a:r>
                      <a:endParaRPr lang="es-MX" sz="1100" b="1" i="0" u="none" strike="noStrike" dirty="0">
                        <a:solidFill>
                          <a:srgbClr val="FFFFFF"/>
                        </a:solidFill>
                        <a:latin typeface="Calibri" pitchFamily="34" charset="0"/>
                      </a:endParaRPr>
                    </a:p>
                  </a:txBody>
                  <a:tcPr marL="8460" marR="8460" marT="846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rtl="0" fontAlgn="ctr"/>
                      <a:r>
                        <a:rPr lang="es-MX" sz="1100" b="1" i="0" u="none" strike="noStrike" dirty="0">
                          <a:solidFill>
                            <a:srgbClr val="FFFFFF"/>
                          </a:solidFill>
                          <a:latin typeface="Calibri" pitchFamily="34" charset="0"/>
                        </a:rPr>
                        <a:t>%</a:t>
                      </a:r>
                    </a:p>
                  </a:txBody>
                  <a:tcPr marL="8460" marR="8460" marT="846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rtl="0" fontAlgn="ctr"/>
                      <a:r>
                        <a:rPr lang="es-MX" sz="1100" b="1" i="0" u="none" strike="noStrike" dirty="0" smtClean="0">
                          <a:solidFill>
                            <a:srgbClr val="FFFFFF"/>
                          </a:solidFill>
                          <a:latin typeface="Calibri" pitchFamily="34" charset="0"/>
                        </a:rPr>
                        <a:t>Respuestas </a:t>
                      </a:r>
                      <a:endParaRPr lang="es-MX" sz="1100" b="1" i="0" u="none" strike="noStrike" dirty="0">
                        <a:solidFill>
                          <a:srgbClr val="FFFFFF"/>
                        </a:solidFill>
                        <a:latin typeface="Calibri" pitchFamily="34" charset="0"/>
                      </a:endParaRPr>
                    </a:p>
                  </a:txBody>
                  <a:tcPr marL="8460" marR="8460" marT="846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rtl="0" fontAlgn="ctr"/>
                      <a:r>
                        <a:rPr lang="es-MX" sz="1100" b="1" i="0" u="none" strike="noStrike" dirty="0">
                          <a:solidFill>
                            <a:srgbClr val="FFFFFF"/>
                          </a:solidFill>
                          <a:latin typeface="Calibri" pitchFamily="34" charset="0"/>
                        </a:rPr>
                        <a:t>%</a:t>
                      </a:r>
                    </a:p>
                  </a:txBody>
                  <a:tcPr marL="8460" marR="8460" marT="846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rtl="0" fontAlgn="ctr"/>
                      <a:r>
                        <a:rPr lang="es-MX" sz="1100" b="1" i="0" u="none" strike="noStrike" dirty="0" smtClean="0">
                          <a:solidFill>
                            <a:srgbClr val="FFFFFF"/>
                          </a:solidFill>
                          <a:latin typeface="Calibri" pitchFamily="34" charset="0"/>
                        </a:rPr>
                        <a:t>Respuestas </a:t>
                      </a:r>
                      <a:endParaRPr lang="es-MX" sz="1100" b="1" i="0" u="none" strike="noStrike" dirty="0">
                        <a:solidFill>
                          <a:srgbClr val="FFFFFF"/>
                        </a:solidFill>
                        <a:latin typeface="Calibri" pitchFamily="34" charset="0"/>
                      </a:endParaRPr>
                    </a:p>
                  </a:txBody>
                  <a:tcPr marL="8460" marR="8460" marT="846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rtl="0" fontAlgn="ctr"/>
                      <a:r>
                        <a:rPr lang="es-MX" sz="1100" b="1" i="0" u="none" strike="noStrike" dirty="0">
                          <a:solidFill>
                            <a:srgbClr val="FFFFFF"/>
                          </a:solidFill>
                          <a:latin typeface="Calibri" pitchFamily="34" charset="0"/>
                        </a:rPr>
                        <a:t>%</a:t>
                      </a:r>
                    </a:p>
                  </a:txBody>
                  <a:tcPr marL="8460" marR="8460" marT="8460" marB="0" anchor="ctr">
                    <a:lnL w="9525" cap="flat" cmpd="sng" algn="ctr">
                      <a:solidFill>
                        <a:schemeClr val="bg1"/>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chemeClr val="bg1"/>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r>
              <a:tr h="268186">
                <a:tc rowSpan="3">
                  <a:txBody>
                    <a:bodyPr/>
                    <a:lstStyle/>
                    <a:p>
                      <a:pPr marL="0" marR="0" indent="0" algn="ctr" defTabSz="914400" rtl="0" eaLnBrk="1" fontAlgn="t" latinLnBrk="0" hangingPunct="1">
                        <a:lnSpc>
                          <a:spcPct val="100000"/>
                        </a:lnSpc>
                        <a:spcBef>
                          <a:spcPts val="0"/>
                        </a:spcBef>
                        <a:spcAft>
                          <a:spcPts val="0"/>
                        </a:spcAft>
                        <a:buClrTx/>
                        <a:buSzTx/>
                        <a:buFontTx/>
                        <a:buNone/>
                        <a:tabLst/>
                        <a:defRPr/>
                      </a:pPr>
                      <a:r>
                        <a:rPr kumimoji="0" lang="es-MX" sz="1100" b="1" i="0" u="none" strike="noStrike" kern="1200" dirty="0" smtClean="0">
                          <a:solidFill>
                            <a:schemeClr val="tx1"/>
                          </a:solidFill>
                          <a:effectLst/>
                          <a:latin typeface="Calibri" pitchFamily="34" charset="0"/>
                          <a:ea typeface="+mn-ea"/>
                          <a:cs typeface="Calibri" pitchFamily="34" charset="0"/>
                        </a:rPr>
                        <a:t>2012</a:t>
                      </a: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1100" b="1" i="0" u="none" strike="noStrike" dirty="0" smtClean="0">
                          <a:solidFill>
                            <a:srgbClr val="000000"/>
                          </a:solidFill>
                          <a:latin typeface="Calibri" pitchFamily="34" charset="0"/>
                        </a:rPr>
                        <a:t>INFOMEX</a:t>
                      </a:r>
                      <a:endParaRPr lang="es-MX" sz="11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1,323</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62.4%</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398</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18.8%</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398</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18.8%</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2,119</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r>
              <a:tr h="268186">
                <a:tc vMerge="1">
                  <a:txBody>
                    <a:bodyPr/>
                    <a:lstStyle/>
                    <a:p>
                      <a:pPr algn="ctr" rtl="0" fontAlgn="ctr"/>
                      <a:endParaRPr lang="es-MX" sz="11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1100" b="1" i="0" u="none" strike="noStrike" dirty="0" smtClean="0">
                          <a:solidFill>
                            <a:srgbClr val="000000"/>
                          </a:solidFill>
                          <a:latin typeface="Calibri" pitchFamily="34" charset="0"/>
                        </a:rPr>
                        <a:t>Buzones</a:t>
                      </a:r>
                      <a:endParaRPr lang="es-MX" sz="11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256</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82.1%</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37</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11.9%</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19</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6.1%</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312</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r>
              <a:tr h="268186">
                <a:tc vMerge="1">
                  <a:txBody>
                    <a:bodyPr/>
                    <a:lstStyle/>
                    <a:p>
                      <a:pPr algn="ctr" rtl="0" fontAlgn="ctr"/>
                      <a:endParaRPr lang="es-MX" sz="11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1100" b="1" i="0" u="none" strike="noStrike" dirty="0">
                          <a:solidFill>
                            <a:srgbClr val="FFFFFF"/>
                          </a:solidFill>
                          <a:latin typeface="Calibri" pitchFamily="34" charset="0"/>
                        </a:rPr>
                        <a:t>Total</a:t>
                      </a:r>
                    </a:p>
                  </a:txBody>
                  <a:tcPr marL="8460" marR="8460" marT="8460" marB="0" anchor="ctr">
                    <a:lnL w="6350" cap="flat" cmpd="sng" algn="ctr">
                      <a:solidFill>
                        <a:srgbClr val="2DA2BF"/>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100" b="1" i="0" u="none" strike="noStrike" dirty="0">
                          <a:solidFill>
                            <a:schemeClr val="bg1"/>
                          </a:solidFill>
                          <a:effectLst/>
                          <a:latin typeface="Calibri" panose="020F0502020204030204" pitchFamily="34" charset="0"/>
                        </a:rPr>
                        <a:t>1,579</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100" b="1" i="0" u="none" strike="noStrike" dirty="0">
                          <a:solidFill>
                            <a:schemeClr val="bg1"/>
                          </a:solidFill>
                          <a:effectLst/>
                          <a:latin typeface="Calibri" panose="020F0502020204030204" pitchFamily="34" charset="0"/>
                        </a:rPr>
                        <a:t>65.0%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100" b="1" i="0" u="none" strike="noStrike" dirty="0">
                          <a:solidFill>
                            <a:schemeClr val="bg1"/>
                          </a:solidFill>
                          <a:effectLst/>
                          <a:latin typeface="Calibri" panose="020F0502020204030204" pitchFamily="34" charset="0"/>
                        </a:rPr>
                        <a:t>435</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100" b="1" i="0" u="none" strike="noStrike" dirty="0">
                          <a:solidFill>
                            <a:schemeClr val="bg1"/>
                          </a:solidFill>
                          <a:effectLst/>
                          <a:latin typeface="Calibri" panose="020F0502020204030204" pitchFamily="34" charset="0"/>
                        </a:rPr>
                        <a:t>17.9%</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100" b="1" i="0" u="none" strike="noStrike" dirty="0">
                          <a:solidFill>
                            <a:schemeClr val="bg1"/>
                          </a:solidFill>
                          <a:effectLst/>
                          <a:latin typeface="Calibri" panose="020F0502020204030204" pitchFamily="34" charset="0"/>
                        </a:rPr>
                        <a:t>417</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100" b="1" i="0" u="none" strike="noStrike" dirty="0">
                          <a:solidFill>
                            <a:schemeClr val="bg1"/>
                          </a:solidFill>
                          <a:effectLst/>
                          <a:latin typeface="Calibri" panose="020F0502020204030204" pitchFamily="34" charset="0"/>
                        </a:rPr>
                        <a:t>17.2%</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100" b="1" i="0" u="none" strike="noStrike" dirty="0">
                          <a:solidFill>
                            <a:schemeClr val="bg1"/>
                          </a:solidFill>
                          <a:effectLst/>
                          <a:latin typeface="Calibri" panose="020F0502020204030204" pitchFamily="34" charset="0"/>
                        </a:rPr>
                        <a:t>2,431</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100" b="1" i="0" u="none" strike="noStrike" dirty="0">
                          <a:solidFill>
                            <a:schemeClr val="bg1"/>
                          </a:solidFill>
                          <a:effectLst/>
                          <a:latin typeface="Calibri" panose="020F0502020204030204" pitchFamily="34" charset="0"/>
                        </a:rPr>
                        <a:t>100%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r>
              <a:tr h="268186">
                <a:tc rowSpan="3">
                  <a:txBody>
                    <a:bodyPr/>
                    <a:lstStyle/>
                    <a:p>
                      <a:pPr marL="0" marR="0" indent="0" algn="ctr" defTabSz="914400" rtl="0" eaLnBrk="1" fontAlgn="t" latinLnBrk="0" hangingPunct="1">
                        <a:lnSpc>
                          <a:spcPct val="100000"/>
                        </a:lnSpc>
                        <a:spcBef>
                          <a:spcPts val="0"/>
                        </a:spcBef>
                        <a:spcAft>
                          <a:spcPts val="0"/>
                        </a:spcAft>
                        <a:buClrTx/>
                        <a:buSzTx/>
                        <a:buFontTx/>
                        <a:buNone/>
                        <a:tabLst/>
                        <a:defRPr/>
                      </a:pPr>
                      <a:r>
                        <a:rPr kumimoji="0" lang="es-MX" sz="1100" b="1" i="0" u="none" strike="noStrike" kern="1200" dirty="0" smtClean="0">
                          <a:solidFill>
                            <a:schemeClr val="tx1"/>
                          </a:solidFill>
                          <a:effectLst/>
                          <a:latin typeface="Calibri" pitchFamily="34" charset="0"/>
                          <a:ea typeface="+mn-ea"/>
                          <a:cs typeface="Calibri" pitchFamily="34" charset="0"/>
                        </a:rPr>
                        <a:t>2013</a:t>
                      </a: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1100" b="1" i="0" u="none" strike="noStrike" dirty="0" smtClean="0">
                          <a:solidFill>
                            <a:srgbClr val="000000"/>
                          </a:solidFill>
                          <a:latin typeface="Calibri" pitchFamily="34" charset="0"/>
                        </a:rPr>
                        <a:t>INFOMEX</a:t>
                      </a:r>
                      <a:endParaRPr lang="es-MX" sz="11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1,134</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54.8%</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476</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23.0%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459</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22.2%</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2,069</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r>
              <a:tr h="268186">
                <a:tc vMerge="1">
                  <a:txBody>
                    <a:bodyPr/>
                    <a:lstStyle/>
                    <a:p>
                      <a:pPr algn="ctr" rtl="0" fontAlgn="ctr"/>
                      <a:endParaRPr lang="es-MX" sz="1100" b="1" i="0" u="none" strike="noStrike" dirty="0">
                        <a:solidFill>
                          <a:srgbClr val="000000"/>
                        </a:solidFill>
                        <a:latin typeface="Calibri" pitchFamily="34" charset="0"/>
                      </a:endParaRPr>
                    </a:p>
                  </a:txBody>
                  <a:tcPr marL="8460" marR="8460" marT="8460" marB="0" anchor="ctr">
                    <a:lnL w="9525" cap="flat" cmpd="sng" algn="ctr">
                      <a:solidFill>
                        <a:srgbClr val="0099CC"/>
                      </a:solidFill>
                      <a:prstDash val="solid"/>
                      <a:round/>
                      <a:headEnd type="none" w="med" len="med"/>
                      <a:tailEnd type="none" w="med" len="med"/>
                    </a:lnL>
                    <a:lnR w="9525" cap="flat" cmpd="sng" algn="ctr">
                      <a:solidFill>
                        <a:srgbClr val="0099CC"/>
                      </a:solidFill>
                      <a:prstDash val="solid"/>
                      <a:round/>
                      <a:headEnd type="none" w="med" len="med"/>
                      <a:tailEnd type="none" w="med" len="med"/>
                    </a:lnR>
                    <a:lnT w="9525" cap="flat" cmpd="sng" algn="ctr">
                      <a:solidFill>
                        <a:srgbClr val="0099CC"/>
                      </a:solidFill>
                      <a:prstDash val="solid"/>
                      <a:round/>
                      <a:headEnd type="none" w="med" len="med"/>
                      <a:tailEnd type="none" w="med" len="med"/>
                    </a:lnT>
                    <a:lnB w="9525" cap="flat" cmpd="sng" algn="ctr">
                      <a:solidFill>
                        <a:srgbClr val="0099CC"/>
                      </a:solidFill>
                      <a:prstDash val="solid"/>
                      <a:round/>
                      <a:headEnd type="none" w="med" len="med"/>
                      <a:tailEnd type="none" w="med" len="med"/>
                    </a:lnB>
                  </a:tcPr>
                </a:tc>
                <a:tc>
                  <a:txBody>
                    <a:bodyPr/>
                    <a:lstStyle/>
                    <a:p>
                      <a:pPr algn="ctr" rtl="0" fontAlgn="ctr"/>
                      <a:r>
                        <a:rPr lang="es-MX" sz="1100" b="1" i="0" u="none" strike="noStrike" dirty="0" smtClean="0">
                          <a:solidFill>
                            <a:srgbClr val="000000"/>
                          </a:solidFill>
                          <a:latin typeface="Calibri" pitchFamily="34" charset="0"/>
                        </a:rPr>
                        <a:t>Buzones</a:t>
                      </a:r>
                      <a:endParaRPr lang="es-MX" sz="11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168</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88.4%</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18</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9.5%</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4</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2.1%</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190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r>
              <a:tr h="268186">
                <a:tc vMerge="1">
                  <a:txBody>
                    <a:bodyPr/>
                    <a:lstStyle/>
                    <a:p>
                      <a:pPr algn="ctr" rtl="0" fontAlgn="ctr"/>
                      <a:endParaRPr lang="es-MX" sz="1100" b="1" i="0" u="none" strike="noStrike" dirty="0">
                        <a:solidFill>
                          <a:srgbClr val="000000"/>
                        </a:solidFill>
                        <a:latin typeface="Calibri" pitchFamily="34" charset="0"/>
                      </a:endParaRPr>
                    </a:p>
                  </a:txBody>
                  <a:tcPr marL="8460" marR="8460" marT="8460" marB="0" anchor="ctr">
                    <a:lnL w="9525" cap="flat" cmpd="sng" algn="ctr">
                      <a:solidFill>
                        <a:srgbClr val="0099CC"/>
                      </a:solidFill>
                      <a:prstDash val="solid"/>
                      <a:round/>
                      <a:headEnd type="none" w="med" len="med"/>
                      <a:tailEnd type="none" w="med" len="med"/>
                    </a:lnL>
                    <a:lnR w="9525" cap="flat" cmpd="sng" algn="ctr">
                      <a:solidFill>
                        <a:srgbClr val="0099CC"/>
                      </a:solidFill>
                      <a:prstDash val="solid"/>
                      <a:round/>
                      <a:headEnd type="none" w="med" len="med"/>
                      <a:tailEnd type="none" w="med" len="med"/>
                    </a:lnR>
                    <a:lnT w="9525" cap="flat" cmpd="sng" algn="ctr">
                      <a:solidFill>
                        <a:srgbClr val="0099CC"/>
                      </a:solidFill>
                      <a:prstDash val="solid"/>
                      <a:round/>
                      <a:headEnd type="none" w="med" len="med"/>
                      <a:tailEnd type="none" w="med" len="med"/>
                    </a:lnT>
                    <a:lnB w="9525" cap="flat" cmpd="sng" algn="ctr">
                      <a:solidFill>
                        <a:srgbClr val="0099CC"/>
                      </a:solidFill>
                      <a:prstDash val="solid"/>
                      <a:round/>
                      <a:headEnd type="none" w="med" len="med"/>
                      <a:tailEnd type="none" w="med" len="med"/>
                    </a:lnB>
                  </a:tcPr>
                </a:tc>
                <a:tc>
                  <a:txBody>
                    <a:bodyPr/>
                    <a:lstStyle/>
                    <a:p>
                      <a:pPr algn="ctr" rtl="0" fontAlgn="ctr"/>
                      <a:r>
                        <a:rPr lang="es-MX" sz="1100" b="1" i="0" u="none" strike="noStrike" dirty="0">
                          <a:solidFill>
                            <a:srgbClr val="FFFFFF"/>
                          </a:solidFill>
                          <a:latin typeface="Calibri" pitchFamily="34" charset="0"/>
                        </a:rPr>
                        <a:t>Total</a:t>
                      </a:r>
                    </a:p>
                  </a:txBody>
                  <a:tcPr marL="8460" marR="8460" marT="8460" marB="0" anchor="ctr">
                    <a:lnL w="6350" cap="flat" cmpd="sng" algn="ctr">
                      <a:solidFill>
                        <a:srgbClr val="2DA2BF"/>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100" b="1" i="0" u="none" strike="noStrike" dirty="0">
                          <a:solidFill>
                            <a:schemeClr val="bg1"/>
                          </a:solidFill>
                          <a:effectLst/>
                          <a:latin typeface="Calibri" panose="020F0502020204030204" pitchFamily="34" charset="0"/>
                        </a:rPr>
                        <a:t>1,302</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100" b="1" i="0" u="none" strike="noStrike" dirty="0">
                          <a:solidFill>
                            <a:schemeClr val="bg1"/>
                          </a:solidFill>
                          <a:effectLst/>
                          <a:latin typeface="Calibri" panose="020F0502020204030204" pitchFamily="34" charset="0"/>
                        </a:rPr>
                        <a:t>57.6%</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100" b="1" i="0" u="none" strike="noStrike" dirty="0">
                          <a:solidFill>
                            <a:schemeClr val="bg1"/>
                          </a:solidFill>
                          <a:effectLst/>
                          <a:latin typeface="Calibri" panose="020F0502020204030204" pitchFamily="34" charset="0"/>
                        </a:rPr>
                        <a:t>494</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100" b="1" i="0" u="none" strike="noStrike" dirty="0">
                          <a:solidFill>
                            <a:schemeClr val="bg1"/>
                          </a:solidFill>
                          <a:effectLst/>
                          <a:latin typeface="Calibri" panose="020F0502020204030204" pitchFamily="34" charset="0"/>
                        </a:rPr>
                        <a:t>21.9%</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100" b="1" i="0" u="none" strike="noStrike" dirty="0">
                          <a:solidFill>
                            <a:schemeClr val="bg1"/>
                          </a:solidFill>
                          <a:effectLst/>
                          <a:latin typeface="Calibri" panose="020F0502020204030204" pitchFamily="34" charset="0"/>
                        </a:rPr>
                        <a:t>463</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100" b="1" i="0" u="none" strike="noStrike" dirty="0">
                          <a:solidFill>
                            <a:schemeClr val="bg1"/>
                          </a:solidFill>
                          <a:effectLst/>
                          <a:latin typeface="Calibri" panose="020F0502020204030204" pitchFamily="34" charset="0"/>
                        </a:rPr>
                        <a:t>20.5%</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100" b="1" i="0" u="none" strike="noStrike" dirty="0">
                          <a:solidFill>
                            <a:schemeClr val="bg1"/>
                          </a:solidFill>
                          <a:effectLst/>
                          <a:latin typeface="Calibri" panose="020F0502020204030204" pitchFamily="34" charset="0"/>
                        </a:rPr>
                        <a:t>2,259</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100" b="1" i="0" u="none" strike="noStrike" dirty="0">
                          <a:solidFill>
                            <a:schemeClr val="bg1"/>
                          </a:solidFill>
                          <a:effectLst/>
                          <a:latin typeface="Calibri" panose="020F0502020204030204" pitchFamily="34" charset="0"/>
                        </a:rPr>
                        <a:t>100%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r>
              <a:tr h="268186">
                <a:tc rowSpan="3">
                  <a:txBody>
                    <a:bodyPr/>
                    <a:lstStyle/>
                    <a:p>
                      <a:pPr marL="0" marR="0" indent="0" algn="ctr" defTabSz="914400" rtl="0" eaLnBrk="1" fontAlgn="t" latinLnBrk="0" hangingPunct="1">
                        <a:lnSpc>
                          <a:spcPct val="100000"/>
                        </a:lnSpc>
                        <a:spcBef>
                          <a:spcPts val="0"/>
                        </a:spcBef>
                        <a:spcAft>
                          <a:spcPts val="0"/>
                        </a:spcAft>
                        <a:buClrTx/>
                        <a:buSzTx/>
                        <a:buFontTx/>
                        <a:buNone/>
                        <a:tabLst/>
                        <a:defRPr/>
                      </a:pPr>
                      <a:r>
                        <a:rPr kumimoji="0" lang="es-MX" sz="1100" b="1" i="0" u="none" strike="noStrike" kern="1200" dirty="0" smtClean="0">
                          <a:solidFill>
                            <a:schemeClr val="tx1"/>
                          </a:solidFill>
                          <a:effectLst/>
                          <a:latin typeface="Calibri" pitchFamily="34" charset="0"/>
                          <a:ea typeface="+mn-ea"/>
                          <a:cs typeface="Calibri" pitchFamily="34" charset="0"/>
                        </a:rPr>
                        <a:t>2014</a:t>
                      </a: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1100" b="1" i="0" u="none" strike="noStrike" dirty="0" smtClean="0">
                          <a:solidFill>
                            <a:srgbClr val="000000"/>
                          </a:solidFill>
                          <a:latin typeface="Calibri" pitchFamily="34" charset="0"/>
                        </a:rPr>
                        <a:t>INFOMEX</a:t>
                      </a:r>
                      <a:endParaRPr lang="es-MX" sz="11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1,094</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54.8%</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470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23.5%</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434</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21.7%</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1,998</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r>
              <a:tr h="268186">
                <a:tc vMerge="1">
                  <a:txBody>
                    <a:bodyPr/>
                    <a:lstStyle/>
                    <a:p>
                      <a:pPr marL="0" marR="0" indent="0" algn="ctr" defTabSz="914400" rtl="0" eaLnBrk="1" fontAlgn="t" latinLnBrk="0" hangingPunct="1">
                        <a:lnSpc>
                          <a:spcPct val="100000"/>
                        </a:lnSpc>
                        <a:spcBef>
                          <a:spcPts val="0"/>
                        </a:spcBef>
                        <a:spcAft>
                          <a:spcPts val="0"/>
                        </a:spcAft>
                        <a:buClrTx/>
                        <a:buSzTx/>
                        <a:buFontTx/>
                        <a:buNone/>
                        <a:tabLst/>
                        <a:defRPr/>
                      </a:pPr>
                      <a:endParaRPr kumimoji="0" lang="es-MX" sz="900" b="1" i="0" u="none" strike="noStrike" kern="1200" dirty="0" smtClean="0">
                        <a:solidFill>
                          <a:schemeClr val="tx1"/>
                        </a:solidFill>
                        <a:effectLst/>
                        <a:latin typeface="Calibri" pitchFamily="34" charset="0"/>
                        <a:ea typeface="+mn-ea"/>
                        <a:cs typeface="Calibri" pitchFamily="34" charset="0"/>
                      </a:endParaRPr>
                    </a:p>
                  </a:txBody>
                  <a:tcPr marL="8460" marR="8460" marT="8460"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rtl="0" fontAlgn="ctr"/>
                      <a:r>
                        <a:rPr lang="es-MX" sz="1100" b="1" i="0" u="none" strike="noStrike" dirty="0" smtClean="0">
                          <a:solidFill>
                            <a:srgbClr val="000000"/>
                          </a:solidFill>
                          <a:latin typeface="Calibri" pitchFamily="34" charset="0"/>
                        </a:rPr>
                        <a:t>Buzones</a:t>
                      </a:r>
                      <a:endParaRPr lang="es-MX" sz="11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242</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86.1%</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33</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11.7%</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6</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2.1%</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281</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r>
              <a:tr h="268186">
                <a:tc vMerge="1">
                  <a:txBody>
                    <a:bodyPr/>
                    <a:lstStyle/>
                    <a:p>
                      <a:pPr marL="0" marR="0" indent="0" algn="ctr" defTabSz="914400" rtl="0" eaLnBrk="1" fontAlgn="t" latinLnBrk="0" hangingPunct="1">
                        <a:lnSpc>
                          <a:spcPct val="100000"/>
                        </a:lnSpc>
                        <a:spcBef>
                          <a:spcPts val="0"/>
                        </a:spcBef>
                        <a:spcAft>
                          <a:spcPts val="0"/>
                        </a:spcAft>
                        <a:buClrTx/>
                        <a:buSzTx/>
                        <a:buFontTx/>
                        <a:buNone/>
                        <a:tabLst/>
                        <a:defRPr/>
                      </a:pPr>
                      <a:endParaRPr kumimoji="0" lang="es-MX" sz="900" b="1" i="0" u="none" strike="noStrike" kern="1200" dirty="0" smtClean="0">
                        <a:solidFill>
                          <a:schemeClr val="tx1"/>
                        </a:solidFill>
                        <a:effectLst/>
                        <a:latin typeface="Calibri" pitchFamily="34" charset="0"/>
                        <a:ea typeface="+mn-ea"/>
                        <a:cs typeface="Calibri" pitchFamily="34" charset="0"/>
                      </a:endParaRPr>
                    </a:p>
                  </a:txBody>
                  <a:tcPr marL="8460" marR="8460" marT="8460"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rtl="0" fontAlgn="ctr"/>
                      <a:r>
                        <a:rPr lang="es-MX" sz="1100" b="1" i="0" u="none" strike="noStrike" dirty="0">
                          <a:solidFill>
                            <a:srgbClr val="FFFFFF"/>
                          </a:solidFill>
                          <a:latin typeface="Calibri" pitchFamily="34" charset="0"/>
                        </a:rPr>
                        <a:t>Total</a:t>
                      </a:r>
                    </a:p>
                  </a:txBody>
                  <a:tcPr marL="8460" marR="8460" marT="8460" marB="0" anchor="ctr">
                    <a:lnL w="6350" cap="flat" cmpd="sng" algn="ctr">
                      <a:solidFill>
                        <a:srgbClr val="2DA2BF"/>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100" b="1" i="0" u="none" strike="noStrike" dirty="0">
                          <a:solidFill>
                            <a:schemeClr val="bg1"/>
                          </a:solidFill>
                          <a:effectLst/>
                          <a:latin typeface="Calibri" panose="020F0502020204030204" pitchFamily="34" charset="0"/>
                        </a:rPr>
                        <a:t>1,336</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100" b="1" i="0" u="none" strike="noStrike" dirty="0">
                          <a:solidFill>
                            <a:schemeClr val="bg1"/>
                          </a:solidFill>
                          <a:effectLst/>
                          <a:latin typeface="Calibri" panose="020F0502020204030204" pitchFamily="34" charset="0"/>
                        </a:rPr>
                        <a:t>58.6%</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100" b="1" i="0" u="none" strike="noStrike" dirty="0">
                          <a:solidFill>
                            <a:schemeClr val="bg1"/>
                          </a:solidFill>
                          <a:effectLst/>
                          <a:latin typeface="Calibri" panose="020F0502020204030204" pitchFamily="34" charset="0"/>
                        </a:rPr>
                        <a:t>503</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100" b="1" i="0" u="none" strike="noStrike" dirty="0">
                          <a:solidFill>
                            <a:schemeClr val="bg1"/>
                          </a:solidFill>
                          <a:effectLst/>
                          <a:latin typeface="Calibri" panose="020F0502020204030204" pitchFamily="34" charset="0"/>
                        </a:rPr>
                        <a:t>22.1%</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100" b="1" i="0" u="none" strike="noStrike" dirty="0">
                          <a:solidFill>
                            <a:schemeClr val="bg1"/>
                          </a:solidFill>
                          <a:effectLst/>
                          <a:latin typeface="Calibri" panose="020F0502020204030204" pitchFamily="34" charset="0"/>
                        </a:rPr>
                        <a:t>440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100" b="1" i="0" u="none" strike="noStrike" dirty="0">
                          <a:solidFill>
                            <a:schemeClr val="bg1"/>
                          </a:solidFill>
                          <a:effectLst/>
                          <a:latin typeface="Calibri" panose="020F0502020204030204" pitchFamily="34" charset="0"/>
                        </a:rPr>
                        <a:t>19.3%</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100" b="1" i="0" u="none" strike="noStrike" dirty="0">
                          <a:solidFill>
                            <a:schemeClr val="bg1"/>
                          </a:solidFill>
                          <a:effectLst/>
                          <a:latin typeface="Calibri" panose="020F0502020204030204" pitchFamily="34" charset="0"/>
                        </a:rPr>
                        <a:t>2,279</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100" b="1" i="0" u="none" strike="noStrike" dirty="0">
                          <a:solidFill>
                            <a:schemeClr val="bg1"/>
                          </a:solidFill>
                          <a:effectLst/>
                          <a:latin typeface="Calibri" panose="020F0502020204030204" pitchFamily="34" charset="0"/>
                        </a:rPr>
                        <a:t>100%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r>
              <a:tr h="268186">
                <a:tc rowSpan="3">
                  <a:txBody>
                    <a:bodyPr/>
                    <a:lstStyle/>
                    <a:p>
                      <a:pPr marL="0" marR="0" indent="0" algn="ctr" defTabSz="914400" rtl="0" eaLnBrk="1" fontAlgn="t" latinLnBrk="0" hangingPunct="1">
                        <a:lnSpc>
                          <a:spcPct val="100000"/>
                        </a:lnSpc>
                        <a:spcBef>
                          <a:spcPts val="0"/>
                        </a:spcBef>
                        <a:spcAft>
                          <a:spcPts val="0"/>
                        </a:spcAft>
                        <a:buClrTx/>
                        <a:buSzTx/>
                        <a:buFontTx/>
                        <a:buNone/>
                        <a:tabLst/>
                        <a:defRPr/>
                      </a:pPr>
                      <a:r>
                        <a:rPr kumimoji="0" lang="es-MX" sz="1100" b="1" i="0" u="none" strike="noStrike" kern="1200" dirty="0" smtClean="0">
                          <a:solidFill>
                            <a:schemeClr val="tx1"/>
                          </a:solidFill>
                          <a:effectLst/>
                          <a:latin typeface="Calibri" pitchFamily="34" charset="0"/>
                          <a:ea typeface="+mn-ea"/>
                          <a:cs typeface="Calibri" pitchFamily="34" charset="0"/>
                        </a:rPr>
                        <a:t>2015</a:t>
                      </a: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1100" b="1" i="0" u="none" strike="noStrike" dirty="0" smtClean="0">
                          <a:solidFill>
                            <a:srgbClr val="000000"/>
                          </a:solidFill>
                          <a:latin typeface="Calibri" pitchFamily="34" charset="0"/>
                        </a:rPr>
                        <a:t>INFOMEX</a:t>
                      </a:r>
                      <a:endParaRPr lang="es-MX" sz="11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1,536</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54.7%</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596</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21.2%</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677</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24.1%</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2,809</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r>
              <a:tr h="268186">
                <a:tc vMerge="1">
                  <a:txBody>
                    <a:bodyPr/>
                    <a:lstStyle/>
                    <a:p>
                      <a:pPr marL="0" marR="0" indent="0" algn="ctr" defTabSz="914400" rtl="0" eaLnBrk="1" fontAlgn="t" latinLnBrk="0" hangingPunct="1">
                        <a:lnSpc>
                          <a:spcPct val="100000"/>
                        </a:lnSpc>
                        <a:spcBef>
                          <a:spcPts val="0"/>
                        </a:spcBef>
                        <a:spcAft>
                          <a:spcPts val="0"/>
                        </a:spcAft>
                        <a:buClrTx/>
                        <a:buSzTx/>
                        <a:buFontTx/>
                        <a:buNone/>
                        <a:tabLst/>
                        <a:defRPr/>
                      </a:pPr>
                      <a:endParaRPr kumimoji="0" lang="es-MX" sz="1000" b="1" i="0" u="none" strike="noStrike" kern="1200" dirty="0" smtClean="0">
                        <a:solidFill>
                          <a:schemeClr val="tx1"/>
                        </a:solidFill>
                        <a:effectLst/>
                        <a:latin typeface="Calibri" pitchFamily="34" charset="0"/>
                        <a:ea typeface="+mn-ea"/>
                        <a:cs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1100" b="1" i="0" u="none" strike="noStrike" dirty="0" smtClean="0">
                          <a:solidFill>
                            <a:srgbClr val="000000"/>
                          </a:solidFill>
                          <a:latin typeface="Calibri" pitchFamily="34" charset="0"/>
                        </a:rPr>
                        <a:t>Buzones</a:t>
                      </a:r>
                      <a:endParaRPr lang="es-MX" sz="11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71</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91.0%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6</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7.7%</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1</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1.3%</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78</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r>
              <a:tr h="268186">
                <a:tc vMerge="1">
                  <a:txBody>
                    <a:bodyPr/>
                    <a:lstStyle/>
                    <a:p>
                      <a:pPr marL="0" marR="0" indent="0" algn="ctr" defTabSz="914400" rtl="0" eaLnBrk="1" fontAlgn="t" latinLnBrk="0" hangingPunct="1">
                        <a:lnSpc>
                          <a:spcPct val="100000"/>
                        </a:lnSpc>
                        <a:spcBef>
                          <a:spcPts val="0"/>
                        </a:spcBef>
                        <a:spcAft>
                          <a:spcPts val="0"/>
                        </a:spcAft>
                        <a:buClrTx/>
                        <a:buSzTx/>
                        <a:buFontTx/>
                        <a:buNone/>
                        <a:tabLst/>
                        <a:defRPr/>
                      </a:pPr>
                      <a:endParaRPr kumimoji="0" lang="es-MX" sz="1000" b="1" i="0" u="none" strike="noStrike" kern="1200" dirty="0" smtClean="0">
                        <a:solidFill>
                          <a:schemeClr val="tx1"/>
                        </a:solidFill>
                        <a:effectLst/>
                        <a:latin typeface="Calibri" pitchFamily="34" charset="0"/>
                        <a:ea typeface="+mn-ea"/>
                        <a:cs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1100" b="1" i="0" u="none" strike="noStrike" dirty="0">
                          <a:solidFill>
                            <a:srgbClr val="FFFFFF"/>
                          </a:solidFill>
                          <a:latin typeface="Calibri" pitchFamily="34" charset="0"/>
                        </a:rPr>
                        <a:t>Total</a:t>
                      </a: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100" b="1" i="0" u="none" strike="noStrike" dirty="0">
                          <a:solidFill>
                            <a:schemeClr val="bg1"/>
                          </a:solidFill>
                          <a:effectLst/>
                          <a:latin typeface="Calibri" panose="020F0502020204030204" pitchFamily="34" charset="0"/>
                        </a:rPr>
                        <a:t>1,607</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100" b="1" i="0" u="none" strike="noStrike" dirty="0">
                          <a:solidFill>
                            <a:schemeClr val="bg1"/>
                          </a:solidFill>
                          <a:effectLst/>
                          <a:latin typeface="Calibri" panose="020F0502020204030204" pitchFamily="34" charset="0"/>
                        </a:rPr>
                        <a:t>55.7%</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100" b="1" i="0" u="none" strike="noStrike" dirty="0">
                          <a:solidFill>
                            <a:schemeClr val="bg1"/>
                          </a:solidFill>
                          <a:effectLst/>
                          <a:latin typeface="Calibri" panose="020F0502020204030204" pitchFamily="34" charset="0"/>
                        </a:rPr>
                        <a:t>602</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100" b="1" i="0" u="none" strike="noStrike" dirty="0">
                          <a:solidFill>
                            <a:schemeClr val="bg1"/>
                          </a:solidFill>
                          <a:effectLst/>
                          <a:latin typeface="Calibri" panose="020F0502020204030204" pitchFamily="34" charset="0"/>
                        </a:rPr>
                        <a:t>20.9%</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100" b="1" i="0" u="none" strike="noStrike" dirty="0">
                          <a:solidFill>
                            <a:schemeClr val="bg1"/>
                          </a:solidFill>
                          <a:effectLst/>
                          <a:latin typeface="Calibri" panose="020F0502020204030204" pitchFamily="34" charset="0"/>
                        </a:rPr>
                        <a:t>678</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100" b="1" i="0" u="none" strike="noStrike" dirty="0">
                          <a:solidFill>
                            <a:schemeClr val="bg1"/>
                          </a:solidFill>
                          <a:effectLst/>
                          <a:latin typeface="Calibri" panose="020F0502020204030204" pitchFamily="34" charset="0"/>
                        </a:rPr>
                        <a:t>23.5%</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100" b="1" i="0" u="none" strike="noStrike" dirty="0">
                          <a:solidFill>
                            <a:schemeClr val="bg1"/>
                          </a:solidFill>
                          <a:effectLst/>
                          <a:latin typeface="Calibri" panose="020F0502020204030204" pitchFamily="34" charset="0"/>
                        </a:rPr>
                        <a:t>2,887</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100" b="1" i="0" u="none" strike="noStrike" dirty="0">
                          <a:solidFill>
                            <a:schemeClr val="bg1"/>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r>
              <a:tr h="268186">
                <a:tc rowSpan="3">
                  <a:txBody>
                    <a:bodyPr/>
                    <a:lstStyle/>
                    <a:p>
                      <a:pPr marL="0" marR="0" indent="0" algn="ctr" defTabSz="914400" rtl="0" eaLnBrk="1" fontAlgn="t" latinLnBrk="0" hangingPunct="1">
                        <a:lnSpc>
                          <a:spcPct val="100000"/>
                        </a:lnSpc>
                        <a:spcBef>
                          <a:spcPts val="0"/>
                        </a:spcBef>
                        <a:spcAft>
                          <a:spcPts val="0"/>
                        </a:spcAft>
                        <a:buClrTx/>
                        <a:buSzTx/>
                        <a:buFontTx/>
                        <a:buNone/>
                        <a:tabLst/>
                        <a:defRPr/>
                      </a:pPr>
                      <a:r>
                        <a:rPr kumimoji="0" lang="es-MX" sz="1100" b="1" i="0" u="none" strike="noStrike" kern="1200" dirty="0" smtClean="0">
                          <a:solidFill>
                            <a:schemeClr val="tx1"/>
                          </a:solidFill>
                          <a:effectLst/>
                          <a:latin typeface="Calibri" pitchFamily="34" charset="0"/>
                          <a:ea typeface="+mn-ea"/>
                          <a:cs typeface="Calibri" pitchFamily="34" charset="0"/>
                        </a:rPr>
                        <a:t>2016</a:t>
                      </a: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1100" b="1" i="0" u="none" strike="noStrike" dirty="0" smtClean="0">
                          <a:solidFill>
                            <a:srgbClr val="000000"/>
                          </a:solidFill>
                          <a:latin typeface="Calibri" pitchFamily="34" charset="0"/>
                        </a:rPr>
                        <a:t>INFOMEX</a:t>
                      </a:r>
                      <a:endParaRPr lang="es-MX" sz="11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marL="0" algn="ctr" rtl="0" eaLnBrk="1" fontAlgn="t" latinLnBrk="0" hangingPunct="1"/>
                      <a:r>
                        <a:rPr kumimoji="0" lang="es-ES" sz="1100" b="1" i="0" u="none" strike="noStrike" kern="1200" dirty="0" smtClean="0">
                          <a:solidFill>
                            <a:srgbClr val="000000"/>
                          </a:solidFill>
                          <a:effectLst/>
                          <a:latin typeface="Calibri" panose="020F0502020204030204" pitchFamily="34" charset="0"/>
                          <a:ea typeface="+mn-ea"/>
                          <a:cs typeface="+mn-cs"/>
                        </a:rPr>
                        <a:t>1,021</a:t>
                      </a:r>
                      <a:endParaRPr kumimoji="0" lang="es-ES" sz="1100" b="1" i="0" u="none" strike="noStrike" kern="1200" dirty="0">
                        <a:solidFill>
                          <a:srgbClr val="000000"/>
                        </a:solidFill>
                        <a:effectLst/>
                        <a:latin typeface="Calibri" panose="020F0502020204030204" pitchFamily="34" charset="0"/>
                        <a:ea typeface="+mn-ea"/>
                        <a:cs typeface="+mn-cs"/>
                      </a:endParaRP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marL="0" algn="ctr" rtl="0" eaLnBrk="1" fontAlgn="t" latinLnBrk="0" hangingPunct="1"/>
                      <a:r>
                        <a:rPr kumimoji="0" lang="es-ES" sz="1100" b="1" i="0" u="none" strike="noStrike" kern="1200" dirty="0">
                          <a:solidFill>
                            <a:srgbClr val="000000"/>
                          </a:solidFill>
                          <a:effectLst/>
                          <a:latin typeface="Calibri" panose="020F0502020204030204" pitchFamily="34" charset="0"/>
                          <a:ea typeface="+mn-ea"/>
                          <a:cs typeface="+mn-cs"/>
                        </a:rPr>
                        <a:t>53.8%</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marL="0" algn="ctr" rtl="0" eaLnBrk="1" fontAlgn="t" latinLnBrk="0" hangingPunct="1"/>
                      <a:r>
                        <a:rPr kumimoji="0" lang="es-ES" sz="1100" b="1" i="0" u="none" strike="noStrike" kern="1200" dirty="0">
                          <a:solidFill>
                            <a:srgbClr val="000000"/>
                          </a:solidFill>
                          <a:effectLst/>
                          <a:latin typeface="Calibri" panose="020F0502020204030204" pitchFamily="34" charset="0"/>
                          <a:ea typeface="+mn-ea"/>
                          <a:cs typeface="+mn-cs"/>
                        </a:rPr>
                        <a:t>422</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marL="0" algn="ctr" rtl="0" eaLnBrk="1" fontAlgn="t" latinLnBrk="0" hangingPunct="1"/>
                      <a:r>
                        <a:rPr kumimoji="0" lang="es-ES" sz="1100" b="1" i="0" u="none" strike="noStrike" kern="1200" dirty="0">
                          <a:solidFill>
                            <a:srgbClr val="000000"/>
                          </a:solidFill>
                          <a:effectLst/>
                          <a:latin typeface="Calibri" panose="020F0502020204030204" pitchFamily="34" charset="0"/>
                          <a:ea typeface="+mn-ea"/>
                          <a:cs typeface="+mn-cs"/>
                        </a:rPr>
                        <a:t>22.2%</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marL="0" algn="ctr" rtl="0" eaLnBrk="1" fontAlgn="t" latinLnBrk="0" hangingPunct="1"/>
                      <a:r>
                        <a:rPr kumimoji="0" lang="es-ES" sz="1100" b="1" i="0" u="none" strike="noStrike" kern="1200" dirty="0">
                          <a:solidFill>
                            <a:srgbClr val="000000"/>
                          </a:solidFill>
                          <a:effectLst/>
                          <a:latin typeface="Calibri" panose="020F0502020204030204" pitchFamily="34" charset="0"/>
                          <a:ea typeface="+mn-ea"/>
                          <a:cs typeface="+mn-cs"/>
                        </a:rPr>
                        <a:t>456</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marL="0" algn="ctr" rtl="0" eaLnBrk="1" fontAlgn="t" latinLnBrk="0" hangingPunct="1"/>
                      <a:r>
                        <a:rPr kumimoji="0" lang="es-ES" sz="1100" b="1" i="0" u="none" strike="noStrike" kern="1200" dirty="0">
                          <a:solidFill>
                            <a:srgbClr val="000000"/>
                          </a:solidFill>
                          <a:effectLst/>
                          <a:latin typeface="Calibri" panose="020F0502020204030204" pitchFamily="34" charset="0"/>
                          <a:ea typeface="+mn-ea"/>
                          <a:cs typeface="+mn-cs"/>
                        </a:rPr>
                        <a:t>24.0%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marL="0" algn="ctr" rtl="0" eaLnBrk="1" fontAlgn="t" latinLnBrk="0" hangingPunct="1"/>
                      <a:r>
                        <a:rPr kumimoji="0" lang="es-ES" sz="1100" b="1" i="0" u="none" strike="noStrike" kern="1200" dirty="0" smtClean="0">
                          <a:solidFill>
                            <a:srgbClr val="000000"/>
                          </a:solidFill>
                          <a:effectLst/>
                          <a:latin typeface="Calibri" panose="020F0502020204030204" pitchFamily="34" charset="0"/>
                          <a:ea typeface="+mn-ea"/>
                          <a:cs typeface="+mn-cs"/>
                        </a:rPr>
                        <a:t>1,899</a:t>
                      </a:r>
                      <a:endParaRPr kumimoji="0" lang="es-ES" sz="1100" b="1" i="0" u="none" strike="noStrike" kern="1200" dirty="0">
                        <a:solidFill>
                          <a:srgbClr val="000000"/>
                        </a:solidFill>
                        <a:effectLst/>
                        <a:latin typeface="Calibri" panose="020F0502020204030204" pitchFamily="34" charset="0"/>
                        <a:ea typeface="+mn-ea"/>
                        <a:cs typeface="+mn-cs"/>
                      </a:endParaRP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r>
              <a:tr h="268186">
                <a:tc vMerge="1">
                  <a:txBody>
                    <a:bodyPr/>
                    <a:lstStyle/>
                    <a:p>
                      <a:pPr marL="0" marR="0" indent="0" algn="ctr" defTabSz="914400" rtl="0" eaLnBrk="1" fontAlgn="t" latinLnBrk="0" hangingPunct="1">
                        <a:lnSpc>
                          <a:spcPct val="100000"/>
                        </a:lnSpc>
                        <a:spcBef>
                          <a:spcPts val="0"/>
                        </a:spcBef>
                        <a:spcAft>
                          <a:spcPts val="0"/>
                        </a:spcAft>
                        <a:buClrTx/>
                        <a:buSzTx/>
                        <a:buFontTx/>
                        <a:buNone/>
                        <a:tabLst/>
                        <a:defRPr/>
                      </a:pPr>
                      <a:endParaRPr kumimoji="0" lang="es-MX" sz="1000" b="1" i="0" u="none" strike="noStrike" kern="1200" dirty="0" smtClean="0">
                        <a:solidFill>
                          <a:schemeClr val="tx1"/>
                        </a:solidFill>
                        <a:effectLst/>
                        <a:latin typeface="Calibri" pitchFamily="34" charset="0"/>
                        <a:ea typeface="+mn-ea"/>
                        <a:cs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1100" b="1" i="0" u="none" strike="noStrike" dirty="0" smtClean="0">
                          <a:solidFill>
                            <a:srgbClr val="000000"/>
                          </a:solidFill>
                          <a:latin typeface="Calibri" pitchFamily="34" charset="0"/>
                        </a:rPr>
                        <a:t>Buzones</a:t>
                      </a:r>
                      <a:endParaRPr lang="es-MX" sz="11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r>
              <a:tr h="268186">
                <a:tc vMerge="1">
                  <a:txBody>
                    <a:bodyPr/>
                    <a:lstStyle/>
                    <a:p>
                      <a:pPr marL="0" marR="0" indent="0" algn="ctr" defTabSz="914400" rtl="0" eaLnBrk="1" fontAlgn="t" latinLnBrk="0" hangingPunct="1">
                        <a:lnSpc>
                          <a:spcPct val="100000"/>
                        </a:lnSpc>
                        <a:spcBef>
                          <a:spcPts val="0"/>
                        </a:spcBef>
                        <a:spcAft>
                          <a:spcPts val="0"/>
                        </a:spcAft>
                        <a:buClrTx/>
                        <a:buSzTx/>
                        <a:buFontTx/>
                        <a:buNone/>
                        <a:tabLst/>
                        <a:defRPr/>
                      </a:pPr>
                      <a:endParaRPr kumimoji="0" lang="es-MX" sz="1000" b="1" i="0" u="none" strike="noStrike" kern="1200" dirty="0" smtClean="0">
                        <a:solidFill>
                          <a:schemeClr val="tx1"/>
                        </a:solidFill>
                        <a:effectLst/>
                        <a:latin typeface="Calibri" pitchFamily="34" charset="0"/>
                        <a:ea typeface="+mn-ea"/>
                        <a:cs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1100" b="1" i="0" u="none" strike="noStrike" dirty="0">
                          <a:solidFill>
                            <a:srgbClr val="FFFFFF"/>
                          </a:solidFill>
                          <a:latin typeface="Calibri" pitchFamily="34" charset="0"/>
                        </a:rPr>
                        <a:t>Total</a:t>
                      </a:r>
                    </a:p>
                  </a:txBody>
                  <a:tcPr marL="8460" marR="8460" marT="8460" marB="0" anchor="ctr">
                    <a:lnL w="6350" cap="flat" cmpd="sng" algn="ctr">
                      <a:solidFill>
                        <a:srgbClr val="2DA2BF"/>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marL="0" algn="ctr" rtl="0" eaLnBrk="1" fontAlgn="t" latinLnBrk="0" hangingPunct="1"/>
                      <a:r>
                        <a:rPr kumimoji="0" lang="es-ES" sz="1100" b="1" i="0" u="none" strike="noStrike" kern="1200" dirty="0" smtClean="0">
                          <a:solidFill>
                            <a:schemeClr val="bg1"/>
                          </a:solidFill>
                          <a:effectLst/>
                          <a:latin typeface="Calibri" panose="020F0502020204030204" pitchFamily="34" charset="0"/>
                          <a:ea typeface="+mn-ea"/>
                          <a:cs typeface="+mn-cs"/>
                        </a:rPr>
                        <a:t>1,021</a:t>
                      </a:r>
                      <a:endParaRPr kumimoji="0" lang="es-ES" sz="1100" b="1" i="0" u="none" strike="noStrike" kern="1200" dirty="0">
                        <a:solidFill>
                          <a:schemeClr val="bg1"/>
                        </a:solidFill>
                        <a:effectLst/>
                        <a:latin typeface="Calibri" panose="020F0502020204030204" pitchFamily="34" charset="0"/>
                        <a:ea typeface="+mn-ea"/>
                        <a:cs typeface="+mn-cs"/>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marL="0" algn="ctr" rtl="0" eaLnBrk="1" fontAlgn="t" latinLnBrk="0" hangingPunct="1"/>
                      <a:r>
                        <a:rPr kumimoji="0" lang="es-ES" sz="1100" b="1" i="0" u="none" strike="noStrike" kern="1200" dirty="0">
                          <a:solidFill>
                            <a:schemeClr val="bg1"/>
                          </a:solidFill>
                          <a:effectLst/>
                          <a:latin typeface="Calibri" panose="020F0502020204030204" pitchFamily="34" charset="0"/>
                          <a:ea typeface="+mn-ea"/>
                          <a:cs typeface="+mn-cs"/>
                        </a:rPr>
                        <a:t>53.8%</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marL="0" algn="ctr" rtl="0" eaLnBrk="1" fontAlgn="t" latinLnBrk="0" hangingPunct="1"/>
                      <a:r>
                        <a:rPr kumimoji="0" lang="es-ES" sz="1100" b="1" i="0" u="none" strike="noStrike" kern="1200" dirty="0">
                          <a:solidFill>
                            <a:schemeClr val="bg1"/>
                          </a:solidFill>
                          <a:effectLst/>
                          <a:latin typeface="Calibri" panose="020F0502020204030204" pitchFamily="34" charset="0"/>
                          <a:ea typeface="+mn-ea"/>
                          <a:cs typeface="+mn-cs"/>
                        </a:rPr>
                        <a:t>422</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marL="0" algn="ctr" rtl="0" eaLnBrk="1" fontAlgn="t" latinLnBrk="0" hangingPunct="1"/>
                      <a:r>
                        <a:rPr kumimoji="0" lang="es-ES" sz="1100" b="1" i="0" u="none" strike="noStrike" kern="1200" dirty="0">
                          <a:solidFill>
                            <a:schemeClr val="bg1"/>
                          </a:solidFill>
                          <a:effectLst/>
                          <a:latin typeface="Calibri" panose="020F0502020204030204" pitchFamily="34" charset="0"/>
                          <a:ea typeface="+mn-ea"/>
                          <a:cs typeface="+mn-cs"/>
                        </a:rPr>
                        <a:t>22.2%</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marL="0" algn="ctr" rtl="0" eaLnBrk="1" fontAlgn="t" latinLnBrk="0" hangingPunct="1"/>
                      <a:r>
                        <a:rPr kumimoji="0" lang="es-ES" sz="1100" b="1" i="0" u="none" strike="noStrike" kern="1200" dirty="0">
                          <a:solidFill>
                            <a:schemeClr val="bg1"/>
                          </a:solidFill>
                          <a:effectLst/>
                          <a:latin typeface="Calibri" panose="020F0502020204030204" pitchFamily="34" charset="0"/>
                          <a:ea typeface="+mn-ea"/>
                          <a:cs typeface="+mn-cs"/>
                        </a:rPr>
                        <a:t>456</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marL="0" algn="ctr" rtl="0" eaLnBrk="1" fontAlgn="t" latinLnBrk="0" hangingPunct="1"/>
                      <a:r>
                        <a:rPr kumimoji="0" lang="es-ES" sz="1100" b="1" i="0" u="none" strike="noStrike" kern="1200" dirty="0">
                          <a:solidFill>
                            <a:schemeClr val="bg1"/>
                          </a:solidFill>
                          <a:effectLst/>
                          <a:latin typeface="Calibri" panose="020F0502020204030204" pitchFamily="34" charset="0"/>
                          <a:ea typeface="+mn-ea"/>
                          <a:cs typeface="+mn-cs"/>
                        </a:rPr>
                        <a:t>24.0%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marL="0" algn="ctr" rtl="0" eaLnBrk="1" fontAlgn="t" latinLnBrk="0" hangingPunct="1"/>
                      <a:r>
                        <a:rPr kumimoji="0" lang="es-ES" sz="1100" b="1" i="0" u="none" strike="noStrike" kern="1200" dirty="0" smtClean="0">
                          <a:solidFill>
                            <a:schemeClr val="bg1"/>
                          </a:solidFill>
                          <a:effectLst/>
                          <a:latin typeface="Calibri" panose="020F0502020204030204" pitchFamily="34" charset="0"/>
                          <a:ea typeface="+mn-ea"/>
                          <a:cs typeface="+mn-cs"/>
                        </a:rPr>
                        <a:t>1,899</a:t>
                      </a:r>
                      <a:endParaRPr kumimoji="0" lang="es-ES" sz="1100" b="1" i="0" u="none" strike="noStrike" kern="1200" dirty="0">
                        <a:solidFill>
                          <a:schemeClr val="bg1"/>
                        </a:solidFill>
                        <a:effectLst/>
                        <a:latin typeface="Calibri" panose="020F0502020204030204" pitchFamily="34" charset="0"/>
                        <a:ea typeface="+mn-ea"/>
                        <a:cs typeface="+mn-cs"/>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100" b="1" i="0" u="none" strike="noStrike" dirty="0">
                          <a:solidFill>
                            <a:schemeClr val="bg1"/>
                          </a:solidFill>
                          <a:effectLst/>
                          <a:latin typeface="Calibri" panose="020F0502020204030204" pitchFamily="34" charset="0"/>
                        </a:rPr>
                        <a:t>100%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r>
              <a:tr h="289665">
                <a:tc rowSpan="3">
                  <a:txBody>
                    <a:bodyPr/>
                    <a:lstStyle/>
                    <a:p>
                      <a:pPr marL="0" marR="0" indent="0" algn="ctr" defTabSz="914400" rtl="0" eaLnBrk="1" fontAlgn="t" latinLnBrk="0" hangingPunct="1">
                        <a:lnSpc>
                          <a:spcPct val="100000"/>
                        </a:lnSpc>
                        <a:spcBef>
                          <a:spcPts val="0"/>
                        </a:spcBef>
                        <a:spcAft>
                          <a:spcPts val="0"/>
                        </a:spcAft>
                        <a:buClrTx/>
                        <a:buSzTx/>
                        <a:buFontTx/>
                        <a:buNone/>
                        <a:tabLst/>
                        <a:defRPr/>
                      </a:pPr>
                      <a:r>
                        <a:rPr kumimoji="0" lang="es-MX" sz="1100" b="1" i="0" u="none" strike="noStrike" kern="1200" dirty="0" smtClean="0">
                          <a:solidFill>
                            <a:schemeClr val="tx1"/>
                          </a:solidFill>
                          <a:effectLst/>
                          <a:latin typeface="Calibri" pitchFamily="34" charset="0"/>
                          <a:ea typeface="+mn-ea"/>
                          <a:cs typeface="Calibri" pitchFamily="34" charset="0"/>
                        </a:rPr>
                        <a:t>2017</a:t>
                      </a: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marL="0" algn="ctr" rtl="0" eaLnBrk="1" fontAlgn="t" latinLnBrk="0" hangingPunct="1"/>
                      <a:r>
                        <a:rPr kumimoji="0" lang="es-MX" sz="1100" b="1" i="0" u="none" strike="noStrike" kern="1200" dirty="0" smtClean="0">
                          <a:solidFill>
                            <a:srgbClr val="000000"/>
                          </a:solidFill>
                          <a:effectLst/>
                          <a:latin typeface="Calibri" panose="020F0502020204030204" pitchFamily="34" charset="0"/>
                          <a:ea typeface="+mn-ea"/>
                          <a:cs typeface="+mn-cs"/>
                        </a:rPr>
                        <a:t>INFOMEX</a:t>
                      </a:r>
                      <a:endParaRPr kumimoji="0" lang="es-MX" sz="1100" b="1" i="0" u="none" strike="noStrike" kern="1200" dirty="0">
                        <a:solidFill>
                          <a:srgbClr val="000000"/>
                        </a:solidFill>
                        <a:effectLst/>
                        <a:latin typeface="Calibri" panose="020F0502020204030204" pitchFamily="34" charset="0"/>
                        <a:ea typeface="+mn-ea"/>
                        <a:cs typeface="+mn-cs"/>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marL="0" algn="ctr" rtl="0" eaLnBrk="1" fontAlgn="t" latinLnBrk="0" hangingPunct="1"/>
                      <a:r>
                        <a:rPr kumimoji="0" lang="es-MX" sz="1100" b="1" i="0" u="none" strike="noStrike" kern="1200" dirty="0" smtClean="0">
                          <a:solidFill>
                            <a:srgbClr val="000000"/>
                          </a:solidFill>
                          <a:effectLst/>
                          <a:latin typeface="Calibri" panose="020F0502020204030204" pitchFamily="34" charset="0"/>
                          <a:ea typeface="+mn-ea"/>
                          <a:cs typeface="+mn-cs"/>
                        </a:rPr>
                        <a:t>1,039</a:t>
                      </a:r>
                      <a:endParaRPr kumimoji="0" lang="es-MX" sz="1100" b="1" i="0" u="none" strike="noStrike" kern="1200" dirty="0">
                        <a:solidFill>
                          <a:srgbClr val="000000"/>
                        </a:solidFill>
                        <a:effectLst/>
                        <a:latin typeface="Calibri" panose="020F0502020204030204" pitchFamily="34" charset="0"/>
                        <a:ea typeface="+mn-ea"/>
                        <a:cs typeface="+mn-cs"/>
                      </a:endParaRP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marL="0" algn="ctr" rtl="0" eaLnBrk="1" fontAlgn="t" latinLnBrk="0" hangingPunct="1"/>
                      <a:r>
                        <a:rPr kumimoji="0" lang="es-MX" sz="1100" b="1" i="0" u="none" strike="noStrike" kern="1200" dirty="0">
                          <a:solidFill>
                            <a:srgbClr val="000000"/>
                          </a:solidFill>
                          <a:effectLst/>
                          <a:latin typeface="Calibri" panose="020F0502020204030204" pitchFamily="34" charset="0"/>
                          <a:ea typeface="+mn-ea"/>
                          <a:cs typeface="+mn-cs"/>
                        </a:rPr>
                        <a:t>54.9%</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marL="0" algn="ctr" rtl="0" eaLnBrk="1" fontAlgn="t" latinLnBrk="0" hangingPunct="1"/>
                      <a:r>
                        <a:rPr kumimoji="0" lang="es-MX" sz="1100" b="1" i="0" u="none" strike="noStrike" kern="1200" dirty="0">
                          <a:solidFill>
                            <a:srgbClr val="000000"/>
                          </a:solidFill>
                          <a:effectLst/>
                          <a:latin typeface="Calibri" panose="020F0502020204030204" pitchFamily="34" charset="0"/>
                          <a:ea typeface="+mn-ea"/>
                          <a:cs typeface="+mn-cs"/>
                        </a:rPr>
                        <a:t>420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marL="0" algn="ctr" rtl="0" eaLnBrk="1" fontAlgn="t" latinLnBrk="0" hangingPunct="1"/>
                      <a:r>
                        <a:rPr kumimoji="0" lang="es-MX" sz="1100" b="1" i="0" u="none" strike="noStrike" kern="1200" dirty="0">
                          <a:solidFill>
                            <a:srgbClr val="000000"/>
                          </a:solidFill>
                          <a:effectLst/>
                          <a:latin typeface="Calibri" panose="020F0502020204030204" pitchFamily="34" charset="0"/>
                          <a:ea typeface="+mn-ea"/>
                          <a:cs typeface="+mn-cs"/>
                        </a:rPr>
                        <a:t>22.2%</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marL="0" algn="ctr" rtl="0" eaLnBrk="1" fontAlgn="t" latinLnBrk="0" hangingPunct="1"/>
                      <a:r>
                        <a:rPr kumimoji="0" lang="es-MX" sz="1100" b="1" i="0" u="none" strike="noStrike" kern="1200" dirty="0">
                          <a:solidFill>
                            <a:srgbClr val="000000"/>
                          </a:solidFill>
                          <a:effectLst/>
                          <a:latin typeface="Calibri" panose="020F0502020204030204" pitchFamily="34" charset="0"/>
                          <a:ea typeface="+mn-ea"/>
                          <a:cs typeface="+mn-cs"/>
                        </a:rPr>
                        <a:t>434</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marL="0" algn="ctr" rtl="0" eaLnBrk="1" fontAlgn="t" latinLnBrk="0" hangingPunct="1"/>
                      <a:r>
                        <a:rPr kumimoji="0" lang="es-MX" sz="1100" b="1" i="0" u="none" strike="noStrike" kern="1200" dirty="0">
                          <a:solidFill>
                            <a:srgbClr val="000000"/>
                          </a:solidFill>
                          <a:effectLst/>
                          <a:latin typeface="Calibri" panose="020F0502020204030204" pitchFamily="34" charset="0"/>
                          <a:ea typeface="+mn-ea"/>
                          <a:cs typeface="+mn-cs"/>
                        </a:rPr>
                        <a:t>22.9%</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marL="0" algn="ctr" rtl="0" eaLnBrk="1" fontAlgn="t" latinLnBrk="0" hangingPunct="1"/>
                      <a:r>
                        <a:rPr kumimoji="0" lang="es-MX" sz="1100" b="1" i="0" u="none" strike="noStrike" kern="1200" dirty="0" smtClean="0">
                          <a:solidFill>
                            <a:srgbClr val="000000"/>
                          </a:solidFill>
                          <a:effectLst/>
                          <a:latin typeface="Calibri" panose="020F0502020204030204" pitchFamily="34" charset="0"/>
                          <a:ea typeface="+mn-ea"/>
                          <a:cs typeface="+mn-cs"/>
                        </a:rPr>
                        <a:t>1,893</a:t>
                      </a:r>
                      <a:endParaRPr kumimoji="0" lang="es-MX" sz="1100" b="1" i="0" u="none" strike="noStrike" kern="1200" dirty="0">
                        <a:solidFill>
                          <a:srgbClr val="000000"/>
                        </a:solidFill>
                        <a:effectLst/>
                        <a:latin typeface="Calibri" panose="020F0502020204030204" pitchFamily="34" charset="0"/>
                        <a:ea typeface="+mn-ea"/>
                        <a:cs typeface="+mn-cs"/>
                      </a:endParaRP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marL="0" algn="ctr" rtl="0" eaLnBrk="1" fontAlgn="t" latinLnBrk="0" hangingPunct="1"/>
                      <a:r>
                        <a:rPr kumimoji="0" lang="es-MX" sz="1100" b="1" i="0" u="none" strike="noStrike" kern="1200" dirty="0" smtClean="0">
                          <a:solidFill>
                            <a:srgbClr val="000000"/>
                          </a:solidFill>
                          <a:effectLst/>
                          <a:latin typeface="Calibri" panose="020F0502020204030204" pitchFamily="34" charset="0"/>
                          <a:ea typeface="+mn-ea"/>
                          <a:cs typeface="+mn-cs"/>
                        </a:rPr>
                        <a:t>100%</a:t>
                      </a:r>
                      <a:endParaRPr kumimoji="0" lang="es-MX" sz="1100" b="1" i="0" u="none" strike="noStrike" kern="1200" dirty="0">
                        <a:solidFill>
                          <a:srgbClr val="000000"/>
                        </a:solidFill>
                        <a:effectLst/>
                        <a:latin typeface="Calibri" panose="020F0502020204030204" pitchFamily="34" charset="0"/>
                        <a:ea typeface="+mn-ea"/>
                        <a:cs typeface="+mn-cs"/>
                      </a:endParaRP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r>
              <a:tr h="268186">
                <a:tc vMerge="1">
                  <a:txBody>
                    <a:bodyPr/>
                    <a:lstStyle/>
                    <a:p>
                      <a:pPr marL="0" marR="0" indent="0" algn="ctr" defTabSz="914400" rtl="0" eaLnBrk="1" fontAlgn="t" latinLnBrk="0" hangingPunct="1">
                        <a:lnSpc>
                          <a:spcPct val="100000"/>
                        </a:lnSpc>
                        <a:spcBef>
                          <a:spcPts val="0"/>
                        </a:spcBef>
                        <a:spcAft>
                          <a:spcPts val="0"/>
                        </a:spcAft>
                        <a:buClrTx/>
                        <a:buSzTx/>
                        <a:buFontTx/>
                        <a:buNone/>
                        <a:tabLst/>
                        <a:defRPr/>
                      </a:pPr>
                      <a:endParaRPr kumimoji="0" lang="es-MX" sz="900" b="1" i="0" u="none" strike="noStrike" kern="1200" dirty="0" smtClean="0">
                        <a:solidFill>
                          <a:schemeClr val="tx1"/>
                        </a:solidFill>
                        <a:effectLst/>
                        <a:latin typeface="Calibri" pitchFamily="34" charset="0"/>
                        <a:ea typeface="+mn-ea"/>
                        <a:cs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marL="0" algn="ctr" rtl="0" eaLnBrk="1" fontAlgn="t" latinLnBrk="0" hangingPunct="1"/>
                      <a:r>
                        <a:rPr kumimoji="0" lang="es-MX" sz="1100" b="1" i="0" u="none" strike="noStrike" kern="1200" dirty="0" smtClean="0">
                          <a:solidFill>
                            <a:srgbClr val="000000"/>
                          </a:solidFill>
                          <a:effectLst/>
                          <a:latin typeface="Calibri" panose="020F0502020204030204" pitchFamily="34" charset="0"/>
                          <a:ea typeface="+mn-ea"/>
                          <a:cs typeface="+mn-cs"/>
                        </a:rPr>
                        <a:t>Buzones</a:t>
                      </a:r>
                      <a:endParaRPr kumimoji="0" lang="es-MX" sz="1100" b="1" i="0" u="none" strike="noStrike" kern="1200" dirty="0">
                        <a:solidFill>
                          <a:srgbClr val="000000"/>
                        </a:solidFill>
                        <a:effectLst/>
                        <a:latin typeface="Calibri" panose="020F0502020204030204" pitchFamily="34" charset="0"/>
                        <a:ea typeface="+mn-ea"/>
                        <a:cs typeface="+mn-cs"/>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marL="0" algn="ctr" rtl="0" eaLnBrk="1" fontAlgn="t" latinLnBrk="0" hangingPunct="1"/>
                      <a:r>
                        <a:rPr kumimoji="0" lang="es-MX" sz="1100" b="1" i="0" u="none" strike="noStrike" kern="1200" dirty="0">
                          <a:solidFill>
                            <a:srgbClr val="000000"/>
                          </a:solidFill>
                          <a:effectLst/>
                          <a:latin typeface="Calibri" panose="020F0502020204030204" pitchFamily="34" charset="0"/>
                          <a:ea typeface="+mn-ea"/>
                          <a:cs typeface="+mn-cs"/>
                        </a:rPr>
                        <a:t>-</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marL="0" algn="ctr" rtl="0" eaLnBrk="1" fontAlgn="t" latinLnBrk="0" hangingPunct="1"/>
                      <a:r>
                        <a:rPr kumimoji="0" lang="es-MX" sz="1100" b="1" i="0" u="none" strike="noStrike" kern="1200" dirty="0">
                          <a:solidFill>
                            <a:srgbClr val="000000"/>
                          </a:solidFill>
                          <a:effectLst/>
                          <a:latin typeface="Calibri" panose="020F0502020204030204" pitchFamily="34" charset="0"/>
                          <a:ea typeface="+mn-ea"/>
                          <a:cs typeface="+mn-cs"/>
                        </a:rPr>
                        <a:t>-</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marL="0" algn="ctr" rtl="0" eaLnBrk="1" fontAlgn="t" latinLnBrk="0" hangingPunct="1"/>
                      <a:r>
                        <a:rPr kumimoji="0" lang="es-MX" sz="1100" b="1" i="0" u="none" strike="noStrike" kern="1200" dirty="0">
                          <a:solidFill>
                            <a:srgbClr val="000000"/>
                          </a:solidFill>
                          <a:effectLst/>
                          <a:latin typeface="Calibri" panose="020F0502020204030204" pitchFamily="34" charset="0"/>
                          <a:ea typeface="+mn-ea"/>
                          <a:cs typeface="+mn-cs"/>
                        </a:rPr>
                        <a:t>-</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marL="0" algn="ctr" rtl="0" eaLnBrk="1" fontAlgn="t" latinLnBrk="0" hangingPunct="1"/>
                      <a:r>
                        <a:rPr kumimoji="0" lang="es-MX" sz="1100" b="1" i="0" u="none" strike="noStrike" kern="1200" dirty="0">
                          <a:solidFill>
                            <a:srgbClr val="000000"/>
                          </a:solidFill>
                          <a:effectLst/>
                          <a:latin typeface="Calibri" panose="020F0502020204030204" pitchFamily="34" charset="0"/>
                          <a:ea typeface="+mn-ea"/>
                          <a:cs typeface="+mn-cs"/>
                        </a:rPr>
                        <a:t>-</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marL="0" algn="ctr" rtl="0" eaLnBrk="1" fontAlgn="t" latinLnBrk="0" hangingPunct="1"/>
                      <a:r>
                        <a:rPr kumimoji="0" lang="es-MX" sz="1100" b="1" i="0" u="none" strike="noStrike" kern="1200" dirty="0">
                          <a:solidFill>
                            <a:srgbClr val="000000"/>
                          </a:solidFill>
                          <a:effectLst/>
                          <a:latin typeface="Calibri" panose="020F0502020204030204" pitchFamily="34" charset="0"/>
                          <a:ea typeface="+mn-ea"/>
                          <a:cs typeface="+mn-cs"/>
                        </a:rPr>
                        <a:t>-</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marL="0" algn="ctr" rtl="0" eaLnBrk="1" fontAlgn="t" latinLnBrk="0" hangingPunct="1"/>
                      <a:r>
                        <a:rPr kumimoji="0" lang="es-MX" sz="1100" b="1" i="0" u="none" strike="noStrike" kern="1200" dirty="0">
                          <a:solidFill>
                            <a:srgbClr val="000000"/>
                          </a:solidFill>
                          <a:effectLst/>
                          <a:latin typeface="Calibri" panose="020F0502020204030204" pitchFamily="34" charset="0"/>
                          <a:ea typeface="+mn-ea"/>
                          <a:cs typeface="+mn-cs"/>
                        </a:rPr>
                        <a:t>-</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marL="0" algn="ctr" rtl="0" eaLnBrk="1" fontAlgn="t" latinLnBrk="0" hangingPunct="1"/>
                      <a:r>
                        <a:rPr kumimoji="0" lang="es-MX" sz="1100" b="1" i="0" u="none" strike="noStrike" kern="1200" dirty="0">
                          <a:solidFill>
                            <a:srgbClr val="000000"/>
                          </a:solidFill>
                          <a:effectLst/>
                          <a:latin typeface="Calibri" panose="020F0502020204030204" pitchFamily="34" charset="0"/>
                          <a:ea typeface="+mn-ea"/>
                          <a:cs typeface="+mn-cs"/>
                        </a:rPr>
                        <a:t>-</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marL="0" algn="ctr" rtl="0" eaLnBrk="1" fontAlgn="t" latinLnBrk="0" hangingPunct="1"/>
                      <a:r>
                        <a:rPr kumimoji="0" lang="es-MX" sz="1100" b="1" i="0" u="none" strike="noStrike" kern="1200" dirty="0">
                          <a:solidFill>
                            <a:srgbClr val="000000"/>
                          </a:solidFill>
                          <a:effectLst/>
                          <a:latin typeface="Calibri" panose="020F0502020204030204" pitchFamily="34" charset="0"/>
                          <a:ea typeface="+mn-ea"/>
                          <a:cs typeface="+mn-cs"/>
                        </a:rPr>
                        <a:t>-</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r>
              <a:tr h="223009">
                <a:tc vMerge="1">
                  <a:txBody>
                    <a:bodyPr/>
                    <a:lstStyle/>
                    <a:p>
                      <a:pPr marL="0" marR="0" indent="0" algn="ctr" defTabSz="914400" rtl="0" eaLnBrk="1" fontAlgn="t" latinLnBrk="0" hangingPunct="1">
                        <a:lnSpc>
                          <a:spcPct val="100000"/>
                        </a:lnSpc>
                        <a:spcBef>
                          <a:spcPts val="0"/>
                        </a:spcBef>
                        <a:spcAft>
                          <a:spcPts val="0"/>
                        </a:spcAft>
                        <a:buClrTx/>
                        <a:buSzTx/>
                        <a:buFontTx/>
                        <a:buNone/>
                        <a:tabLst/>
                        <a:defRPr/>
                      </a:pPr>
                      <a:endParaRPr kumimoji="0" lang="es-MX" sz="900" b="1" i="0" u="none" strike="noStrike" kern="1200" dirty="0" smtClean="0">
                        <a:solidFill>
                          <a:schemeClr val="tx1"/>
                        </a:solidFill>
                        <a:effectLst/>
                        <a:latin typeface="Calibri" pitchFamily="34" charset="0"/>
                        <a:ea typeface="+mn-ea"/>
                        <a:cs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marL="0" algn="ctr" rtl="0" eaLnBrk="1" fontAlgn="t" latinLnBrk="0" hangingPunct="1"/>
                      <a:r>
                        <a:rPr kumimoji="0" lang="es-MX" sz="1100" b="1" i="0" u="none" strike="noStrike" kern="1200" dirty="0">
                          <a:solidFill>
                            <a:schemeClr val="bg1"/>
                          </a:solidFill>
                          <a:effectLst/>
                          <a:latin typeface="Calibri" panose="020F0502020204030204" pitchFamily="34" charset="0"/>
                          <a:ea typeface="+mn-ea"/>
                          <a:cs typeface="+mn-cs"/>
                        </a:rPr>
                        <a:t>Total</a:t>
                      </a:r>
                    </a:p>
                  </a:txBody>
                  <a:tcPr marL="8460" marR="8460" marT="8460" marB="0" anchor="ctr">
                    <a:lnL w="6350" cap="flat" cmpd="sng" algn="ctr">
                      <a:solidFill>
                        <a:srgbClr val="2DA2BF"/>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marL="0" algn="ctr" rtl="0" eaLnBrk="1" fontAlgn="t" latinLnBrk="0" hangingPunct="1"/>
                      <a:r>
                        <a:rPr kumimoji="0" lang="es-MX" sz="1100" b="1" i="0" u="none" strike="noStrike" kern="1200" dirty="0" smtClean="0">
                          <a:solidFill>
                            <a:schemeClr val="bg1"/>
                          </a:solidFill>
                          <a:effectLst/>
                          <a:latin typeface="Calibri" panose="020F0502020204030204" pitchFamily="34" charset="0"/>
                          <a:ea typeface="+mn-ea"/>
                          <a:cs typeface="+mn-cs"/>
                        </a:rPr>
                        <a:t>1,039</a:t>
                      </a:r>
                      <a:endParaRPr kumimoji="0" lang="es-MX" sz="1100" b="1" i="0" u="none" strike="noStrike" kern="1200" dirty="0">
                        <a:solidFill>
                          <a:schemeClr val="bg1"/>
                        </a:solidFill>
                        <a:effectLst/>
                        <a:latin typeface="Calibri" panose="020F0502020204030204" pitchFamily="34" charset="0"/>
                        <a:ea typeface="+mn-ea"/>
                        <a:cs typeface="+mn-cs"/>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marL="0" algn="ctr" rtl="0" eaLnBrk="1" fontAlgn="t" latinLnBrk="0" hangingPunct="1"/>
                      <a:r>
                        <a:rPr kumimoji="0" lang="es-MX" sz="1100" b="1" i="0" u="none" strike="noStrike" kern="1200" dirty="0">
                          <a:solidFill>
                            <a:schemeClr val="bg1"/>
                          </a:solidFill>
                          <a:effectLst/>
                          <a:latin typeface="Calibri" panose="020F0502020204030204" pitchFamily="34" charset="0"/>
                          <a:ea typeface="+mn-ea"/>
                          <a:cs typeface="+mn-cs"/>
                        </a:rPr>
                        <a:t>54.9%</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marL="0" algn="ctr" rtl="0" eaLnBrk="1" fontAlgn="t" latinLnBrk="0" hangingPunct="1"/>
                      <a:r>
                        <a:rPr kumimoji="0" lang="es-MX" sz="1100" b="1" i="0" u="none" strike="noStrike" kern="1200" dirty="0">
                          <a:solidFill>
                            <a:schemeClr val="bg1"/>
                          </a:solidFill>
                          <a:effectLst/>
                          <a:latin typeface="Calibri" panose="020F0502020204030204" pitchFamily="34" charset="0"/>
                          <a:ea typeface="+mn-ea"/>
                          <a:cs typeface="+mn-cs"/>
                        </a:rPr>
                        <a:t>420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marL="0" algn="ctr" rtl="0" eaLnBrk="1" fontAlgn="t" latinLnBrk="0" hangingPunct="1"/>
                      <a:r>
                        <a:rPr kumimoji="0" lang="es-MX" sz="1100" b="1" i="0" u="none" strike="noStrike" kern="1200" dirty="0">
                          <a:solidFill>
                            <a:schemeClr val="bg1"/>
                          </a:solidFill>
                          <a:effectLst/>
                          <a:latin typeface="Calibri" panose="020F0502020204030204" pitchFamily="34" charset="0"/>
                          <a:ea typeface="+mn-ea"/>
                          <a:cs typeface="+mn-cs"/>
                        </a:rPr>
                        <a:t>22.2%</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marL="0" algn="ctr" rtl="0" eaLnBrk="1" fontAlgn="t" latinLnBrk="0" hangingPunct="1"/>
                      <a:r>
                        <a:rPr kumimoji="0" lang="es-MX" sz="1100" b="1" i="0" u="none" strike="noStrike" kern="1200" dirty="0">
                          <a:solidFill>
                            <a:schemeClr val="bg1"/>
                          </a:solidFill>
                          <a:effectLst/>
                          <a:latin typeface="Calibri" panose="020F0502020204030204" pitchFamily="34" charset="0"/>
                          <a:ea typeface="+mn-ea"/>
                          <a:cs typeface="+mn-cs"/>
                        </a:rPr>
                        <a:t>434</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marL="0" algn="ctr" rtl="0" eaLnBrk="1" fontAlgn="t" latinLnBrk="0" hangingPunct="1"/>
                      <a:r>
                        <a:rPr kumimoji="0" lang="es-MX" sz="1100" b="1" i="0" u="none" strike="noStrike" kern="1200" dirty="0">
                          <a:solidFill>
                            <a:schemeClr val="bg1"/>
                          </a:solidFill>
                          <a:effectLst/>
                          <a:latin typeface="Calibri" panose="020F0502020204030204" pitchFamily="34" charset="0"/>
                          <a:ea typeface="+mn-ea"/>
                          <a:cs typeface="+mn-cs"/>
                        </a:rPr>
                        <a:t>22.9%</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marL="0" algn="ctr" rtl="0" eaLnBrk="1" fontAlgn="t" latinLnBrk="0" hangingPunct="1"/>
                      <a:r>
                        <a:rPr kumimoji="0" lang="es-MX" sz="1100" b="1" i="0" u="none" strike="noStrike" kern="1200" dirty="0" smtClean="0">
                          <a:solidFill>
                            <a:schemeClr val="bg1"/>
                          </a:solidFill>
                          <a:effectLst/>
                          <a:latin typeface="Calibri" panose="020F0502020204030204" pitchFamily="34" charset="0"/>
                          <a:ea typeface="+mn-ea"/>
                          <a:cs typeface="+mn-cs"/>
                        </a:rPr>
                        <a:t>1,893</a:t>
                      </a:r>
                      <a:endParaRPr kumimoji="0" lang="es-MX" sz="1100" b="1" i="0" u="none" strike="noStrike" kern="1200" dirty="0">
                        <a:solidFill>
                          <a:schemeClr val="bg1"/>
                        </a:solidFill>
                        <a:effectLst/>
                        <a:latin typeface="Calibri" panose="020F0502020204030204" pitchFamily="34" charset="0"/>
                        <a:ea typeface="+mn-ea"/>
                        <a:cs typeface="+mn-cs"/>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marL="0" algn="ctr" rtl="0" eaLnBrk="1" fontAlgn="t" latinLnBrk="0" hangingPunct="1"/>
                      <a:r>
                        <a:rPr kumimoji="0" lang="es-MX" sz="1100" b="1" i="0" u="none" strike="noStrike" kern="1200" dirty="0" smtClean="0">
                          <a:solidFill>
                            <a:schemeClr val="bg1"/>
                          </a:solidFill>
                          <a:effectLst/>
                          <a:latin typeface="Calibri" panose="020F0502020204030204" pitchFamily="34" charset="0"/>
                          <a:ea typeface="+mn-ea"/>
                          <a:cs typeface="+mn-cs"/>
                        </a:rPr>
                        <a:t>100%</a:t>
                      </a:r>
                      <a:endParaRPr kumimoji="0" lang="es-MX" sz="1100" b="1" i="0" u="none" strike="noStrike" kern="1200" dirty="0">
                        <a:solidFill>
                          <a:schemeClr val="bg1"/>
                        </a:solidFill>
                        <a:effectLst/>
                        <a:latin typeface="Calibri" panose="020F0502020204030204" pitchFamily="34" charset="0"/>
                        <a:ea typeface="+mn-ea"/>
                        <a:cs typeface="+mn-cs"/>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r>
            </a:tbl>
          </a:graphicData>
        </a:graphic>
      </p:graphicFrame>
    </p:spTree>
    <p:extLst>
      <p:ext uri="{BB962C8B-B14F-4D97-AF65-F5344CB8AC3E}">
        <p14:creationId xmlns:p14="http://schemas.microsoft.com/office/powerpoint/2010/main" val="176326950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8 Marcador de número de diapositiva"/>
          <p:cNvSpPr>
            <a:spLocks noGrp="1"/>
          </p:cNvSpPr>
          <p:nvPr>
            <p:ph type="sldNum" sz="quarter" idx="12"/>
          </p:nvPr>
        </p:nvSpPr>
        <p:spPr/>
        <p:txBody>
          <a:bodyPr/>
          <a:lstStyle/>
          <a:p>
            <a:pPr>
              <a:defRPr/>
            </a:pPr>
            <a:fld id="{BD43386B-512A-4F48-AC60-1F2A615D5642}" type="slidenum">
              <a:rPr lang="es-MX" smtClean="0"/>
              <a:pPr>
                <a:defRPr/>
              </a:pPr>
              <a:t>16</a:t>
            </a:fld>
            <a:endParaRPr lang="es-MX" dirty="0"/>
          </a:p>
        </p:txBody>
      </p:sp>
      <p:graphicFrame>
        <p:nvGraphicFramePr>
          <p:cNvPr id="6" name="5 Gráfico"/>
          <p:cNvGraphicFramePr/>
          <p:nvPr>
            <p:extLst>
              <p:ext uri="{D42A27DB-BD31-4B8C-83A1-F6EECF244321}">
                <p14:modId xmlns:p14="http://schemas.microsoft.com/office/powerpoint/2010/main" val="264667223"/>
              </p:ext>
            </p:extLst>
          </p:nvPr>
        </p:nvGraphicFramePr>
        <p:xfrm>
          <a:off x="1691680" y="2492896"/>
          <a:ext cx="5760640" cy="3568848"/>
        </p:xfrm>
        <a:graphic>
          <a:graphicData uri="http://schemas.openxmlformats.org/drawingml/2006/chart">
            <c:chart xmlns:c="http://schemas.openxmlformats.org/drawingml/2006/chart" xmlns:r="http://schemas.openxmlformats.org/officeDocument/2006/relationships" r:id="rId3"/>
          </a:graphicData>
        </a:graphic>
      </p:graphicFrame>
      <p:sp>
        <p:nvSpPr>
          <p:cNvPr id="10" name="9 Rectángulo"/>
          <p:cNvSpPr/>
          <p:nvPr/>
        </p:nvSpPr>
        <p:spPr>
          <a:xfrm>
            <a:off x="810159" y="1498358"/>
            <a:ext cx="7510499" cy="292388"/>
          </a:xfrm>
          <a:prstGeom prst="rect">
            <a:avLst/>
          </a:prstGeom>
        </p:spPr>
        <p:txBody>
          <a:bodyPr wrap="square">
            <a:spAutoFit/>
          </a:bodyPr>
          <a:lstStyle/>
          <a:p>
            <a:pPr algn="ctr"/>
            <a:r>
              <a:rPr lang="es-MX" sz="1300" b="1" dirty="0" smtClean="0">
                <a:latin typeface="Calibri" pitchFamily="34" charset="0"/>
              </a:rPr>
              <a:t>El tiempo de respuesta a su solicitud de información fue:</a:t>
            </a:r>
          </a:p>
        </p:txBody>
      </p:sp>
      <p:sp>
        <p:nvSpPr>
          <p:cNvPr id="11" name="10 CuadroTexto"/>
          <p:cNvSpPr txBox="1"/>
          <p:nvPr/>
        </p:nvSpPr>
        <p:spPr>
          <a:xfrm>
            <a:off x="76169" y="85702"/>
            <a:ext cx="8388000" cy="864000"/>
          </a:xfrm>
          <a:prstGeom prst="rect">
            <a:avLst/>
          </a:prstGeom>
          <a:noFill/>
        </p:spPr>
        <p:txBody>
          <a:bodyPr wrap="square" rtlCol="0" anchor="ctr">
            <a:noAutofit/>
          </a:bodyPr>
          <a:lstStyle/>
          <a:p>
            <a:r>
              <a:rPr lang="es-MX" b="1" dirty="0" smtClean="0">
                <a:latin typeface="Calibri" pitchFamily="34" charset="0"/>
              </a:rPr>
              <a:t>Tiempo de respuesta</a:t>
            </a:r>
          </a:p>
          <a:p>
            <a:r>
              <a:rPr lang="es-MX" sz="1400" b="1" i="1" dirty="0">
                <a:latin typeface="Calibri" pitchFamily="34" charset="0"/>
              </a:rPr>
              <a:t>2007 a </a:t>
            </a:r>
            <a:r>
              <a:rPr lang="es-MX" sz="1400" b="1" i="1" dirty="0" smtClean="0">
                <a:latin typeface="Calibri" pitchFamily="34" charset="0"/>
              </a:rPr>
              <a:t>2017</a:t>
            </a:r>
            <a:endParaRPr lang="es-MX" sz="1400" b="1" dirty="0">
              <a:latin typeface="Calibri" pitchFamily="34" charset="0"/>
            </a:endParaRPr>
          </a:p>
          <a:p>
            <a:pPr lvl="0"/>
            <a:r>
              <a:rPr lang="es-MX" sz="1400" b="1" i="1" dirty="0" smtClean="0">
                <a:solidFill>
                  <a:prstClr val="black"/>
                </a:solidFill>
                <a:latin typeface="Calibri" pitchFamily="34" charset="0"/>
              </a:rPr>
              <a:t>General</a:t>
            </a:r>
            <a:endParaRPr lang="es-MX" sz="1400" b="1" dirty="0" smtClean="0">
              <a:latin typeface="Calibri" pitchFamily="34" charset="0"/>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8 Marcador de número de diapositiva"/>
          <p:cNvSpPr>
            <a:spLocks noGrp="1"/>
          </p:cNvSpPr>
          <p:nvPr>
            <p:ph type="sldNum" sz="quarter" idx="12"/>
          </p:nvPr>
        </p:nvSpPr>
        <p:spPr/>
        <p:txBody>
          <a:bodyPr/>
          <a:lstStyle/>
          <a:p>
            <a:pPr>
              <a:defRPr/>
            </a:pPr>
            <a:fld id="{BD43386B-512A-4F48-AC60-1F2A615D5642}" type="slidenum">
              <a:rPr lang="es-MX" smtClean="0"/>
              <a:pPr>
                <a:defRPr/>
              </a:pPr>
              <a:t>17</a:t>
            </a:fld>
            <a:endParaRPr lang="es-MX" dirty="0"/>
          </a:p>
        </p:txBody>
      </p:sp>
      <p:sp>
        <p:nvSpPr>
          <p:cNvPr id="19" name="18 CuadroTexto"/>
          <p:cNvSpPr txBox="1"/>
          <p:nvPr/>
        </p:nvSpPr>
        <p:spPr>
          <a:xfrm>
            <a:off x="76169" y="85702"/>
            <a:ext cx="8388000" cy="864000"/>
          </a:xfrm>
          <a:prstGeom prst="rect">
            <a:avLst/>
          </a:prstGeom>
          <a:noFill/>
        </p:spPr>
        <p:txBody>
          <a:bodyPr wrap="square" rtlCol="0" anchor="ctr">
            <a:noAutofit/>
          </a:bodyPr>
          <a:lstStyle/>
          <a:p>
            <a:r>
              <a:rPr lang="es-MX" b="1" dirty="0" smtClean="0">
                <a:latin typeface="Calibri" pitchFamily="34" charset="0"/>
              </a:rPr>
              <a:t>Tiempo de respuesta</a:t>
            </a:r>
          </a:p>
          <a:p>
            <a:r>
              <a:rPr lang="es-MX" sz="1400" b="1" i="1" dirty="0">
                <a:latin typeface="Calibri" pitchFamily="34" charset="0"/>
              </a:rPr>
              <a:t>2007 a </a:t>
            </a:r>
            <a:r>
              <a:rPr lang="es-MX" sz="1400" b="1" i="1" dirty="0" smtClean="0">
                <a:latin typeface="Calibri" pitchFamily="34" charset="0"/>
              </a:rPr>
              <a:t>2017</a:t>
            </a:r>
            <a:endParaRPr lang="es-MX" sz="1400" b="1" dirty="0">
              <a:latin typeface="Calibri" pitchFamily="34" charset="0"/>
            </a:endParaRPr>
          </a:p>
          <a:p>
            <a:pPr lvl="0"/>
            <a:r>
              <a:rPr lang="es-MX" sz="1400" b="1" i="1" dirty="0" smtClean="0">
                <a:solidFill>
                  <a:prstClr val="black"/>
                </a:solidFill>
                <a:latin typeface="Calibri" pitchFamily="34" charset="0"/>
              </a:rPr>
              <a:t>General por Órgano de gobierno</a:t>
            </a:r>
            <a:endParaRPr lang="es-MX" sz="1400" b="1" dirty="0" smtClean="0">
              <a:solidFill>
                <a:prstClr val="black"/>
              </a:solidFill>
              <a:latin typeface="Calibri" pitchFamily="34" charset="0"/>
            </a:endParaRPr>
          </a:p>
        </p:txBody>
      </p:sp>
      <p:graphicFrame>
        <p:nvGraphicFramePr>
          <p:cNvPr id="6" name="5 Tabla"/>
          <p:cNvGraphicFramePr>
            <a:graphicFrameLocks noGrp="1"/>
          </p:cNvGraphicFramePr>
          <p:nvPr>
            <p:extLst>
              <p:ext uri="{D42A27DB-BD31-4B8C-83A1-F6EECF244321}">
                <p14:modId xmlns:p14="http://schemas.microsoft.com/office/powerpoint/2010/main" val="2692600430"/>
              </p:ext>
            </p:extLst>
          </p:nvPr>
        </p:nvGraphicFramePr>
        <p:xfrm>
          <a:off x="143652" y="1556792"/>
          <a:ext cx="8856000" cy="4932000"/>
        </p:xfrm>
        <a:graphic>
          <a:graphicData uri="http://schemas.openxmlformats.org/drawingml/2006/table">
            <a:tbl>
              <a:tblPr/>
              <a:tblGrid>
                <a:gridCol w="2088000"/>
                <a:gridCol w="972000"/>
                <a:gridCol w="720000"/>
                <a:gridCol w="972000"/>
                <a:gridCol w="720000"/>
                <a:gridCol w="972000"/>
                <a:gridCol w="720000"/>
                <a:gridCol w="972000"/>
                <a:gridCol w="720000"/>
              </a:tblGrid>
              <a:tr h="360000">
                <a:tc rowSpan="2">
                  <a:txBody>
                    <a:bodyPr/>
                    <a:lstStyle/>
                    <a:p>
                      <a:pPr algn="ctr" fontAlgn="ctr"/>
                      <a:r>
                        <a:rPr lang="es-MX" sz="1200" b="1" i="0" u="none" strike="noStrike" dirty="0">
                          <a:solidFill>
                            <a:srgbClr val="FFFFFF"/>
                          </a:solidFill>
                          <a:latin typeface="Calibri"/>
                        </a:rPr>
                        <a:t>Órgano </a:t>
                      </a:r>
                      <a:r>
                        <a:rPr lang="es-MX" sz="1200" b="1" i="0" u="none" strike="noStrike" dirty="0" smtClean="0">
                          <a:solidFill>
                            <a:srgbClr val="FFFFFF"/>
                          </a:solidFill>
                          <a:latin typeface="Calibri"/>
                        </a:rPr>
                        <a:t>de</a:t>
                      </a:r>
                    </a:p>
                    <a:p>
                      <a:pPr algn="ctr" fontAlgn="ctr"/>
                      <a:r>
                        <a:rPr lang="es-MX" sz="1200" b="1" i="0" u="none" strike="noStrike" dirty="0" smtClean="0">
                          <a:solidFill>
                            <a:srgbClr val="FFFFFF"/>
                          </a:solidFill>
                          <a:latin typeface="Calibri"/>
                        </a:rPr>
                        <a:t> gobierno</a:t>
                      </a:r>
                      <a:endParaRPr lang="es-MX" sz="1200" b="1" i="0" u="none" strike="noStrike" dirty="0">
                        <a:solidFill>
                          <a:srgbClr val="FFFFFF"/>
                        </a:solidFill>
                        <a:latin typeface="Calibri"/>
                      </a:endParaRPr>
                    </a:p>
                  </a:txBody>
                  <a:tcPr marL="6220" marR="6220" marT="6220" marB="0" anchor="ctr">
                    <a:lnL w="6350" cap="flat" cmpd="sng" algn="ctr">
                      <a:solidFill>
                        <a:srgbClr val="008080"/>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gridSpan="2">
                  <a:txBody>
                    <a:bodyPr/>
                    <a:lstStyle/>
                    <a:p>
                      <a:pPr algn="ctr" fontAlgn="ctr"/>
                      <a:r>
                        <a:rPr lang="es-MX" sz="1200" b="1" i="0" u="none" strike="noStrike" dirty="0" smtClean="0">
                          <a:solidFill>
                            <a:srgbClr val="FFFFFF"/>
                          </a:solidFill>
                          <a:latin typeface="Calibri"/>
                        </a:rPr>
                        <a:t>Adecuado</a:t>
                      </a:r>
                      <a:endParaRPr lang="es-MX" sz="1200" b="1" i="0" u="none" strike="noStrike" dirty="0">
                        <a:solidFill>
                          <a:srgbClr val="FFFFFF"/>
                        </a:solidFill>
                        <a:latin typeface="Calibri"/>
                      </a:endParaRPr>
                    </a:p>
                  </a:txBody>
                  <a:tcPr marL="6220" marR="6220" marT="622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hMerge="1">
                  <a:txBody>
                    <a:bodyPr/>
                    <a:lstStyle/>
                    <a:p>
                      <a:endParaRPr lang="es-MX"/>
                    </a:p>
                  </a:txBody>
                  <a:tcPr/>
                </a:tc>
                <a:tc gridSpan="2">
                  <a:txBody>
                    <a:bodyPr/>
                    <a:lstStyle/>
                    <a:p>
                      <a:pPr algn="ctr" fontAlgn="ctr"/>
                      <a:r>
                        <a:rPr lang="es-MX" sz="1200" b="1" i="0" u="none" strike="noStrike" dirty="0">
                          <a:solidFill>
                            <a:srgbClr val="FFFFFF"/>
                          </a:solidFill>
                          <a:latin typeface="Calibri"/>
                        </a:rPr>
                        <a:t>Regular</a:t>
                      </a:r>
                    </a:p>
                  </a:txBody>
                  <a:tcPr marL="6220" marR="6220" marT="622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hMerge="1">
                  <a:txBody>
                    <a:bodyPr/>
                    <a:lstStyle/>
                    <a:p>
                      <a:endParaRPr lang="es-MX"/>
                    </a:p>
                  </a:txBody>
                  <a:tcPr/>
                </a:tc>
                <a:tc gridSpan="2">
                  <a:txBody>
                    <a:bodyPr/>
                    <a:lstStyle/>
                    <a:p>
                      <a:pPr algn="ctr" fontAlgn="ctr"/>
                      <a:r>
                        <a:rPr lang="es-MX" sz="1200" b="1" i="0" u="none" strike="noStrike" dirty="0" smtClean="0">
                          <a:solidFill>
                            <a:srgbClr val="FFFFFF"/>
                          </a:solidFill>
                          <a:latin typeface="Calibri"/>
                        </a:rPr>
                        <a:t>Excesivo</a:t>
                      </a:r>
                      <a:endParaRPr lang="es-MX" sz="1200" b="1" i="0" u="none" strike="noStrike" dirty="0">
                        <a:solidFill>
                          <a:srgbClr val="FFFFFF"/>
                        </a:solidFill>
                        <a:latin typeface="Calibri"/>
                      </a:endParaRPr>
                    </a:p>
                  </a:txBody>
                  <a:tcPr marL="6220" marR="6220" marT="622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hMerge="1">
                  <a:txBody>
                    <a:bodyPr/>
                    <a:lstStyle/>
                    <a:p>
                      <a:endParaRPr lang="es-MX"/>
                    </a:p>
                  </a:txBody>
                  <a:tcPr/>
                </a:tc>
                <a:tc gridSpan="2">
                  <a:txBody>
                    <a:bodyPr/>
                    <a:lstStyle/>
                    <a:p>
                      <a:pPr algn="ctr" fontAlgn="ctr"/>
                      <a:r>
                        <a:rPr lang="es-MX" sz="1200" b="1" i="0" u="none" strike="noStrike" dirty="0">
                          <a:solidFill>
                            <a:srgbClr val="FFFFFF"/>
                          </a:solidFill>
                          <a:latin typeface="Calibri"/>
                        </a:rPr>
                        <a:t>Total</a:t>
                      </a:r>
                    </a:p>
                  </a:txBody>
                  <a:tcPr marL="6220" marR="6220" marT="6220" marB="0" anchor="ctr">
                    <a:lnL w="6350" cap="flat" cmpd="sng" algn="ctr">
                      <a:solidFill>
                        <a:srgbClr val="FFFFFF"/>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hMerge="1">
                  <a:txBody>
                    <a:bodyPr/>
                    <a:lstStyle/>
                    <a:p>
                      <a:endParaRPr lang="es-MX"/>
                    </a:p>
                  </a:txBody>
                  <a:tcPr/>
                </a:tc>
              </a:tr>
              <a:tr h="360000">
                <a:tc vMerge="1">
                  <a:txBody>
                    <a:bodyPr/>
                    <a:lstStyle/>
                    <a:p>
                      <a:endParaRPr lang="es-MX"/>
                    </a:p>
                  </a:txBody>
                  <a:tcPr/>
                </a:tc>
                <a:tc>
                  <a:txBody>
                    <a:bodyPr/>
                    <a:lstStyle/>
                    <a:p>
                      <a:pPr algn="ctr" fontAlgn="ctr"/>
                      <a:r>
                        <a:rPr lang="es-MX" sz="1200" b="1" i="0" u="none" strike="noStrike" dirty="0" smtClean="0">
                          <a:solidFill>
                            <a:srgbClr val="FFFFFF"/>
                          </a:solidFill>
                          <a:latin typeface="Calibri"/>
                        </a:rPr>
                        <a:t>Respuestas</a:t>
                      </a:r>
                      <a:endParaRPr lang="es-MX" sz="1200" b="1" i="0" u="none" strike="noStrike" dirty="0">
                        <a:solidFill>
                          <a:srgbClr val="FFFFFF"/>
                        </a:solidFill>
                        <a:latin typeface="Calibri"/>
                      </a:endParaRPr>
                    </a:p>
                  </a:txBody>
                  <a:tcPr marL="6220" marR="6220" marT="622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ctr"/>
                      <a:r>
                        <a:rPr lang="es-MX" sz="1200" b="1" i="0" u="none" strike="noStrike" dirty="0">
                          <a:solidFill>
                            <a:srgbClr val="FFFFFF"/>
                          </a:solidFill>
                          <a:latin typeface="Calibri"/>
                        </a:rPr>
                        <a:t>%</a:t>
                      </a:r>
                    </a:p>
                  </a:txBody>
                  <a:tcPr marL="6220" marR="6220" marT="622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ctr"/>
                      <a:r>
                        <a:rPr lang="es-MX" sz="1200" b="1" i="0" u="none" strike="noStrike" dirty="0" smtClean="0">
                          <a:solidFill>
                            <a:srgbClr val="FFFFFF"/>
                          </a:solidFill>
                          <a:latin typeface="Calibri"/>
                        </a:rPr>
                        <a:t>Respuestas</a:t>
                      </a:r>
                      <a:endParaRPr lang="es-MX" sz="1200" b="1" i="0" u="none" strike="noStrike" dirty="0">
                        <a:solidFill>
                          <a:srgbClr val="FFFFFF"/>
                        </a:solidFill>
                        <a:latin typeface="Calibri"/>
                      </a:endParaRPr>
                    </a:p>
                  </a:txBody>
                  <a:tcPr marL="6220" marR="6220" marT="622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ctr"/>
                      <a:r>
                        <a:rPr lang="es-MX" sz="1200" b="1" i="0" u="none" strike="noStrike" dirty="0">
                          <a:solidFill>
                            <a:srgbClr val="FFFFFF"/>
                          </a:solidFill>
                          <a:latin typeface="Calibri"/>
                        </a:rPr>
                        <a:t>%</a:t>
                      </a:r>
                    </a:p>
                  </a:txBody>
                  <a:tcPr marL="6220" marR="6220" marT="622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ctr"/>
                      <a:r>
                        <a:rPr lang="es-MX" sz="1200" b="1" i="0" u="none" strike="noStrike" dirty="0" smtClean="0">
                          <a:solidFill>
                            <a:srgbClr val="FFFFFF"/>
                          </a:solidFill>
                          <a:latin typeface="Calibri"/>
                        </a:rPr>
                        <a:t>Respuestas</a:t>
                      </a:r>
                      <a:endParaRPr lang="es-MX" sz="1200" b="1" i="0" u="none" strike="noStrike" dirty="0">
                        <a:solidFill>
                          <a:srgbClr val="FFFFFF"/>
                        </a:solidFill>
                        <a:latin typeface="Calibri"/>
                      </a:endParaRPr>
                    </a:p>
                  </a:txBody>
                  <a:tcPr marL="6220" marR="6220" marT="622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ctr"/>
                      <a:r>
                        <a:rPr lang="es-MX" sz="1200" b="1" i="0" u="none" strike="noStrike" dirty="0">
                          <a:solidFill>
                            <a:srgbClr val="FFFFFF"/>
                          </a:solidFill>
                          <a:latin typeface="Calibri"/>
                        </a:rPr>
                        <a:t>%</a:t>
                      </a:r>
                    </a:p>
                  </a:txBody>
                  <a:tcPr marL="6220" marR="6220" marT="622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ctr"/>
                      <a:r>
                        <a:rPr lang="es-MX" sz="1200" b="1" i="0" u="none" strike="noStrike" dirty="0" smtClean="0">
                          <a:solidFill>
                            <a:srgbClr val="FFFFFF"/>
                          </a:solidFill>
                          <a:latin typeface="Calibri"/>
                        </a:rPr>
                        <a:t>Respuestas</a:t>
                      </a:r>
                      <a:endParaRPr lang="es-MX" sz="1200" b="1" i="0" u="none" strike="noStrike" dirty="0">
                        <a:solidFill>
                          <a:srgbClr val="FFFFFF"/>
                        </a:solidFill>
                        <a:latin typeface="Calibri"/>
                      </a:endParaRPr>
                    </a:p>
                  </a:txBody>
                  <a:tcPr marL="6220" marR="6220" marT="622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ctr"/>
                      <a:r>
                        <a:rPr lang="es-MX" sz="1200" b="1" i="0" u="none" strike="noStrike" dirty="0">
                          <a:solidFill>
                            <a:srgbClr val="FFFFFF"/>
                          </a:solidFill>
                          <a:latin typeface="Calibri"/>
                        </a:rPr>
                        <a:t>%</a:t>
                      </a:r>
                    </a:p>
                  </a:txBody>
                  <a:tcPr marL="6220" marR="6220" marT="6220" marB="0" anchor="ctr">
                    <a:lnL w="6350" cap="flat" cmpd="sng" algn="ctr">
                      <a:solidFill>
                        <a:srgbClr val="FFFFFF"/>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r>
              <a:tr h="468000">
                <a:tc>
                  <a:txBody>
                    <a:bodyPr/>
                    <a:lstStyle/>
                    <a:p>
                      <a:pPr marL="88900" indent="0" algn="l" fontAlgn="ctr"/>
                      <a:r>
                        <a:rPr lang="es-MX" sz="1200" b="1" i="0" u="none" strike="noStrike" dirty="0">
                          <a:solidFill>
                            <a:srgbClr val="000000"/>
                          </a:solidFill>
                          <a:latin typeface="Calibri"/>
                        </a:rPr>
                        <a:t>Administración Pública Central</a:t>
                      </a:r>
                    </a:p>
                  </a:txBody>
                  <a:tcPr marL="6220" marR="6220" marT="6220"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kumimoji="0" lang="es-MX" sz="1200" b="1" i="0" u="none" strike="noStrike" kern="1200" dirty="0" smtClean="0">
                          <a:solidFill>
                            <a:srgbClr val="000000"/>
                          </a:solidFill>
                          <a:latin typeface="Calibri"/>
                          <a:ea typeface="+mn-ea"/>
                          <a:cs typeface="+mn-cs"/>
                        </a:rPr>
                        <a:t>5,862</a:t>
                      </a:r>
                      <a:endParaRPr kumimoji="0" lang="es-MX" sz="1200" b="1" i="0" u="none" strike="noStrike" kern="1200" dirty="0">
                        <a:solidFill>
                          <a:srgbClr val="000000"/>
                        </a:solidFill>
                        <a:latin typeface="Calibri"/>
                        <a:ea typeface="+mn-ea"/>
                        <a:cs typeface="+mn-cs"/>
                      </a:endParaRP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kumimoji="0" lang="es-MX" sz="1200" b="1" i="0" u="none" strike="noStrike" kern="1200">
                          <a:solidFill>
                            <a:srgbClr val="000000"/>
                          </a:solidFill>
                          <a:latin typeface="Calibri"/>
                          <a:ea typeface="+mn-ea"/>
                          <a:cs typeface="+mn-cs"/>
                        </a:rPr>
                        <a:t>68.0%</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kumimoji="0" lang="es-MX" sz="1200" b="1" i="0" u="none" strike="noStrike" kern="1200" dirty="0" smtClean="0">
                          <a:solidFill>
                            <a:srgbClr val="000000"/>
                          </a:solidFill>
                          <a:latin typeface="Calibri"/>
                          <a:ea typeface="+mn-ea"/>
                          <a:cs typeface="+mn-cs"/>
                        </a:rPr>
                        <a:t>1,838</a:t>
                      </a:r>
                      <a:endParaRPr kumimoji="0" lang="es-MX" sz="1200" b="1" i="0" u="none" strike="noStrike" kern="1200" dirty="0">
                        <a:solidFill>
                          <a:srgbClr val="000000"/>
                        </a:solidFill>
                        <a:latin typeface="Calibri"/>
                        <a:ea typeface="+mn-ea"/>
                        <a:cs typeface="+mn-cs"/>
                      </a:endParaRP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kumimoji="0" lang="es-MX" sz="1200" b="1" i="0" u="none" strike="noStrike" kern="1200">
                          <a:solidFill>
                            <a:srgbClr val="000000"/>
                          </a:solidFill>
                          <a:latin typeface="Calibri"/>
                          <a:ea typeface="+mn-ea"/>
                          <a:cs typeface="+mn-cs"/>
                        </a:rPr>
                        <a:t>21.3%</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kumimoji="0" lang="es-MX" sz="1200" b="1" i="0" u="none" strike="noStrike" kern="1200">
                          <a:solidFill>
                            <a:srgbClr val="000000"/>
                          </a:solidFill>
                          <a:latin typeface="Calibri"/>
                          <a:ea typeface="+mn-ea"/>
                          <a:cs typeface="+mn-cs"/>
                        </a:rPr>
                        <a:t>920</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kumimoji="0" lang="es-MX" sz="1200" b="1" i="0" u="none" strike="noStrike" kern="1200">
                          <a:solidFill>
                            <a:srgbClr val="000000"/>
                          </a:solidFill>
                          <a:latin typeface="Calibri"/>
                          <a:ea typeface="+mn-ea"/>
                          <a:cs typeface="+mn-cs"/>
                        </a:rPr>
                        <a:t>10.7%</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kumimoji="0" lang="es-MX" sz="1200" b="1" i="0" u="none" strike="noStrike" kern="1200" dirty="0" smtClean="0">
                          <a:solidFill>
                            <a:srgbClr val="000000"/>
                          </a:solidFill>
                          <a:latin typeface="Calibri"/>
                          <a:ea typeface="+mn-ea"/>
                          <a:cs typeface="+mn-cs"/>
                        </a:rPr>
                        <a:t>8,620</a:t>
                      </a:r>
                      <a:endParaRPr kumimoji="0" lang="es-MX" sz="1200" b="1" i="0" u="none" strike="noStrike" kern="1200" dirty="0">
                        <a:solidFill>
                          <a:srgbClr val="000000"/>
                        </a:solidFill>
                        <a:latin typeface="Calibri"/>
                        <a:ea typeface="+mn-ea"/>
                        <a:cs typeface="+mn-cs"/>
                      </a:endParaRP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kumimoji="0" lang="es-MX" sz="1200" b="1" i="0" u="none" strike="noStrike" kern="1200" dirty="0" smtClean="0">
                          <a:solidFill>
                            <a:srgbClr val="000000"/>
                          </a:solidFill>
                          <a:latin typeface="Calibri"/>
                          <a:ea typeface="+mn-ea"/>
                          <a:cs typeface="+mn-cs"/>
                        </a:rPr>
                        <a:t>100%</a:t>
                      </a:r>
                      <a:endParaRPr kumimoji="0" lang="es-MX" sz="1200" b="1" i="0" u="none" strike="noStrike" kern="1200" dirty="0">
                        <a:solidFill>
                          <a:srgbClr val="000000"/>
                        </a:solidFill>
                        <a:latin typeface="Calibri"/>
                        <a:ea typeface="+mn-ea"/>
                        <a:cs typeface="+mn-cs"/>
                      </a:endParaRP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r>
              <a:tr h="468000">
                <a:tc>
                  <a:txBody>
                    <a:bodyPr/>
                    <a:lstStyle/>
                    <a:p>
                      <a:pPr marL="88900" indent="0" algn="l" fontAlgn="ctr"/>
                      <a:r>
                        <a:rPr lang="es-MX" sz="1200" b="1" i="0" u="none" strike="noStrike" dirty="0">
                          <a:solidFill>
                            <a:srgbClr val="000000"/>
                          </a:solidFill>
                          <a:latin typeface="Calibri"/>
                        </a:rPr>
                        <a:t>Desconcentrados y Paraestatales</a:t>
                      </a:r>
                    </a:p>
                  </a:txBody>
                  <a:tcPr marL="6220" marR="6220" marT="6220"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kumimoji="0" lang="es-MX" sz="1200" b="1" i="0" u="none" strike="noStrike" kern="1200" dirty="0" smtClean="0">
                          <a:solidFill>
                            <a:srgbClr val="000000"/>
                          </a:solidFill>
                          <a:latin typeface="Calibri"/>
                          <a:ea typeface="+mn-ea"/>
                          <a:cs typeface="+mn-cs"/>
                        </a:rPr>
                        <a:t>4,627</a:t>
                      </a:r>
                      <a:endParaRPr kumimoji="0" lang="es-MX" sz="1200" b="1" i="0" u="none" strike="noStrike" kern="1200" dirty="0">
                        <a:solidFill>
                          <a:srgbClr val="000000"/>
                        </a:solidFill>
                        <a:latin typeface="Calibri"/>
                        <a:ea typeface="+mn-ea"/>
                        <a:cs typeface="+mn-cs"/>
                      </a:endParaRP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kumimoji="0" lang="es-MX" sz="1200" b="1" i="0" u="none" strike="noStrike" kern="1200" dirty="0">
                          <a:solidFill>
                            <a:srgbClr val="000000"/>
                          </a:solidFill>
                          <a:latin typeface="Calibri"/>
                          <a:ea typeface="+mn-ea"/>
                          <a:cs typeface="+mn-cs"/>
                        </a:rPr>
                        <a:t>75.9%</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kumimoji="0" lang="es-MX" sz="1200" b="1" i="0" u="none" strike="noStrike" kern="1200" dirty="0" smtClean="0">
                          <a:solidFill>
                            <a:srgbClr val="000000"/>
                          </a:solidFill>
                          <a:latin typeface="Calibri"/>
                          <a:ea typeface="+mn-ea"/>
                          <a:cs typeface="+mn-cs"/>
                        </a:rPr>
                        <a:t>1,041</a:t>
                      </a:r>
                      <a:endParaRPr kumimoji="0" lang="es-MX" sz="1200" b="1" i="0" u="none" strike="noStrike" kern="1200" dirty="0">
                        <a:solidFill>
                          <a:srgbClr val="000000"/>
                        </a:solidFill>
                        <a:latin typeface="Calibri"/>
                        <a:ea typeface="+mn-ea"/>
                        <a:cs typeface="+mn-cs"/>
                      </a:endParaRP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kumimoji="0" lang="es-MX" sz="1200" b="1" i="0" u="none" strike="noStrike" kern="1200">
                          <a:solidFill>
                            <a:srgbClr val="000000"/>
                          </a:solidFill>
                          <a:latin typeface="Calibri"/>
                          <a:ea typeface="+mn-ea"/>
                          <a:cs typeface="+mn-cs"/>
                        </a:rPr>
                        <a:t>17.1%</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kumimoji="0" lang="es-MX" sz="1200" b="1" i="0" u="none" strike="noStrike" kern="1200">
                          <a:solidFill>
                            <a:srgbClr val="000000"/>
                          </a:solidFill>
                          <a:latin typeface="Calibri"/>
                          <a:ea typeface="+mn-ea"/>
                          <a:cs typeface="+mn-cs"/>
                        </a:rPr>
                        <a:t>432</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kumimoji="0" lang="es-MX" sz="1200" b="1" i="0" u="none" strike="noStrike" kern="1200">
                          <a:solidFill>
                            <a:srgbClr val="000000"/>
                          </a:solidFill>
                          <a:latin typeface="Calibri"/>
                          <a:ea typeface="+mn-ea"/>
                          <a:cs typeface="+mn-cs"/>
                        </a:rPr>
                        <a:t>7.1%</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kumimoji="0" lang="es-MX" sz="1200" b="1" i="0" u="none" strike="noStrike" kern="1200" dirty="0" smtClean="0">
                          <a:solidFill>
                            <a:srgbClr val="000000"/>
                          </a:solidFill>
                          <a:latin typeface="Calibri"/>
                          <a:ea typeface="+mn-ea"/>
                          <a:cs typeface="+mn-cs"/>
                        </a:rPr>
                        <a:t>6,100</a:t>
                      </a:r>
                      <a:endParaRPr kumimoji="0" lang="es-MX" sz="1200" b="1" i="0" u="none" strike="noStrike" kern="1200" dirty="0">
                        <a:solidFill>
                          <a:srgbClr val="000000"/>
                        </a:solidFill>
                        <a:latin typeface="Calibri"/>
                        <a:ea typeface="+mn-ea"/>
                        <a:cs typeface="+mn-cs"/>
                      </a:endParaRP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kumimoji="0" lang="es-MX" sz="1200" b="1" i="0" u="none" strike="noStrike" kern="1200" smtClean="0">
                          <a:solidFill>
                            <a:srgbClr val="000000"/>
                          </a:solidFill>
                          <a:latin typeface="Calibri"/>
                          <a:ea typeface="+mn-ea"/>
                          <a:cs typeface="+mn-cs"/>
                        </a:rPr>
                        <a:t>100%</a:t>
                      </a:r>
                      <a:endParaRPr kumimoji="0" lang="es-MX" sz="1200" b="1" i="0" u="none" strike="noStrike" kern="1200" dirty="0">
                        <a:solidFill>
                          <a:srgbClr val="000000"/>
                        </a:solidFill>
                        <a:latin typeface="Calibri"/>
                        <a:ea typeface="+mn-ea"/>
                        <a:cs typeface="+mn-cs"/>
                      </a:endParaRP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r>
              <a:tr h="468000">
                <a:tc>
                  <a:txBody>
                    <a:bodyPr/>
                    <a:lstStyle/>
                    <a:p>
                      <a:pPr marL="88900" indent="0" algn="l" fontAlgn="ctr"/>
                      <a:r>
                        <a:rPr lang="es-MX" sz="1200" b="1" i="0" u="none" strike="noStrike" dirty="0">
                          <a:solidFill>
                            <a:srgbClr val="000000"/>
                          </a:solidFill>
                          <a:latin typeface="Calibri"/>
                        </a:rPr>
                        <a:t>Delegaciones Políticas</a:t>
                      </a:r>
                    </a:p>
                  </a:txBody>
                  <a:tcPr marL="6220" marR="6220" marT="6220"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kumimoji="0" lang="es-MX" sz="1200" b="1" i="0" u="none" strike="noStrike" kern="1200" dirty="0" smtClean="0">
                          <a:solidFill>
                            <a:srgbClr val="000000"/>
                          </a:solidFill>
                          <a:latin typeface="Calibri"/>
                          <a:ea typeface="+mn-ea"/>
                          <a:cs typeface="+mn-cs"/>
                        </a:rPr>
                        <a:t>5,888</a:t>
                      </a:r>
                      <a:endParaRPr kumimoji="0" lang="es-MX" sz="1200" b="1" i="0" u="none" strike="noStrike" kern="1200" dirty="0">
                        <a:solidFill>
                          <a:srgbClr val="000000"/>
                        </a:solidFill>
                        <a:latin typeface="Calibri"/>
                        <a:ea typeface="+mn-ea"/>
                        <a:cs typeface="+mn-cs"/>
                      </a:endParaRP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kumimoji="0" lang="es-MX" sz="1200" b="1" i="0" u="none" strike="noStrike" kern="1200" dirty="0">
                          <a:solidFill>
                            <a:srgbClr val="000000"/>
                          </a:solidFill>
                          <a:latin typeface="Calibri"/>
                          <a:ea typeface="+mn-ea"/>
                          <a:cs typeface="+mn-cs"/>
                        </a:rPr>
                        <a:t>68.9%</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kumimoji="0" lang="es-MX" sz="1200" b="1" i="0" u="none" strike="noStrike" kern="1200" dirty="0" smtClean="0">
                          <a:solidFill>
                            <a:srgbClr val="000000"/>
                          </a:solidFill>
                          <a:latin typeface="Calibri"/>
                          <a:ea typeface="+mn-ea"/>
                          <a:cs typeface="+mn-cs"/>
                        </a:rPr>
                        <a:t>1,570</a:t>
                      </a:r>
                      <a:endParaRPr kumimoji="0" lang="es-MX" sz="1200" b="1" i="0" u="none" strike="noStrike" kern="1200" dirty="0">
                        <a:solidFill>
                          <a:srgbClr val="000000"/>
                        </a:solidFill>
                        <a:latin typeface="Calibri"/>
                        <a:ea typeface="+mn-ea"/>
                        <a:cs typeface="+mn-cs"/>
                      </a:endParaRP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kumimoji="0" lang="es-MX" sz="1200" b="1" i="0" u="none" strike="noStrike" kern="1200">
                          <a:solidFill>
                            <a:srgbClr val="000000"/>
                          </a:solidFill>
                          <a:latin typeface="Calibri"/>
                          <a:ea typeface="+mn-ea"/>
                          <a:cs typeface="+mn-cs"/>
                        </a:rPr>
                        <a:t>18.4%</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kumimoji="0" lang="es-MX" sz="1200" b="1" i="0" u="none" strike="noStrike" kern="1200" dirty="0" smtClean="0">
                          <a:solidFill>
                            <a:srgbClr val="000000"/>
                          </a:solidFill>
                          <a:latin typeface="Calibri"/>
                          <a:ea typeface="+mn-ea"/>
                          <a:cs typeface="+mn-cs"/>
                        </a:rPr>
                        <a:t>1,093</a:t>
                      </a:r>
                      <a:endParaRPr kumimoji="0" lang="es-MX" sz="1200" b="1" i="0" u="none" strike="noStrike" kern="1200" dirty="0">
                        <a:solidFill>
                          <a:srgbClr val="000000"/>
                        </a:solidFill>
                        <a:latin typeface="Calibri"/>
                        <a:ea typeface="+mn-ea"/>
                        <a:cs typeface="+mn-cs"/>
                      </a:endParaRP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kumimoji="0" lang="es-MX" sz="1200" b="1" i="0" u="none" strike="noStrike" kern="1200">
                          <a:solidFill>
                            <a:srgbClr val="000000"/>
                          </a:solidFill>
                          <a:latin typeface="Calibri"/>
                          <a:ea typeface="+mn-ea"/>
                          <a:cs typeface="+mn-cs"/>
                        </a:rPr>
                        <a:t>12.8%</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kumimoji="0" lang="es-MX" sz="1200" b="1" i="0" u="none" strike="noStrike" kern="1200" dirty="0" smtClean="0">
                          <a:solidFill>
                            <a:srgbClr val="000000"/>
                          </a:solidFill>
                          <a:latin typeface="Calibri"/>
                          <a:ea typeface="+mn-ea"/>
                          <a:cs typeface="+mn-cs"/>
                        </a:rPr>
                        <a:t>8,551</a:t>
                      </a:r>
                      <a:endParaRPr kumimoji="0" lang="es-MX" sz="1200" b="1" i="0" u="none" strike="noStrike" kern="1200" dirty="0">
                        <a:solidFill>
                          <a:srgbClr val="000000"/>
                        </a:solidFill>
                        <a:latin typeface="Calibri"/>
                        <a:ea typeface="+mn-ea"/>
                        <a:cs typeface="+mn-cs"/>
                      </a:endParaRP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kumimoji="0" lang="es-MX" sz="1200" b="1" i="0" u="none" strike="noStrike" kern="1200" smtClean="0">
                          <a:solidFill>
                            <a:srgbClr val="000000"/>
                          </a:solidFill>
                          <a:latin typeface="Calibri"/>
                          <a:ea typeface="+mn-ea"/>
                          <a:cs typeface="+mn-cs"/>
                        </a:rPr>
                        <a:t>100%</a:t>
                      </a:r>
                      <a:endParaRPr kumimoji="0" lang="es-MX" sz="1200" b="1" i="0" u="none" strike="noStrike" kern="1200" dirty="0">
                        <a:solidFill>
                          <a:srgbClr val="000000"/>
                        </a:solidFill>
                        <a:latin typeface="Calibri"/>
                        <a:ea typeface="+mn-ea"/>
                        <a:cs typeface="+mn-cs"/>
                      </a:endParaRP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r>
              <a:tr h="468000">
                <a:tc>
                  <a:txBody>
                    <a:bodyPr/>
                    <a:lstStyle/>
                    <a:p>
                      <a:pPr marL="88900" indent="0" algn="l" fontAlgn="ctr"/>
                      <a:r>
                        <a:rPr lang="es-MX" sz="1200" b="1" i="0" u="none" strike="noStrike" dirty="0">
                          <a:solidFill>
                            <a:srgbClr val="000000"/>
                          </a:solidFill>
                          <a:latin typeface="Calibri"/>
                        </a:rPr>
                        <a:t>Judicial</a:t>
                      </a:r>
                    </a:p>
                  </a:txBody>
                  <a:tcPr marL="6220" marR="6220" marT="6220"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kumimoji="0" lang="es-MX" sz="1200" b="1" i="0" u="none" strike="noStrike" kern="1200">
                          <a:solidFill>
                            <a:srgbClr val="000000"/>
                          </a:solidFill>
                          <a:latin typeface="Calibri"/>
                          <a:ea typeface="+mn-ea"/>
                          <a:cs typeface="+mn-cs"/>
                        </a:rPr>
                        <a:t>302</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kumimoji="0" lang="es-MX" sz="1200" b="1" i="0" u="none" strike="noStrike" kern="1200">
                          <a:solidFill>
                            <a:srgbClr val="000000"/>
                          </a:solidFill>
                          <a:latin typeface="Calibri"/>
                          <a:ea typeface="+mn-ea"/>
                          <a:cs typeface="+mn-cs"/>
                        </a:rPr>
                        <a:t>69.9%</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kumimoji="0" lang="es-MX" sz="1200" b="1" i="0" u="none" strike="noStrike" kern="1200" dirty="0">
                          <a:solidFill>
                            <a:srgbClr val="000000"/>
                          </a:solidFill>
                          <a:latin typeface="Calibri"/>
                          <a:ea typeface="+mn-ea"/>
                          <a:cs typeface="+mn-cs"/>
                        </a:rPr>
                        <a:t>76</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kumimoji="0" lang="es-MX" sz="1200" b="1" i="0" u="none" strike="noStrike" kern="1200">
                          <a:solidFill>
                            <a:srgbClr val="000000"/>
                          </a:solidFill>
                          <a:latin typeface="Calibri"/>
                          <a:ea typeface="+mn-ea"/>
                          <a:cs typeface="+mn-cs"/>
                        </a:rPr>
                        <a:t>17.6%</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kumimoji="0" lang="es-MX" sz="1200" b="1" i="0" u="none" strike="noStrike" kern="1200">
                          <a:solidFill>
                            <a:srgbClr val="000000"/>
                          </a:solidFill>
                          <a:latin typeface="Calibri"/>
                          <a:ea typeface="+mn-ea"/>
                          <a:cs typeface="+mn-cs"/>
                        </a:rPr>
                        <a:t>54</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kumimoji="0" lang="es-MX" sz="1200" b="1" i="0" u="none" strike="noStrike" kern="1200">
                          <a:solidFill>
                            <a:srgbClr val="000000"/>
                          </a:solidFill>
                          <a:latin typeface="Calibri"/>
                          <a:ea typeface="+mn-ea"/>
                          <a:cs typeface="+mn-cs"/>
                        </a:rPr>
                        <a:t>12.5%</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kumimoji="0" lang="es-MX" sz="1200" b="1" i="0" u="none" strike="noStrike" kern="1200">
                          <a:solidFill>
                            <a:srgbClr val="000000"/>
                          </a:solidFill>
                          <a:latin typeface="Calibri"/>
                          <a:ea typeface="+mn-ea"/>
                          <a:cs typeface="+mn-cs"/>
                        </a:rPr>
                        <a:t>432</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kumimoji="0" lang="es-MX" sz="1200" b="1" i="0" u="none" strike="noStrike" kern="1200" smtClean="0">
                          <a:solidFill>
                            <a:srgbClr val="000000"/>
                          </a:solidFill>
                          <a:latin typeface="Calibri"/>
                          <a:ea typeface="+mn-ea"/>
                          <a:cs typeface="+mn-cs"/>
                        </a:rPr>
                        <a:t>100%</a:t>
                      </a:r>
                      <a:endParaRPr kumimoji="0" lang="es-MX" sz="1200" b="1" i="0" u="none" strike="noStrike" kern="1200" dirty="0">
                        <a:solidFill>
                          <a:srgbClr val="000000"/>
                        </a:solidFill>
                        <a:latin typeface="Calibri"/>
                        <a:ea typeface="+mn-ea"/>
                        <a:cs typeface="+mn-cs"/>
                      </a:endParaRP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r>
              <a:tr h="468000">
                <a:tc>
                  <a:txBody>
                    <a:bodyPr/>
                    <a:lstStyle/>
                    <a:p>
                      <a:pPr marL="88900" indent="0" algn="l" fontAlgn="ctr"/>
                      <a:r>
                        <a:rPr lang="es-MX" sz="1200" b="1" i="0" u="none" strike="noStrike" dirty="0">
                          <a:solidFill>
                            <a:srgbClr val="000000"/>
                          </a:solidFill>
                          <a:latin typeface="Calibri"/>
                        </a:rPr>
                        <a:t>Legislativo</a:t>
                      </a:r>
                    </a:p>
                  </a:txBody>
                  <a:tcPr marL="6220" marR="6220" marT="6220"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kumimoji="0" lang="es-MX" sz="1200" b="1" i="0" u="none" strike="noStrike" kern="1200">
                          <a:solidFill>
                            <a:srgbClr val="000000"/>
                          </a:solidFill>
                          <a:latin typeface="Calibri"/>
                          <a:ea typeface="+mn-ea"/>
                          <a:cs typeface="+mn-cs"/>
                        </a:rPr>
                        <a:t>770</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kumimoji="0" lang="es-MX" sz="1200" b="1" i="0" u="none" strike="noStrike" kern="1200">
                          <a:solidFill>
                            <a:srgbClr val="000000"/>
                          </a:solidFill>
                          <a:latin typeface="Calibri"/>
                          <a:ea typeface="+mn-ea"/>
                          <a:cs typeface="+mn-cs"/>
                        </a:rPr>
                        <a:t>77.1%</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kumimoji="0" lang="es-MX" sz="1200" b="1" i="0" u="none" strike="noStrike" kern="1200">
                          <a:solidFill>
                            <a:srgbClr val="000000"/>
                          </a:solidFill>
                          <a:latin typeface="Calibri"/>
                          <a:ea typeface="+mn-ea"/>
                          <a:cs typeface="+mn-cs"/>
                        </a:rPr>
                        <a:t>163</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kumimoji="0" lang="es-MX" sz="1200" b="1" i="0" u="none" strike="noStrike" kern="1200" dirty="0">
                          <a:solidFill>
                            <a:srgbClr val="000000"/>
                          </a:solidFill>
                          <a:latin typeface="Calibri"/>
                          <a:ea typeface="+mn-ea"/>
                          <a:cs typeface="+mn-cs"/>
                        </a:rPr>
                        <a:t>16.3%</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kumimoji="0" lang="es-MX" sz="1200" b="1" i="0" u="none" strike="noStrike" kern="1200">
                          <a:solidFill>
                            <a:srgbClr val="000000"/>
                          </a:solidFill>
                          <a:latin typeface="Calibri"/>
                          <a:ea typeface="+mn-ea"/>
                          <a:cs typeface="+mn-cs"/>
                        </a:rPr>
                        <a:t>66</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kumimoji="0" lang="es-MX" sz="1200" b="1" i="0" u="none" strike="noStrike" kern="1200">
                          <a:solidFill>
                            <a:srgbClr val="000000"/>
                          </a:solidFill>
                          <a:latin typeface="Calibri"/>
                          <a:ea typeface="+mn-ea"/>
                          <a:cs typeface="+mn-cs"/>
                        </a:rPr>
                        <a:t>6.6%</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kumimoji="0" lang="es-MX" sz="1200" b="1" i="0" u="none" strike="noStrike" kern="1200">
                          <a:solidFill>
                            <a:srgbClr val="000000"/>
                          </a:solidFill>
                          <a:latin typeface="Calibri"/>
                          <a:ea typeface="+mn-ea"/>
                          <a:cs typeface="+mn-cs"/>
                        </a:rPr>
                        <a:t>999</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kumimoji="0" lang="es-MX" sz="1200" b="1" i="0" u="none" strike="noStrike" kern="1200" smtClean="0">
                          <a:solidFill>
                            <a:srgbClr val="000000"/>
                          </a:solidFill>
                          <a:latin typeface="Calibri"/>
                          <a:ea typeface="+mn-ea"/>
                          <a:cs typeface="+mn-cs"/>
                        </a:rPr>
                        <a:t>100%</a:t>
                      </a:r>
                      <a:endParaRPr kumimoji="0" lang="es-MX" sz="1200" b="1" i="0" u="none" strike="noStrike" kern="1200" dirty="0">
                        <a:solidFill>
                          <a:srgbClr val="000000"/>
                        </a:solidFill>
                        <a:latin typeface="Calibri"/>
                        <a:ea typeface="+mn-ea"/>
                        <a:cs typeface="+mn-cs"/>
                      </a:endParaRP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r>
              <a:tr h="468000">
                <a:tc>
                  <a:txBody>
                    <a:bodyPr/>
                    <a:lstStyle/>
                    <a:p>
                      <a:pPr marL="88900" indent="0" algn="l" fontAlgn="ctr"/>
                      <a:r>
                        <a:rPr lang="es-MX" sz="1200" b="1" i="0" u="none" strike="noStrike" dirty="0">
                          <a:solidFill>
                            <a:srgbClr val="000000"/>
                          </a:solidFill>
                          <a:latin typeface="Calibri"/>
                        </a:rPr>
                        <a:t>Autónomo</a:t>
                      </a:r>
                    </a:p>
                  </a:txBody>
                  <a:tcPr marL="6220" marR="6220" marT="6220"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kumimoji="0" lang="es-MX" sz="1200" b="1" i="0" u="none" strike="noStrike" kern="1200">
                          <a:solidFill>
                            <a:srgbClr val="000000"/>
                          </a:solidFill>
                          <a:latin typeface="Calibri"/>
                          <a:ea typeface="+mn-ea"/>
                          <a:cs typeface="+mn-cs"/>
                        </a:rPr>
                        <a:t>901</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kumimoji="0" lang="es-MX" sz="1200" b="1" i="0" u="none" strike="noStrike" kern="1200">
                          <a:solidFill>
                            <a:srgbClr val="000000"/>
                          </a:solidFill>
                          <a:latin typeface="Calibri"/>
                          <a:ea typeface="+mn-ea"/>
                          <a:cs typeface="+mn-cs"/>
                        </a:rPr>
                        <a:t>74.6%</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kumimoji="0" lang="es-MX" sz="1200" b="1" i="0" u="none" strike="noStrike" kern="1200">
                          <a:solidFill>
                            <a:srgbClr val="000000"/>
                          </a:solidFill>
                          <a:latin typeface="Calibri"/>
                          <a:ea typeface="+mn-ea"/>
                          <a:cs typeface="+mn-cs"/>
                        </a:rPr>
                        <a:t>207</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kumimoji="0" lang="es-MX" sz="1200" b="1" i="0" u="none" strike="noStrike" kern="1200" dirty="0">
                          <a:solidFill>
                            <a:srgbClr val="000000"/>
                          </a:solidFill>
                          <a:latin typeface="Calibri"/>
                          <a:ea typeface="+mn-ea"/>
                          <a:cs typeface="+mn-cs"/>
                        </a:rPr>
                        <a:t>17.1%</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kumimoji="0" lang="es-MX" sz="1200" b="1" i="0" u="none" strike="noStrike" kern="1200" dirty="0">
                          <a:solidFill>
                            <a:srgbClr val="000000"/>
                          </a:solidFill>
                          <a:latin typeface="Calibri"/>
                          <a:ea typeface="+mn-ea"/>
                          <a:cs typeface="+mn-cs"/>
                        </a:rPr>
                        <a:t>99</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kumimoji="0" lang="es-MX" sz="1200" b="1" i="0" u="none" strike="noStrike" kern="1200">
                          <a:solidFill>
                            <a:srgbClr val="000000"/>
                          </a:solidFill>
                          <a:latin typeface="Calibri"/>
                          <a:ea typeface="+mn-ea"/>
                          <a:cs typeface="+mn-cs"/>
                        </a:rPr>
                        <a:t>8.2%</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kumimoji="0" lang="es-MX" sz="1200" b="1" i="0" u="none" strike="noStrike" kern="1200" dirty="0" smtClean="0">
                          <a:solidFill>
                            <a:srgbClr val="000000"/>
                          </a:solidFill>
                          <a:latin typeface="Calibri"/>
                          <a:ea typeface="+mn-ea"/>
                          <a:cs typeface="+mn-cs"/>
                        </a:rPr>
                        <a:t>1,207</a:t>
                      </a:r>
                      <a:endParaRPr kumimoji="0" lang="es-MX" sz="1200" b="1" i="0" u="none" strike="noStrike" kern="1200" dirty="0">
                        <a:solidFill>
                          <a:srgbClr val="000000"/>
                        </a:solidFill>
                        <a:latin typeface="Calibri"/>
                        <a:ea typeface="+mn-ea"/>
                        <a:cs typeface="+mn-cs"/>
                      </a:endParaRP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kumimoji="0" lang="es-MX" sz="1200" b="1" i="0" u="none" strike="noStrike" kern="1200" smtClean="0">
                          <a:solidFill>
                            <a:srgbClr val="000000"/>
                          </a:solidFill>
                          <a:latin typeface="Calibri"/>
                          <a:ea typeface="+mn-ea"/>
                          <a:cs typeface="+mn-cs"/>
                        </a:rPr>
                        <a:t>100%</a:t>
                      </a:r>
                      <a:endParaRPr kumimoji="0" lang="es-MX" sz="1200" b="1" i="0" u="none" strike="noStrike" kern="1200" dirty="0">
                        <a:solidFill>
                          <a:srgbClr val="000000"/>
                        </a:solidFill>
                        <a:latin typeface="Calibri"/>
                        <a:ea typeface="+mn-ea"/>
                        <a:cs typeface="+mn-cs"/>
                      </a:endParaRP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r>
              <a:tr h="468000">
                <a:tc>
                  <a:txBody>
                    <a:bodyPr/>
                    <a:lstStyle/>
                    <a:p>
                      <a:pPr marL="88900" indent="0" algn="l" fontAlgn="ctr"/>
                      <a:r>
                        <a:rPr lang="es-MX" sz="1200" b="1" i="0" u="none" strike="noStrike" dirty="0">
                          <a:solidFill>
                            <a:srgbClr val="000000"/>
                          </a:solidFill>
                          <a:latin typeface="Calibri"/>
                        </a:rPr>
                        <a:t>Partidos Políticos en el </a:t>
                      </a:r>
                      <a:r>
                        <a:rPr lang="es-MX" sz="1200" b="1" i="0" u="none" strike="noStrike" dirty="0" smtClean="0">
                          <a:solidFill>
                            <a:srgbClr val="000000"/>
                          </a:solidFill>
                          <a:latin typeface="Calibri"/>
                        </a:rPr>
                        <a:t>Distrito Federal</a:t>
                      </a:r>
                      <a:endParaRPr lang="es-MX" sz="1200" b="1" i="0" u="none" strike="noStrike" dirty="0">
                        <a:solidFill>
                          <a:srgbClr val="000000"/>
                        </a:solidFill>
                        <a:latin typeface="Calibri"/>
                      </a:endParaRPr>
                    </a:p>
                  </a:txBody>
                  <a:tcPr marL="6220" marR="6220" marT="6220"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kumimoji="0" lang="es-MX" sz="1200" b="1" i="0" u="none" strike="noStrike" kern="1200">
                          <a:solidFill>
                            <a:srgbClr val="000000"/>
                          </a:solidFill>
                          <a:latin typeface="Calibri"/>
                          <a:ea typeface="+mn-ea"/>
                          <a:cs typeface="+mn-cs"/>
                        </a:rPr>
                        <a:t>762</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kumimoji="0" lang="es-MX" sz="1200" b="1" i="0" u="none" strike="noStrike" kern="1200">
                          <a:solidFill>
                            <a:srgbClr val="000000"/>
                          </a:solidFill>
                          <a:latin typeface="Calibri"/>
                          <a:ea typeface="+mn-ea"/>
                          <a:cs typeface="+mn-cs"/>
                        </a:rPr>
                        <a:t>89.5%</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kumimoji="0" lang="es-MX" sz="1200" b="1" i="0" u="none" strike="noStrike" kern="1200">
                          <a:solidFill>
                            <a:srgbClr val="000000"/>
                          </a:solidFill>
                          <a:latin typeface="Calibri"/>
                          <a:ea typeface="+mn-ea"/>
                          <a:cs typeface="+mn-cs"/>
                        </a:rPr>
                        <a:t>38</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kumimoji="0" lang="es-MX" sz="1200" b="1" i="0" u="none" strike="noStrike" kern="1200">
                          <a:solidFill>
                            <a:srgbClr val="000000"/>
                          </a:solidFill>
                          <a:latin typeface="Calibri"/>
                          <a:ea typeface="+mn-ea"/>
                          <a:cs typeface="+mn-cs"/>
                        </a:rPr>
                        <a:t>4.5%</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kumimoji="0" lang="es-MX" sz="1200" b="1" i="0" u="none" strike="noStrike" kern="1200" dirty="0">
                          <a:solidFill>
                            <a:srgbClr val="000000"/>
                          </a:solidFill>
                          <a:latin typeface="Calibri"/>
                          <a:ea typeface="+mn-ea"/>
                          <a:cs typeface="+mn-cs"/>
                        </a:rPr>
                        <a:t>51</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kumimoji="0" lang="es-MX" sz="1200" b="1" i="0" u="none" strike="noStrike" kern="1200" dirty="0">
                          <a:solidFill>
                            <a:srgbClr val="000000"/>
                          </a:solidFill>
                          <a:latin typeface="Calibri"/>
                          <a:ea typeface="+mn-ea"/>
                          <a:cs typeface="+mn-cs"/>
                        </a:rPr>
                        <a:t>6.0%</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kumimoji="0" lang="es-MX" sz="1200" b="1" i="0" u="none" strike="noStrike" kern="1200">
                          <a:solidFill>
                            <a:srgbClr val="000000"/>
                          </a:solidFill>
                          <a:latin typeface="Calibri"/>
                          <a:ea typeface="+mn-ea"/>
                          <a:cs typeface="+mn-cs"/>
                        </a:rPr>
                        <a:t>851</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kumimoji="0" lang="es-MX" sz="1200" b="1" i="0" u="none" strike="noStrike" kern="1200" smtClean="0">
                          <a:solidFill>
                            <a:srgbClr val="000000"/>
                          </a:solidFill>
                          <a:latin typeface="Calibri"/>
                          <a:ea typeface="+mn-ea"/>
                          <a:cs typeface="+mn-cs"/>
                        </a:rPr>
                        <a:t>100%</a:t>
                      </a:r>
                      <a:endParaRPr kumimoji="0" lang="es-MX" sz="1200" b="1" i="0" u="none" strike="noStrike" kern="1200" dirty="0">
                        <a:solidFill>
                          <a:srgbClr val="000000"/>
                        </a:solidFill>
                        <a:latin typeface="Calibri"/>
                        <a:ea typeface="+mn-ea"/>
                        <a:cs typeface="+mn-cs"/>
                      </a:endParaRP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r>
              <a:tr h="468000">
                <a:tc>
                  <a:txBody>
                    <a:bodyPr/>
                    <a:lstStyle/>
                    <a:p>
                      <a:pPr marL="88900" indent="0" algn="l" fontAlgn="ctr"/>
                      <a:r>
                        <a:rPr lang="es-MX" sz="1200" b="1" i="0" u="none" strike="noStrike" dirty="0" smtClean="0">
                          <a:solidFill>
                            <a:srgbClr val="000000"/>
                          </a:solidFill>
                          <a:latin typeface="Calibri"/>
                        </a:rPr>
                        <a:t>Otro tipo de Sujeto Obligado</a:t>
                      </a:r>
                      <a:endParaRPr lang="es-MX" sz="1200" b="1" i="0" u="none" strike="noStrike" dirty="0">
                        <a:solidFill>
                          <a:srgbClr val="000000"/>
                        </a:solidFill>
                        <a:latin typeface="Calibri"/>
                      </a:endParaRPr>
                    </a:p>
                  </a:txBody>
                  <a:tcPr marL="6220" marR="6220" marT="622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kumimoji="0" lang="es-MX" sz="1200" b="1" i="0" u="none" strike="noStrike" kern="1200">
                          <a:solidFill>
                            <a:srgbClr val="000000"/>
                          </a:solidFill>
                          <a:latin typeface="Calibri"/>
                          <a:ea typeface="+mn-ea"/>
                          <a:cs typeface="+mn-cs"/>
                        </a:rPr>
                        <a:t>2</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kumimoji="0" lang="es-MX" sz="1200" b="1" i="0" u="none" strike="noStrike" kern="1200" dirty="0">
                          <a:solidFill>
                            <a:srgbClr val="000000"/>
                          </a:solidFill>
                          <a:latin typeface="Calibri"/>
                          <a:ea typeface="+mn-ea"/>
                          <a:cs typeface="+mn-cs"/>
                        </a:rPr>
                        <a:t>100.0%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kumimoji="0" lang="es-MX" sz="1200" b="1" i="0" u="none" strike="noStrike" kern="1200" dirty="0" smtClean="0">
                          <a:solidFill>
                            <a:srgbClr val="000000"/>
                          </a:solidFill>
                          <a:latin typeface="Calibri"/>
                          <a:ea typeface="+mn-ea"/>
                          <a:cs typeface="+mn-cs"/>
                        </a:rPr>
                        <a:t>-</a:t>
                      </a:r>
                      <a:endParaRPr kumimoji="0" lang="es-MX" sz="1200" b="1" i="0" u="none" strike="noStrike" kern="1200" dirty="0">
                        <a:solidFill>
                          <a:srgbClr val="000000"/>
                        </a:solidFill>
                        <a:latin typeface="Calibri"/>
                        <a:ea typeface="+mn-ea"/>
                        <a:cs typeface="+mn-cs"/>
                      </a:endParaRP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kumimoji="0" lang="es-MX" sz="1200" b="1" i="0" u="none" strike="noStrike" kern="1200" dirty="0" smtClean="0">
                          <a:solidFill>
                            <a:srgbClr val="000000"/>
                          </a:solidFill>
                          <a:latin typeface="Calibri"/>
                          <a:ea typeface="+mn-ea"/>
                          <a:cs typeface="+mn-cs"/>
                        </a:rPr>
                        <a:t>-</a:t>
                      </a:r>
                      <a:endParaRPr kumimoji="0" lang="es-MX" sz="1200" b="1" i="0" u="none" strike="noStrike" kern="1200" dirty="0">
                        <a:solidFill>
                          <a:srgbClr val="000000"/>
                        </a:solidFill>
                        <a:latin typeface="Calibri"/>
                        <a:ea typeface="+mn-ea"/>
                        <a:cs typeface="+mn-cs"/>
                      </a:endParaRP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kumimoji="0" lang="es-MX" sz="1200" b="1" i="0" u="none" strike="noStrike" kern="1200" dirty="0" smtClean="0">
                          <a:solidFill>
                            <a:srgbClr val="000000"/>
                          </a:solidFill>
                          <a:latin typeface="Calibri"/>
                          <a:ea typeface="+mn-ea"/>
                          <a:cs typeface="+mn-cs"/>
                        </a:rPr>
                        <a:t>-</a:t>
                      </a:r>
                      <a:endParaRPr kumimoji="0" lang="es-MX" sz="1200" b="1" i="0" u="none" strike="noStrike" kern="1200" dirty="0">
                        <a:solidFill>
                          <a:srgbClr val="000000"/>
                        </a:solidFill>
                        <a:latin typeface="Calibri"/>
                        <a:ea typeface="+mn-ea"/>
                        <a:cs typeface="+mn-cs"/>
                      </a:endParaRP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kumimoji="0" lang="es-MX" sz="1200" b="1" i="0" u="none" strike="noStrike" kern="1200" dirty="0" smtClean="0">
                          <a:solidFill>
                            <a:srgbClr val="000000"/>
                          </a:solidFill>
                          <a:latin typeface="Calibri"/>
                          <a:ea typeface="+mn-ea"/>
                          <a:cs typeface="+mn-cs"/>
                        </a:rPr>
                        <a:t>-</a:t>
                      </a:r>
                      <a:endParaRPr kumimoji="0" lang="es-MX" sz="1200" b="1" i="0" u="none" strike="noStrike" kern="1200" dirty="0">
                        <a:solidFill>
                          <a:srgbClr val="000000"/>
                        </a:solidFill>
                        <a:latin typeface="Calibri"/>
                        <a:ea typeface="+mn-ea"/>
                        <a:cs typeface="+mn-cs"/>
                      </a:endParaRP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kumimoji="0" lang="es-MX" sz="1200" b="1" i="0" u="none" strike="noStrike" kern="1200" dirty="0">
                          <a:solidFill>
                            <a:srgbClr val="000000"/>
                          </a:solidFill>
                          <a:latin typeface="Calibri"/>
                          <a:ea typeface="+mn-ea"/>
                          <a:cs typeface="+mn-cs"/>
                        </a:rPr>
                        <a:t>2</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kumimoji="0" lang="es-MX" sz="1200" b="1" i="0" u="none" strike="noStrike" kern="1200" dirty="0" smtClean="0">
                          <a:solidFill>
                            <a:srgbClr val="000000"/>
                          </a:solidFill>
                          <a:latin typeface="Calibri"/>
                          <a:ea typeface="+mn-ea"/>
                          <a:cs typeface="+mn-cs"/>
                        </a:rPr>
                        <a:t>100%</a:t>
                      </a:r>
                      <a:endParaRPr kumimoji="0" lang="es-MX" sz="1200" b="1" i="0" u="none" strike="noStrike" kern="1200" dirty="0">
                        <a:solidFill>
                          <a:srgbClr val="000000"/>
                        </a:solidFill>
                        <a:latin typeface="Calibri"/>
                        <a:ea typeface="+mn-ea"/>
                        <a:cs typeface="+mn-cs"/>
                      </a:endParaRP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r>
              <a:tr h="468000">
                <a:tc>
                  <a:txBody>
                    <a:bodyPr/>
                    <a:lstStyle/>
                    <a:p>
                      <a:pPr marL="88900" indent="0" algn="l" fontAlgn="ctr"/>
                      <a:r>
                        <a:rPr lang="es-MX" sz="1200" b="1" i="0" u="none" strike="noStrike" dirty="0" smtClean="0">
                          <a:solidFill>
                            <a:srgbClr val="FFFFFF"/>
                          </a:solidFill>
                          <a:latin typeface="Calibri"/>
                        </a:rPr>
                        <a:t>Total</a:t>
                      </a:r>
                      <a:endParaRPr lang="es-MX" sz="1200" b="1" i="0" u="none" strike="noStrike" dirty="0">
                        <a:solidFill>
                          <a:srgbClr val="FFFFFF"/>
                        </a:solidFill>
                        <a:latin typeface="Calibri"/>
                      </a:endParaRPr>
                    </a:p>
                  </a:txBody>
                  <a:tcPr marL="6220" marR="6220" marT="6220" marB="0" anchor="ctr">
                    <a:lnL w="6350" cap="flat" cmpd="sng" algn="ctr">
                      <a:solidFill>
                        <a:srgbClr val="008080"/>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t"/>
                      <a:r>
                        <a:rPr kumimoji="0" lang="es-MX" sz="1200" b="1" i="0" u="none" strike="noStrike" kern="1200" dirty="0" smtClean="0">
                          <a:solidFill>
                            <a:schemeClr val="bg1"/>
                          </a:solidFill>
                          <a:latin typeface="Calibri"/>
                          <a:ea typeface="+mn-ea"/>
                          <a:cs typeface="+mn-cs"/>
                        </a:rPr>
                        <a:t>19,114</a:t>
                      </a:r>
                      <a:endParaRPr kumimoji="0" lang="es-MX" sz="1200" b="1" i="0" u="none" strike="noStrike" kern="1200" dirty="0">
                        <a:solidFill>
                          <a:schemeClr val="bg1"/>
                        </a:solidFill>
                        <a:latin typeface="Calibri"/>
                        <a:ea typeface="+mn-ea"/>
                        <a:cs typeface="+mn-cs"/>
                      </a:endParaRP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t"/>
                      <a:r>
                        <a:rPr kumimoji="0" lang="es-MX" sz="1200" b="1" i="0" u="none" strike="noStrike" kern="1200" dirty="0">
                          <a:solidFill>
                            <a:schemeClr val="bg1"/>
                          </a:solidFill>
                          <a:latin typeface="Calibri"/>
                          <a:ea typeface="+mn-ea"/>
                          <a:cs typeface="+mn-cs"/>
                        </a:rPr>
                        <a:t>71.4%</a:t>
                      </a: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t"/>
                      <a:r>
                        <a:rPr kumimoji="0" lang="es-MX" sz="1200" b="1" i="0" u="none" strike="noStrike" kern="1200" dirty="0" smtClean="0">
                          <a:solidFill>
                            <a:schemeClr val="bg1"/>
                          </a:solidFill>
                          <a:latin typeface="Calibri"/>
                          <a:ea typeface="+mn-ea"/>
                          <a:cs typeface="+mn-cs"/>
                        </a:rPr>
                        <a:t>4,933</a:t>
                      </a:r>
                      <a:endParaRPr kumimoji="0" lang="es-MX" sz="1200" b="1" i="0" u="none" strike="noStrike" kern="1200" dirty="0">
                        <a:solidFill>
                          <a:schemeClr val="bg1"/>
                        </a:solidFill>
                        <a:latin typeface="Calibri"/>
                        <a:ea typeface="+mn-ea"/>
                        <a:cs typeface="+mn-cs"/>
                      </a:endParaRP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t"/>
                      <a:r>
                        <a:rPr kumimoji="0" lang="es-MX" sz="1200" b="1" i="0" u="none" strike="noStrike" kern="1200" dirty="0">
                          <a:solidFill>
                            <a:schemeClr val="bg1"/>
                          </a:solidFill>
                          <a:latin typeface="Calibri"/>
                          <a:ea typeface="+mn-ea"/>
                          <a:cs typeface="+mn-cs"/>
                        </a:rPr>
                        <a:t>18.4%</a:t>
                      </a: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t"/>
                      <a:r>
                        <a:rPr kumimoji="0" lang="es-MX" sz="1200" b="1" i="0" u="none" strike="noStrike" kern="1200" dirty="0" smtClean="0">
                          <a:solidFill>
                            <a:schemeClr val="bg1"/>
                          </a:solidFill>
                          <a:latin typeface="Calibri"/>
                          <a:ea typeface="+mn-ea"/>
                          <a:cs typeface="+mn-cs"/>
                        </a:rPr>
                        <a:t>2,715</a:t>
                      </a:r>
                      <a:endParaRPr kumimoji="0" lang="es-MX" sz="1200" b="1" i="0" u="none" strike="noStrike" kern="1200" dirty="0">
                        <a:solidFill>
                          <a:schemeClr val="bg1"/>
                        </a:solidFill>
                        <a:latin typeface="Calibri"/>
                        <a:ea typeface="+mn-ea"/>
                        <a:cs typeface="+mn-cs"/>
                      </a:endParaRP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t"/>
                      <a:r>
                        <a:rPr kumimoji="0" lang="es-MX" sz="1200" b="1" i="0" u="none" strike="noStrike" kern="1200" dirty="0">
                          <a:solidFill>
                            <a:schemeClr val="bg1"/>
                          </a:solidFill>
                          <a:latin typeface="Calibri"/>
                          <a:ea typeface="+mn-ea"/>
                          <a:cs typeface="+mn-cs"/>
                        </a:rPr>
                        <a:t>10.1%</a:t>
                      </a: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t"/>
                      <a:r>
                        <a:rPr kumimoji="0" lang="es-MX" sz="1200" b="1" i="0" u="none" strike="noStrike" kern="1200" dirty="0" smtClean="0">
                          <a:solidFill>
                            <a:schemeClr val="bg1"/>
                          </a:solidFill>
                          <a:latin typeface="Calibri"/>
                          <a:ea typeface="+mn-ea"/>
                          <a:cs typeface="+mn-cs"/>
                        </a:rPr>
                        <a:t>26,762</a:t>
                      </a:r>
                      <a:endParaRPr kumimoji="0" lang="es-MX" sz="1200" b="1" i="0" u="none" strike="noStrike" kern="1200" dirty="0">
                        <a:solidFill>
                          <a:schemeClr val="bg1"/>
                        </a:solidFill>
                        <a:latin typeface="Calibri"/>
                        <a:ea typeface="+mn-ea"/>
                        <a:cs typeface="+mn-cs"/>
                      </a:endParaRP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t"/>
                      <a:r>
                        <a:rPr kumimoji="0" lang="es-MX" sz="1200" b="1" i="0" u="none" strike="noStrike" kern="1200" dirty="0" smtClean="0">
                          <a:solidFill>
                            <a:schemeClr val="bg1"/>
                          </a:solidFill>
                          <a:latin typeface="Calibri"/>
                          <a:ea typeface="+mn-ea"/>
                          <a:cs typeface="+mn-cs"/>
                        </a:rPr>
                        <a:t>100%</a:t>
                      </a:r>
                      <a:endParaRPr kumimoji="0" lang="es-MX" sz="1200" b="1" i="0" u="none" strike="noStrike" kern="1200" dirty="0">
                        <a:solidFill>
                          <a:schemeClr val="bg1"/>
                        </a:solidFill>
                        <a:latin typeface="Calibri"/>
                        <a:ea typeface="+mn-ea"/>
                        <a:cs typeface="+mn-cs"/>
                      </a:endParaRP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r>
            </a:tbl>
          </a:graphicData>
        </a:graphic>
      </p:graphicFrame>
      <p:sp>
        <p:nvSpPr>
          <p:cNvPr id="7" name="6 Rectángulo"/>
          <p:cNvSpPr/>
          <p:nvPr/>
        </p:nvSpPr>
        <p:spPr>
          <a:xfrm>
            <a:off x="810159" y="1197052"/>
            <a:ext cx="7510499" cy="292388"/>
          </a:xfrm>
          <a:prstGeom prst="rect">
            <a:avLst/>
          </a:prstGeom>
        </p:spPr>
        <p:txBody>
          <a:bodyPr wrap="square">
            <a:spAutoFit/>
          </a:bodyPr>
          <a:lstStyle/>
          <a:p>
            <a:pPr algn="ctr"/>
            <a:r>
              <a:rPr lang="es-MX" sz="1300" b="1" dirty="0" smtClean="0">
                <a:latin typeface="Calibri" pitchFamily="34" charset="0"/>
              </a:rPr>
              <a:t>El tiempo de respuesta a su solicitud de información fue:</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8 Marcador de número de diapositiva"/>
          <p:cNvSpPr>
            <a:spLocks noGrp="1"/>
          </p:cNvSpPr>
          <p:nvPr>
            <p:ph type="sldNum" sz="quarter" idx="12"/>
          </p:nvPr>
        </p:nvSpPr>
        <p:spPr/>
        <p:txBody>
          <a:bodyPr/>
          <a:lstStyle/>
          <a:p>
            <a:pPr>
              <a:defRPr/>
            </a:pPr>
            <a:fld id="{BD43386B-512A-4F48-AC60-1F2A615D5642}" type="slidenum">
              <a:rPr lang="es-MX" smtClean="0"/>
              <a:pPr>
                <a:defRPr/>
              </a:pPr>
              <a:t>18</a:t>
            </a:fld>
            <a:endParaRPr lang="es-MX" dirty="0"/>
          </a:p>
        </p:txBody>
      </p:sp>
      <p:sp>
        <p:nvSpPr>
          <p:cNvPr id="19" name="18 CuadroTexto"/>
          <p:cNvSpPr txBox="1"/>
          <p:nvPr/>
        </p:nvSpPr>
        <p:spPr>
          <a:xfrm>
            <a:off x="76169" y="85702"/>
            <a:ext cx="8388000" cy="864000"/>
          </a:xfrm>
          <a:prstGeom prst="rect">
            <a:avLst/>
          </a:prstGeom>
          <a:noFill/>
        </p:spPr>
        <p:txBody>
          <a:bodyPr wrap="square" rtlCol="0" anchor="ctr">
            <a:noAutofit/>
          </a:bodyPr>
          <a:lstStyle/>
          <a:p>
            <a:r>
              <a:rPr lang="es-MX" b="1" dirty="0" smtClean="0">
                <a:latin typeface="Calibri" pitchFamily="34" charset="0"/>
              </a:rPr>
              <a:t>Tiempo de respuesta</a:t>
            </a:r>
          </a:p>
          <a:p>
            <a:r>
              <a:rPr lang="es-MX" sz="1400" b="1" i="1" dirty="0">
                <a:solidFill>
                  <a:prstClr val="black"/>
                </a:solidFill>
                <a:latin typeface="Calibri" pitchFamily="34" charset="0"/>
              </a:rPr>
              <a:t>2012 </a:t>
            </a:r>
            <a:r>
              <a:rPr lang="es-MX" sz="1400" b="1" i="1" dirty="0" smtClean="0">
                <a:solidFill>
                  <a:prstClr val="black"/>
                </a:solidFill>
                <a:latin typeface="Calibri" pitchFamily="34" charset="0"/>
              </a:rPr>
              <a:t>a 2017</a:t>
            </a:r>
            <a:endParaRPr lang="es-MX" sz="1400" b="1" i="1" dirty="0">
              <a:solidFill>
                <a:prstClr val="black"/>
              </a:solidFill>
              <a:latin typeface="Calibri" pitchFamily="34" charset="0"/>
            </a:endParaRPr>
          </a:p>
          <a:p>
            <a:pPr lvl="0"/>
            <a:r>
              <a:rPr lang="es-MX" sz="1400" b="1" i="1" dirty="0" smtClean="0">
                <a:solidFill>
                  <a:prstClr val="black"/>
                </a:solidFill>
                <a:latin typeface="Calibri" pitchFamily="34" charset="0"/>
              </a:rPr>
              <a:t>Resultados por año</a:t>
            </a:r>
          </a:p>
        </p:txBody>
      </p:sp>
      <p:sp>
        <p:nvSpPr>
          <p:cNvPr id="11" name="10 Rectángulo"/>
          <p:cNvSpPr/>
          <p:nvPr/>
        </p:nvSpPr>
        <p:spPr>
          <a:xfrm>
            <a:off x="810159" y="1197052"/>
            <a:ext cx="7510499" cy="292388"/>
          </a:xfrm>
          <a:prstGeom prst="rect">
            <a:avLst/>
          </a:prstGeom>
        </p:spPr>
        <p:txBody>
          <a:bodyPr wrap="square">
            <a:spAutoFit/>
          </a:bodyPr>
          <a:lstStyle/>
          <a:p>
            <a:pPr algn="ctr"/>
            <a:r>
              <a:rPr lang="es-MX" sz="1300" b="1" dirty="0" smtClean="0">
                <a:latin typeface="Calibri" pitchFamily="34" charset="0"/>
              </a:rPr>
              <a:t>El tiempo de respuesta a su solicitud de información fue:</a:t>
            </a:r>
          </a:p>
        </p:txBody>
      </p:sp>
      <p:graphicFrame>
        <p:nvGraphicFramePr>
          <p:cNvPr id="20" name="19 Gráfico"/>
          <p:cNvGraphicFramePr/>
          <p:nvPr>
            <p:extLst>
              <p:ext uri="{D42A27DB-BD31-4B8C-83A1-F6EECF244321}">
                <p14:modId xmlns:p14="http://schemas.microsoft.com/office/powerpoint/2010/main" val="2309981873"/>
              </p:ext>
            </p:extLst>
          </p:nvPr>
        </p:nvGraphicFramePr>
        <p:xfrm>
          <a:off x="18212" y="1700808"/>
          <a:ext cx="9125788" cy="4392488"/>
        </p:xfrm>
        <a:graphic>
          <a:graphicData uri="http://schemas.openxmlformats.org/drawingml/2006/chart">
            <c:chart xmlns:c="http://schemas.openxmlformats.org/drawingml/2006/chart" xmlns:r="http://schemas.openxmlformats.org/officeDocument/2006/relationships" r:id="rId3"/>
          </a:graphicData>
        </a:graphic>
      </p:graphicFrame>
      <p:sp>
        <p:nvSpPr>
          <p:cNvPr id="21" name="20 CuadroTexto"/>
          <p:cNvSpPr txBox="1"/>
          <p:nvPr/>
        </p:nvSpPr>
        <p:spPr>
          <a:xfrm>
            <a:off x="543932" y="6002878"/>
            <a:ext cx="760022" cy="784830"/>
          </a:xfrm>
          <a:prstGeom prst="rect">
            <a:avLst/>
          </a:prstGeom>
          <a:noFill/>
        </p:spPr>
        <p:txBody>
          <a:bodyPr wrap="square" rtlCol="0">
            <a:spAutoFit/>
          </a:bodyPr>
          <a:lstStyle/>
          <a:p>
            <a:pPr algn="ctr"/>
            <a:r>
              <a:rPr lang="es-MX" sz="900" b="1" i="1" dirty="0" smtClean="0">
                <a:latin typeface="Calibri" pitchFamily="34" charset="0"/>
              </a:rPr>
              <a:t>INFOMEX: 87.0%</a:t>
            </a:r>
          </a:p>
          <a:p>
            <a:pPr algn="ctr"/>
            <a:endParaRPr lang="es-MX" sz="900" b="1" i="1" dirty="0" smtClean="0">
              <a:latin typeface="Calibri" pitchFamily="34" charset="0"/>
            </a:endParaRPr>
          </a:p>
          <a:p>
            <a:pPr algn="ctr"/>
            <a:r>
              <a:rPr lang="es-MX" sz="900" b="1" i="1" dirty="0" smtClean="0">
                <a:latin typeface="Calibri" pitchFamily="34" charset="0"/>
              </a:rPr>
              <a:t>Buzones: 13.0%</a:t>
            </a:r>
            <a:endParaRPr lang="es-MX" sz="900" b="1" i="1" dirty="0">
              <a:latin typeface="Calibri" pitchFamily="34" charset="0"/>
            </a:endParaRPr>
          </a:p>
        </p:txBody>
      </p:sp>
      <p:sp>
        <p:nvSpPr>
          <p:cNvPr id="27" name="11 CuadroTexto"/>
          <p:cNvSpPr txBox="1"/>
          <p:nvPr/>
        </p:nvSpPr>
        <p:spPr>
          <a:xfrm>
            <a:off x="2073611" y="5984923"/>
            <a:ext cx="540000" cy="784830"/>
          </a:xfrm>
          <a:prstGeom prst="rect">
            <a:avLst/>
          </a:prstGeom>
          <a:noFill/>
        </p:spPr>
        <p:txBody>
          <a:bodyPr wrap="square" rtlCol="0">
            <a:spAutoFit/>
          </a:bodyPr>
          <a:lstStyle/>
          <a:p>
            <a:pPr algn="ctr"/>
            <a:endParaRPr lang="es-MX" sz="900" b="1" i="1" dirty="0" smtClean="0">
              <a:latin typeface="Calibri" pitchFamily="34" charset="0"/>
            </a:endParaRPr>
          </a:p>
          <a:p>
            <a:pPr algn="ctr"/>
            <a:r>
              <a:rPr lang="es-MX" sz="900" b="1" i="1" dirty="0" smtClean="0">
                <a:latin typeface="Calibri" pitchFamily="34" charset="0"/>
              </a:rPr>
              <a:t>91.4%</a:t>
            </a:r>
          </a:p>
          <a:p>
            <a:pPr algn="ctr"/>
            <a:endParaRPr lang="es-MX" sz="900" b="1" i="1" dirty="0" smtClean="0">
              <a:latin typeface="Calibri" pitchFamily="34" charset="0"/>
            </a:endParaRPr>
          </a:p>
          <a:p>
            <a:pPr algn="ctr"/>
            <a:endParaRPr lang="es-MX" sz="900" b="1" i="1" dirty="0">
              <a:latin typeface="Calibri" pitchFamily="34" charset="0"/>
            </a:endParaRPr>
          </a:p>
          <a:p>
            <a:pPr algn="ctr"/>
            <a:r>
              <a:rPr lang="es-MX" sz="900" b="1" i="1" dirty="0" smtClean="0">
                <a:latin typeface="Calibri" pitchFamily="34" charset="0"/>
              </a:rPr>
              <a:t>8.6%</a:t>
            </a:r>
            <a:endParaRPr lang="es-MX" sz="900" b="1" i="1" dirty="0">
              <a:latin typeface="Calibri" pitchFamily="34" charset="0"/>
            </a:endParaRPr>
          </a:p>
        </p:txBody>
      </p:sp>
      <p:sp>
        <p:nvSpPr>
          <p:cNvPr id="28" name="11 CuadroTexto"/>
          <p:cNvSpPr txBox="1"/>
          <p:nvPr/>
        </p:nvSpPr>
        <p:spPr>
          <a:xfrm>
            <a:off x="3512922" y="5984923"/>
            <a:ext cx="540000" cy="784830"/>
          </a:xfrm>
          <a:prstGeom prst="rect">
            <a:avLst/>
          </a:prstGeom>
          <a:noFill/>
        </p:spPr>
        <p:txBody>
          <a:bodyPr wrap="square" rtlCol="0">
            <a:spAutoFit/>
          </a:bodyPr>
          <a:lstStyle/>
          <a:p>
            <a:pPr algn="ctr"/>
            <a:endParaRPr lang="es-MX" sz="900" b="1" i="1" dirty="0" smtClean="0">
              <a:latin typeface="Calibri" pitchFamily="34" charset="0"/>
            </a:endParaRPr>
          </a:p>
          <a:p>
            <a:pPr algn="ctr"/>
            <a:r>
              <a:rPr lang="es-MX" sz="900" b="1" i="1" dirty="0" smtClean="0">
                <a:latin typeface="Calibri" pitchFamily="34" charset="0"/>
              </a:rPr>
              <a:t>87.4%</a:t>
            </a:r>
          </a:p>
          <a:p>
            <a:pPr algn="ctr"/>
            <a:endParaRPr lang="es-MX" sz="900" b="1" i="1" dirty="0" smtClean="0">
              <a:latin typeface="Calibri" pitchFamily="34" charset="0"/>
            </a:endParaRPr>
          </a:p>
          <a:p>
            <a:pPr algn="ctr"/>
            <a:endParaRPr lang="es-MX" sz="900" b="1" i="1" dirty="0">
              <a:latin typeface="Calibri" pitchFamily="34" charset="0"/>
            </a:endParaRPr>
          </a:p>
          <a:p>
            <a:pPr algn="ctr"/>
            <a:r>
              <a:rPr lang="es-MX" sz="900" b="1" i="1" dirty="0" smtClean="0">
                <a:latin typeface="Calibri" pitchFamily="34" charset="0"/>
              </a:rPr>
              <a:t>12.6%</a:t>
            </a:r>
            <a:endParaRPr lang="es-MX" sz="900" b="1" i="1" dirty="0">
              <a:latin typeface="Calibri" pitchFamily="34" charset="0"/>
            </a:endParaRPr>
          </a:p>
        </p:txBody>
      </p:sp>
      <p:sp>
        <p:nvSpPr>
          <p:cNvPr id="14" name="11 CuadroTexto"/>
          <p:cNvSpPr txBox="1"/>
          <p:nvPr/>
        </p:nvSpPr>
        <p:spPr>
          <a:xfrm>
            <a:off x="4961571" y="5984923"/>
            <a:ext cx="540000" cy="784830"/>
          </a:xfrm>
          <a:prstGeom prst="rect">
            <a:avLst/>
          </a:prstGeom>
          <a:noFill/>
        </p:spPr>
        <p:txBody>
          <a:bodyPr wrap="square" rtlCol="0">
            <a:spAutoFit/>
          </a:bodyPr>
          <a:lstStyle/>
          <a:p>
            <a:pPr algn="ctr"/>
            <a:endParaRPr lang="es-MX" sz="900" b="1" i="1" dirty="0" smtClean="0">
              <a:latin typeface="Calibri" pitchFamily="34" charset="0"/>
            </a:endParaRPr>
          </a:p>
          <a:p>
            <a:pPr algn="ctr"/>
            <a:r>
              <a:rPr lang="es-MX" sz="900" b="1" i="1" dirty="0" smtClean="0">
                <a:latin typeface="Calibri" pitchFamily="34" charset="0"/>
              </a:rPr>
              <a:t>97.2%</a:t>
            </a:r>
          </a:p>
          <a:p>
            <a:pPr algn="ctr"/>
            <a:endParaRPr lang="es-MX" sz="900" b="1" i="1" dirty="0" smtClean="0">
              <a:latin typeface="Calibri" pitchFamily="34" charset="0"/>
            </a:endParaRPr>
          </a:p>
          <a:p>
            <a:pPr algn="ctr"/>
            <a:endParaRPr lang="es-MX" sz="900" b="1" i="1" dirty="0" smtClean="0">
              <a:latin typeface="Calibri" pitchFamily="34" charset="0"/>
            </a:endParaRPr>
          </a:p>
          <a:p>
            <a:pPr algn="ctr"/>
            <a:r>
              <a:rPr lang="es-MX" sz="900" b="1" i="1" dirty="0" smtClean="0">
                <a:latin typeface="Calibri" pitchFamily="34" charset="0"/>
              </a:rPr>
              <a:t>2.8%</a:t>
            </a:r>
            <a:endParaRPr lang="es-MX" sz="900" b="1" i="1" dirty="0">
              <a:latin typeface="Calibri" pitchFamily="34" charset="0"/>
            </a:endParaRPr>
          </a:p>
        </p:txBody>
      </p:sp>
      <p:sp>
        <p:nvSpPr>
          <p:cNvPr id="15" name="11 CuadroTexto"/>
          <p:cNvSpPr txBox="1"/>
          <p:nvPr/>
        </p:nvSpPr>
        <p:spPr>
          <a:xfrm>
            <a:off x="6567799" y="5984923"/>
            <a:ext cx="540000" cy="784830"/>
          </a:xfrm>
          <a:prstGeom prst="rect">
            <a:avLst/>
          </a:prstGeom>
          <a:noFill/>
        </p:spPr>
        <p:txBody>
          <a:bodyPr wrap="square" rtlCol="0">
            <a:spAutoFit/>
          </a:bodyPr>
          <a:lstStyle/>
          <a:p>
            <a:pPr algn="ctr"/>
            <a:endParaRPr lang="es-MX" sz="900" b="1" i="1" dirty="0" smtClean="0">
              <a:latin typeface="Calibri" pitchFamily="34" charset="0"/>
            </a:endParaRPr>
          </a:p>
          <a:p>
            <a:pPr algn="ctr"/>
            <a:r>
              <a:rPr lang="es-MX" sz="900" b="1" i="1" dirty="0" smtClean="0">
                <a:latin typeface="Calibri" pitchFamily="34" charset="0"/>
              </a:rPr>
              <a:t>100.0%</a:t>
            </a:r>
          </a:p>
          <a:p>
            <a:pPr algn="ctr"/>
            <a:endParaRPr lang="es-MX" sz="900" b="1" i="1" dirty="0" smtClean="0">
              <a:latin typeface="Calibri" pitchFamily="34" charset="0"/>
            </a:endParaRPr>
          </a:p>
          <a:p>
            <a:pPr algn="ctr"/>
            <a:endParaRPr lang="es-MX" sz="900" b="1" i="1" dirty="0" smtClean="0">
              <a:latin typeface="Calibri" pitchFamily="34" charset="0"/>
            </a:endParaRPr>
          </a:p>
          <a:p>
            <a:pPr algn="ctr"/>
            <a:r>
              <a:rPr lang="es-MX" sz="900" b="1" i="1" dirty="0" smtClean="0">
                <a:latin typeface="Calibri" pitchFamily="34" charset="0"/>
              </a:rPr>
              <a:t>0.0%</a:t>
            </a:r>
            <a:endParaRPr lang="es-MX" sz="900" b="1" i="1" dirty="0">
              <a:latin typeface="Calibri" pitchFamily="34" charset="0"/>
            </a:endParaRPr>
          </a:p>
        </p:txBody>
      </p:sp>
      <p:sp>
        <p:nvSpPr>
          <p:cNvPr id="16" name="11 CuadroTexto"/>
          <p:cNvSpPr txBox="1"/>
          <p:nvPr/>
        </p:nvSpPr>
        <p:spPr>
          <a:xfrm>
            <a:off x="8139365" y="5971852"/>
            <a:ext cx="540000" cy="784830"/>
          </a:xfrm>
          <a:prstGeom prst="rect">
            <a:avLst/>
          </a:prstGeom>
          <a:noFill/>
        </p:spPr>
        <p:txBody>
          <a:bodyPr wrap="square" rtlCol="0">
            <a:spAutoFit/>
          </a:bodyPr>
          <a:lstStyle/>
          <a:p>
            <a:pPr algn="ctr"/>
            <a:endParaRPr lang="es-MX" sz="900" b="1" i="1" dirty="0" smtClean="0">
              <a:latin typeface="Calibri" pitchFamily="34" charset="0"/>
            </a:endParaRPr>
          </a:p>
          <a:p>
            <a:pPr algn="ctr"/>
            <a:r>
              <a:rPr lang="es-MX" sz="900" b="1" i="1" dirty="0" smtClean="0">
                <a:latin typeface="Calibri" pitchFamily="34" charset="0"/>
              </a:rPr>
              <a:t>100.0%</a:t>
            </a:r>
          </a:p>
          <a:p>
            <a:pPr algn="ctr"/>
            <a:endParaRPr lang="es-MX" sz="900" b="1" i="1" dirty="0" smtClean="0">
              <a:latin typeface="Calibri" pitchFamily="34" charset="0"/>
            </a:endParaRPr>
          </a:p>
          <a:p>
            <a:pPr algn="ctr"/>
            <a:endParaRPr lang="es-MX" sz="900" b="1" i="1" dirty="0" smtClean="0">
              <a:latin typeface="Calibri" pitchFamily="34" charset="0"/>
            </a:endParaRPr>
          </a:p>
          <a:p>
            <a:pPr algn="ctr"/>
            <a:r>
              <a:rPr lang="es-MX" sz="900" b="1" i="1" dirty="0" smtClean="0">
                <a:latin typeface="Calibri" pitchFamily="34" charset="0"/>
              </a:rPr>
              <a:t>0.0%</a:t>
            </a:r>
            <a:endParaRPr lang="es-MX" sz="900" b="1" i="1" dirty="0">
              <a:latin typeface="Calibri" pitchFamily="34" charset="0"/>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76169" y="85702"/>
            <a:ext cx="8388000" cy="864000"/>
          </a:xfrm>
          <a:prstGeom prst="rect">
            <a:avLst/>
          </a:prstGeom>
          <a:noFill/>
        </p:spPr>
        <p:txBody>
          <a:bodyPr wrap="square" rtlCol="0" anchor="ctr">
            <a:noAutofit/>
          </a:bodyPr>
          <a:lstStyle/>
          <a:p>
            <a:r>
              <a:rPr lang="es-MX" b="1" dirty="0" smtClean="0">
                <a:latin typeface="Calibri" pitchFamily="34" charset="0"/>
              </a:rPr>
              <a:t>Tiempo de respuesta</a:t>
            </a:r>
          </a:p>
          <a:p>
            <a:r>
              <a:rPr lang="es-MX" sz="1400" b="1" i="1" dirty="0">
                <a:latin typeface="Calibri" pitchFamily="34" charset="0"/>
              </a:rPr>
              <a:t>2012 </a:t>
            </a:r>
            <a:r>
              <a:rPr lang="es-MX" sz="1400" b="1" i="1" dirty="0" smtClean="0">
                <a:latin typeface="Calibri" pitchFamily="34" charset="0"/>
              </a:rPr>
              <a:t>a 2017</a:t>
            </a:r>
            <a:endParaRPr lang="es-MX" sz="1400" b="1" i="1" dirty="0">
              <a:latin typeface="Calibri" pitchFamily="34" charset="0"/>
            </a:endParaRPr>
          </a:p>
          <a:p>
            <a:r>
              <a:rPr lang="es-MX" sz="1400" b="1" i="1" dirty="0" smtClean="0">
                <a:latin typeface="Calibri" pitchFamily="34" charset="0"/>
              </a:rPr>
              <a:t>Resultados </a:t>
            </a:r>
            <a:r>
              <a:rPr lang="es-MX" sz="1400" b="1" i="1" dirty="0">
                <a:latin typeface="Calibri" pitchFamily="34" charset="0"/>
              </a:rPr>
              <a:t>por año y tipo de </a:t>
            </a:r>
            <a:r>
              <a:rPr lang="es-MX" sz="1400" b="1" i="1" dirty="0" smtClean="0">
                <a:latin typeface="Calibri" pitchFamily="34" charset="0"/>
              </a:rPr>
              <a:t>cuestionario</a:t>
            </a:r>
          </a:p>
        </p:txBody>
      </p:sp>
      <p:sp>
        <p:nvSpPr>
          <p:cNvPr id="9" name="8 Marcador de número de diapositiva"/>
          <p:cNvSpPr>
            <a:spLocks noGrp="1"/>
          </p:cNvSpPr>
          <p:nvPr>
            <p:ph type="sldNum" sz="quarter" idx="12"/>
          </p:nvPr>
        </p:nvSpPr>
        <p:spPr/>
        <p:txBody>
          <a:bodyPr/>
          <a:lstStyle/>
          <a:p>
            <a:pPr>
              <a:defRPr/>
            </a:pPr>
            <a:fld id="{BD43386B-512A-4F48-AC60-1F2A615D5642}" type="slidenum">
              <a:rPr lang="es-MX" smtClean="0"/>
              <a:pPr>
                <a:defRPr/>
              </a:pPr>
              <a:t>19</a:t>
            </a:fld>
            <a:endParaRPr lang="es-MX" dirty="0"/>
          </a:p>
        </p:txBody>
      </p:sp>
      <p:graphicFrame>
        <p:nvGraphicFramePr>
          <p:cNvPr id="5" name="5 Tabla"/>
          <p:cNvGraphicFramePr>
            <a:graphicFrameLocks noGrp="1"/>
          </p:cNvGraphicFramePr>
          <p:nvPr>
            <p:extLst>
              <p:ext uri="{D42A27DB-BD31-4B8C-83A1-F6EECF244321}">
                <p14:modId xmlns:p14="http://schemas.microsoft.com/office/powerpoint/2010/main" val="2251630905"/>
              </p:ext>
            </p:extLst>
          </p:nvPr>
        </p:nvGraphicFramePr>
        <p:xfrm>
          <a:off x="323528" y="1220364"/>
          <a:ext cx="8352928" cy="5304980"/>
        </p:xfrm>
        <a:graphic>
          <a:graphicData uri="http://schemas.openxmlformats.org/drawingml/2006/table">
            <a:tbl>
              <a:tblPr/>
              <a:tblGrid>
                <a:gridCol w="940644"/>
                <a:gridCol w="940644"/>
                <a:gridCol w="865394"/>
                <a:gridCol w="752516"/>
                <a:gridCol w="865394"/>
                <a:gridCol w="752516"/>
                <a:gridCol w="865394"/>
                <a:gridCol w="752516"/>
                <a:gridCol w="865394"/>
                <a:gridCol w="752516"/>
              </a:tblGrid>
              <a:tr h="265249">
                <a:tc rowSpan="2" gridSpan="2">
                  <a:txBody>
                    <a:bodyPr/>
                    <a:lstStyle/>
                    <a:p>
                      <a:pPr algn="ctr" rtl="0" fontAlgn="ctr"/>
                      <a:r>
                        <a:rPr lang="es-MX" sz="1100" b="1" i="0" u="none" strike="noStrike" dirty="0">
                          <a:solidFill>
                            <a:srgbClr val="FFFFFF"/>
                          </a:solidFill>
                          <a:latin typeface="Calibri" pitchFamily="34" charset="0"/>
                        </a:rPr>
                        <a:t> </a:t>
                      </a:r>
                    </a:p>
                  </a:txBody>
                  <a:tcPr marL="8460" marR="8460" marT="8460" marB="0" anchor="ctr">
                    <a:lnL w="9525" cap="flat" cmpd="sng" algn="ctr">
                      <a:solidFill>
                        <a:srgbClr val="2DA2BF"/>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rowSpan="2" hMerge="1">
                  <a:txBody>
                    <a:bodyPr/>
                    <a:lstStyle/>
                    <a:p>
                      <a:endParaRPr lang="es-MX"/>
                    </a:p>
                  </a:txBody>
                  <a:tcPr/>
                </a:tc>
                <a:tc gridSpan="2">
                  <a:txBody>
                    <a:bodyPr/>
                    <a:lstStyle/>
                    <a:p>
                      <a:pPr algn="ctr" rtl="0" fontAlgn="ctr"/>
                      <a:r>
                        <a:rPr lang="es-MX" sz="1100" b="1" i="0" u="none" strike="noStrike" dirty="0" smtClean="0">
                          <a:solidFill>
                            <a:srgbClr val="FFFFFF"/>
                          </a:solidFill>
                          <a:latin typeface="Calibri" pitchFamily="34" charset="0"/>
                        </a:rPr>
                        <a:t>Adecuado</a:t>
                      </a:r>
                      <a:endParaRPr lang="es-MX" sz="1100" b="1" i="0" u="none" strike="noStrike" dirty="0">
                        <a:solidFill>
                          <a:srgbClr val="FFFFFF"/>
                        </a:solidFill>
                        <a:latin typeface="Calibri" pitchFamily="34" charset="0"/>
                      </a:endParaRPr>
                    </a:p>
                  </a:txBody>
                  <a:tcPr marL="8460" marR="8460" marT="846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2DA2BF"/>
                    </a:solidFill>
                  </a:tcPr>
                </a:tc>
                <a:tc hMerge="1">
                  <a:txBody>
                    <a:bodyPr/>
                    <a:lstStyle/>
                    <a:p>
                      <a:endParaRPr lang="es-MX"/>
                    </a:p>
                  </a:txBody>
                  <a:tcPr/>
                </a:tc>
                <a:tc gridSpan="2">
                  <a:txBody>
                    <a:bodyPr/>
                    <a:lstStyle/>
                    <a:p>
                      <a:pPr algn="ctr" rtl="0" fontAlgn="ctr"/>
                      <a:r>
                        <a:rPr lang="es-MX" sz="1100" b="1" i="0" u="none" strike="noStrike" dirty="0" smtClean="0">
                          <a:solidFill>
                            <a:srgbClr val="FFFFFF"/>
                          </a:solidFill>
                          <a:latin typeface="Calibri" pitchFamily="34" charset="0"/>
                        </a:rPr>
                        <a:t>Regular</a:t>
                      </a:r>
                      <a:endParaRPr lang="es-MX" sz="1100" b="1" i="0" u="none" strike="noStrike" dirty="0">
                        <a:solidFill>
                          <a:srgbClr val="FFFFFF"/>
                        </a:solidFill>
                        <a:latin typeface="Calibri" pitchFamily="34" charset="0"/>
                      </a:endParaRPr>
                    </a:p>
                  </a:txBody>
                  <a:tcPr marL="8460" marR="8460" marT="846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2DA2BF"/>
                    </a:solidFill>
                  </a:tcPr>
                </a:tc>
                <a:tc hMerge="1">
                  <a:txBody>
                    <a:bodyPr/>
                    <a:lstStyle/>
                    <a:p>
                      <a:endParaRPr lang="es-MX"/>
                    </a:p>
                  </a:txBody>
                  <a:tcPr/>
                </a:tc>
                <a:tc gridSpan="2">
                  <a:txBody>
                    <a:bodyPr/>
                    <a:lstStyle/>
                    <a:p>
                      <a:pPr algn="ctr" rtl="0" fontAlgn="ctr"/>
                      <a:r>
                        <a:rPr lang="es-MX" sz="1100" b="1" i="0" u="none" strike="noStrike" dirty="0" smtClean="0">
                          <a:solidFill>
                            <a:srgbClr val="FFFFFF"/>
                          </a:solidFill>
                          <a:latin typeface="Calibri" pitchFamily="34" charset="0"/>
                        </a:rPr>
                        <a:t>Excesivo</a:t>
                      </a:r>
                      <a:endParaRPr lang="es-MX" sz="1100" b="1" i="0" u="none" strike="noStrike" dirty="0">
                        <a:solidFill>
                          <a:srgbClr val="FFFFFF"/>
                        </a:solidFill>
                        <a:latin typeface="Calibri" pitchFamily="34" charset="0"/>
                      </a:endParaRPr>
                    </a:p>
                  </a:txBody>
                  <a:tcPr marL="8460" marR="8460" marT="846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2DA2BF"/>
                    </a:solidFill>
                  </a:tcPr>
                </a:tc>
                <a:tc hMerge="1">
                  <a:txBody>
                    <a:bodyPr/>
                    <a:lstStyle/>
                    <a:p>
                      <a:pPr algn="ctr" rtl="0" fontAlgn="ctr"/>
                      <a:endParaRPr lang="es-MX" sz="1100" b="1" i="0" u="none" strike="noStrike" dirty="0">
                        <a:solidFill>
                          <a:srgbClr val="FFFFFF"/>
                        </a:solidFill>
                        <a:latin typeface="Calibri" pitchFamily="34" charset="0"/>
                      </a:endParaRPr>
                    </a:p>
                  </a:txBody>
                  <a:tcPr marL="8460" marR="8460" marT="846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2DA2BF"/>
                    </a:solidFill>
                  </a:tcPr>
                </a:tc>
                <a:tc gridSpan="2">
                  <a:txBody>
                    <a:bodyPr/>
                    <a:lstStyle/>
                    <a:p>
                      <a:pPr algn="ctr" rtl="0" fontAlgn="ctr"/>
                      <a:r>
                        <a:rPr lang="es-MX" sz="1100" b="1" i="0" u="none" strike="noStrike" dirty="0">
                          <a:solidFill>
                            <a:srgbClr val="FFFFFF"/>
                          </a:solidFill>
                          <a:latin typeface="Calibri" pitchFamily="34" charset="0"/>
                        </a:rPr>
                        <a:t>Total</a:t>
                      </a:r>
                    </a:p>
                  </a:txBody>
                  <a:tcPr marL="8460" marR="8460" marT="8460" marB="0" anchor="ctr">
                    <a:lnL w="9525" cap="flat" cmpd="sng" algn="ctr">
                      <a:solidFill>
                        <a:schemeClr val="bg1"/>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2DA2BF"/>
                    </a:solidFill>
                  </a:tcPr>
                </a:tc>
                <a:tc hMerge="1">
                  <a:txBody>
                    <a:bodyPr/>
                    <a:lstStyle/>
                    <a:p>
                      <a:endParaRPr lang="es-MX"/>
                    </a:p>
                  </a:txBody>
                  <a:tcPr/>
                </a:tc>
              </a:tr>
              <a:tr h="265249">
                <a:tc gridSpan="2" vMerge="1">
                  <a:txBody>
                    <a:bodyPr/>
                    <a:lstStyle/>
                    <a:p>
                      <a:endParaRPr lang="es-MX"/>
                    </a:p>
                  </a:txBody>
                  <a:tcPr/>
                </a:tc>
                <a:tc hMerge="1" vMerge="1">
                  <a:txBody>
                    <a:bodyPr/>
                    <a:lstStyle/>
                    <a:p>
                      <a:endParaRPr lang="es-MX"/>
                    </a:p>
                  </a:txBody>
                  <a:tcPr/>
                </a:tc>
                <a:tc>
                  <a:txBody>
                    <a:bodyPr/>
                    <a:lstStyle/>
                    <a:p>
                      <a:pPr algn="ctr" rtl="0" fontAlgn="ctr"/>
                      <a:r>
                        <a:rPr lang="es-MX" sz="1100" b="1" i="0" u="none" strike="noStrike" dirty="0" smtClean="0">
                          <a:solidFill>
                            <a:srgbClr val="FFFFFF"/>
                          </a:solidFill>
                          <a:latin typeface="Calibri" pitchFamily="34" charset="0"/>
                        </a:rPr>
                        <a:t>Respuestas </a:t>
                      </a:r>
                      <a:endParaRPr lang="es-MX" sz="1100" b="1" i="0" u="none" strike="noStrike" dirty="0">
                        <a:solidFill>
                          <a:srgbClr val="FFFFFF"/>
                        </a:solidFill>
                        <a:latin typeface="Calibri" pitchFamily="34" charset="0"/>
                      </a:endParaRPr>
                    </a:p>
                  </a:txBody>
                  <a:tcPr marL="8460" marR="8460" marT="846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rtl="0" fontAlgn="ctr"/>
                      <a:r>
                        <a:rPr lang="es-MX" sz="1100" b="1" i="0" u="none" strike="noStrike" dirty="0">
                          <a:solidFill>
                            <a:srgbClr val="FFFFFF"/>
                          </a:solidFill>
                          <a:latin typeface="Calibri" pitchFamily="34" charset="0"/>
                        </a:rPr>
                        <a:t>%</a:t>
                      </a:r>
                    </a:p>
                  </a:txBody>
                  <a:tcPr marL="8460" marR="8460" marT="846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rtl="0" fontAlgn="ctr"/>
                      <a:r>
                        <a:rPr lang="es-MX" sz="1100" b="1" i="0" u="none" strike="noStrike" dirty="0" smtClean="0">
                          <a:solidFill>
                            <a:srgbClr val="FFFFFF"/>
                          </a:solidFill>
                          <a:latin typeface="Calibri" pitchFamily="34" charset="0"/>
                        </a:rPr>
                        <a:t>Respuestas </a:t>
                      </a:r>
                      <a:endParaRPr lang="es-MX" sz="1100" b="1" i="0" u="none" strike="noStrike" dirty="0">
                        <a:solidFill>
                          <a:srgbClr val="FFFFFF"/>
                        </a:solidFill>
                        <a:latin typeface="Calibri" pitchFamily="34" charset="0"/>
                      </a:endParaRPr>
                    </a:p>
                  </a:txBody>
                  <a:tcPr marL="8460" marR="8460" marT="846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rtl="0" fontAlgn="ctr"/>
                      <a:r>
                        <a:rPr lang="es-MX" sz="1100" b="1" i="0" u="none" strike="noStrike" dirty="0">
                          <a:solidFill>
                            <a:srgbClr val="FFFFFF"/>
                          </a:solidFill>
                          <a:latin typeface="Calibri" pitchFamily="34" charset="0"/>
                        </a:rPr>
                        <a:t>%</a:t>
                      </a:r>
                    </a:p>
                  </a:txBody>
                  <a:tcPr marL="8460" marR="8460" marT="846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rtl="0" fontAlgn="ctr"/>
                      <a:r>
                        <a:rPr lang="es-MX" sz="1100" b="1" i="0" u="none" strike="noStrike" dirty="0" smtClean="0">
                          <a:solidFill>
                            <a:srgbClr val="FFFFFF"/>
                          </a:solidFill>
                          <a:latin typeface="Calibri" pitchFamily="34" charset="0"/>
                        </a:rPr>
                        <a:t>Respuestas </a:t>
                      </a:r>
                      <a:endParaRPr lang="es-MX" sz="1100" b="1" i="0" u="none" strike="noStrike" dirty="0">
                        <a:solidFill>
                          <a:srgbClr val="FFFFFF"/>
                        </a:solidFill>
                        <a:latin typeface="Calibri" pitchFamily="34" charset="0"/>
                      </a:endParaRPr>
                    </a:p>
                  </a:txBody>
                  <a:tcPr marL="8460" marR="8460" marT="846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rtl="0" fontAlgn="ctr"/>
                      <a:r>
                        <a:rPr lang="es-MX" sz="1100" b="1" i="0" u="none" strike="noStrike" dirty="0">
                          <a:solidFill>
                            <a:srgbClr val="FFFFFF"/>
                          </a:solidFill>
                          <a:latin typeface="Calibri" pitchFamily="34" charset="0"/>
                        </a:rPr>
                        <a:t>%</a:t>
                      </a:r>
                    </a:p>
                  </a:txBody>
                  <a:tcPr marL="8460" marR="8460" marT="846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rtl="0" fontAlgn="ctr"/>
                      <a:r>
                        <a:rPr lang="es-MX" sz="1100" b="1" i="0" u="none" strike="noStrike" dirty="0" smtClean="0">
                          <a:solidFill>
                            <a:srgbClr val="FFFFFF"/>
                          </a:solidFill>
                          <a:latin typeface="Calibri" pitchFamily="34" charset="0"/>
                        </a:rPr>
                        <a:t>Respuestas </a:t>
                      </a:r>
                      <a:endParaRPr lang="es-MX" sz="1100" b="1" i="0" u="none" strike="noStrike" dirty="0">
                        <a:solidFill>
                          <a:srgbClr val="FFFFFF"/>
                        </a:solidFill>
                        <a:latin typeface="Calibri" pitchFamily="34" charset="0"/>
                      </a:endParaRPr>
                    </a:p>
                  </a:txBody>
                  <a:tcPr marL="8460" marR="8460" marT="846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rtl="0" fontAlgn="ctr"/>
                      <a:r>
                        <a:rPr lang="es-MX" sz="1100" b="1" i="0" u="none" strike="noStrike" dirty="0">
                          <a:solidFill>
                            <a:srgbClr val="FFFFFF"/>
                          </a:solidFill>
                          <a:latin typeface="Calibri" pitchFamily="34" charset="0"/>
                        </a:rPr>
                        <a:t>%</a:t>
                      </a:r>
                    </a:p>
                  </a:txBody>
                  <a:tcPr marL="8460" marR="8460" marT="8460" marB="0" anchor="ctr">
                    <a:lnL w="9525" cap="flat" cmpd="sng" algn="ctr">
                      <a:solidFill>
                        <a:schemeClr val="bg1"/>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chemeClr val="bg1"/>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r>
              <a:tr h="265249">
                <a:tc rowSpan="3">
                  <a:txBody>
                    <a:bodyPr/>
                    <a:lstStyle/>
                    <a:p>
                      <a:pPr marL="0" marR="0" indent="0" algn="ctr" defTabSz="914400" rtl="0" eaLnBrk="1" fontAlgn="t" latinLnBrk="0" hangingPunct="1">
                        <a:lnSpc>
                          <a:spcPct val="100000"/>
                        </a:lnSpc>
                        <a:spcBef>
                          <a:spcPts val="0"/>
                        </a:spcBef>
                        <a:spcAft>
                          <a:spcPts val="0"/>
                        </a:spcAft>
                        <a:buClrTx/>
                        <a:buSzTx/>
                        <a:buFontTx/>
                        <a:buNone/>
                        <a:tabLst/>
                        <a:defRPr/>
                      </a:pPr>
                      <a:r>
                        <a:rPr kumimoji="0" lang="es-MX" sz="1100" b="1" i="0" u="none" strike="noStrike" kern="1200" dirty="0" smtClean="0">
                          <a:solidFill>
                            <a:schemeClr val="tx1"/>
                          </a:solidFill>
                          <a:effectLst/>
                          <a:latin typeface="Calibri" pitchFamily="34" charset="0"/>
                          <a:ea typeface="+mn-ea"/>
                          <a:cs typeface="Calibri" pitchFamily="34" charset="0"/>
                        </a:rPr>
                        <a:t>2012</a:t>
                      </a: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1100" b="1" i="0" u="none" strike="noStrike" dirty="0" smtClean="0">
                          <a:solidFill>
                            <a:srgbClr val="000000"/>
                          </a:solidFill>
                          <a:latin typeface="Calibri" pitchFamily="34" charset="0"/>
                        </a:rPr>
                        <a:t>INFOMEX</a:t>
                      </a:r>
                      <a:endParaRPr lang="es-MX" sz="11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1,448</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68.3%</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457</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21.5%</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216</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10.2%</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2,121</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r>
              <a:tr h="265249">
                <a:tc vMerge="1">
                  <a:txBody>
                    <a:bodyPr/>
                    <a:lstStyle/>
                    <a:p>
                      <a:pPr algn="ctr" rtl="0" fontAlgn="ctr"/>
                      <a:endParaRPr lang="es-MX" sz="11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1100" b="1" i="0" u="none" strike="noStrike" dirty="0" smtClean="0">
                          <a:solidFill>
                            <a:srgbClr val="000000"/>
                          </a:solidFill>
                          <a:latin typeface="Calibri" pitchFamily="34" charset="0"/>
                        </a:rPr>
                        <a:t>Buzones</a:t>
                      </a:r>
                      <a:endParaRPr lang="es-MX" sz="11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242</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76.6%</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58</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18.4%</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16</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5.1%</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316</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r>
              <a:tr h="265249">
                <a:tc vMerge="1">
                  <a:txBody>
                    <a:bodyPr/>
                    <a:lstStyle/>
                    <a:p>
                      <a:pPr algn="ctr" rtl="0" fontAlgn="ctr"/>
                      <a:endParaRPr lang="es-MX" sz="11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1100" b="1" i="0" u="none" strike="noStrike" dirty="0">
                          <a:solidFill>
                            <a:srgbClr val="FFFFFF"/>
                          </a:solidFill>
                          <a:latin typeface="Calibri" pitchFamily="34" charset="0"/>
                        </a:rPr>
                        <a:t>Total</a:t>
                      </a:r>
                    </a:p>
                  </a:txBody>
                  <a:tcPr marL="8460" marR="8460" marT="8460" marB="0" anchor="ctr">
                    <a:lnL w="6350" cap="flat" cmpd="sng" algn="ctr">
                      <a:solidFill>
                        <a:srgbClr val="2DA2BF"/>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100" b="1" i="0" u="none" strike="noStrike" dirty="0">
                          <a:solidFill>
                            <a:schemeClr val="bg1"/>
                          </a:solidFill>
                          <a:effectLst/>
                          <a:latin typeface="Calibri" panose="020F0502020204030204" pitchFamily="34" charset="0"/>
                        </a:rPr>
                        <a:t>1,690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100" b="1" i="0" u="none" strike="noStrike" dirty="0">
                          <a:solidFill>
                            <a:schemeClr val="bg1"/>
                          </a:solidFill>
                          <a:effectLst/>
                          <a:latin typeface="Calibri" panose="020F0502020204030204" pitchFamily="34" charset="0"/>
                        </a:rPr>
                        <a:t>69.3%</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100" b="1" i="0" u="none" strike="noStrike" dirty="0">
                          <a:solidFill>
                            <a:schemeClr val="bg1"/>
                          </a:solidFill>
                          <a:effectLst/>
                          <a:latin typeface="Calibri" panose="020F0502020204030204" pitchFamily="34" charset="0"/>
                        </a:rPr>
                        <a:t>515</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100" b="1" i="0" u="none" strike="noStrike" dirty="0">
                          <a:solidFill>
                            <a:schemeClr val="bg1"/>
                          </a:solidFill>
                          <a:effectLst/>
                          <a:latin typeface="Calibri" panose="020F0502020204030204" pitchFamily="34" charset="0"/>
                        </a:rPr>
                        <a:t>21.1%</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100" b="1" i="0" u="none" strike="noStrike" dirty="0">
                          <a:solidFill>
                            <a:schemeClr val="bg1"/>
                          </a:solidFill>
                          <a:effectLst/>
                          <a:latin typeface="Calibri" panose="020F0502020204030204" pitchFamily="34" charset="0"/>
                        </a:rPr>
                        <a:t>232</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100" b="1" i="0" u="none" strike="noStrike" dirty="0">
                          <a:solidFill>
                            <a:schemeClr val="bg1"/>
                          </a:solidFill>
                          <a:effectLst/>
                          <a:latin typeface="Calibri" panose="020F0502020204030204" pitchFamily="34" charset="0"/>
                        </a:rPr>
                        <a:t>9.5%</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100" b="1" i="0" u="none" strike="noStrike" dirty="0">
                          <a:solidFill>
                            <a:schemeClr val="bg1"/>
                          </a:solidFill>
                          <a:effectLst/>
                          <a:latin typeface="Calibri" panose="020F0502020204030204" pitchFamily="34" charset="0"/>
                        </a:rPr>
                        <a:t>2,437</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100" b="1" i="0" u="none" strike="noStrike" dirty="0">
                          <a:solidFill>
                            <a:schemeClr val="bg1"/>
                          </a:solidFill>
                          <a:effectLst/>
                          <a:latin typeface="Calibri" panose="020F0502020204030204" pitchFamily="34" charset="0"/>
                        </a:rPr>
                        <a:t>100%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r>
              <a:tr h="265249">
                <a:tc rowSpan="3">
                  <a:txBody>
                    <a:bodyPr/>
                    <a:lstStyle/>
                    <a:p>
                      <a:pPr marL="0" marR="0" indent="0" algn="ctr" defTabSz="914400" rtl="0" eaLnBrk="1" fontAlgn="t" latinLnBrk="0" hangingPunct="1">
                        <a:lnSpc>
                          <a:spcPct val="100000"/>
                        </a:lnSpc>
                        <a:spcBef>
                          <a:spcPts val="0"/>
                        </a:spcBef>
                        <a:spcAft>
                          <a:spcPts val="0"/>
                        </a:spcAft>
                        <a:buClrTx/>
                        <a:buSzTx/>
                        <a:buFontTx/>
                        <a:buNone/>
                        <a:tabLst/>
                        <a:defRPr/>
                      </a:pPr>
                      <a:r>
                        <a:rPr kumimoji="0" lang="es-MX" sz="1100" b="1" i="0" u="none" strike="noStrike" kern="1200" dirty="0" smtClean="0">
                          <a:solidFill>
                            <a:schemeClr val="tx1"/>
                          </a:solidFill>
                          <a:effectLst/>
                          <a:latin typeface="Calibri" pitchFamily="34" charset="0"/>
                          <a:ea typeface="+mn-ea"/>
                          <a:cs typeface="Calibri" pitchFamily="34" charset="0"/>
                        </a:rPr>
                        <a:t>2013</a:t>
                      </a: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1100" b="1" i="0" u="none" strike="noStrike" dirty="0" smtClean="0">
                          <a:solidFill>
                            <a:srgbClr val="000000"/>
                          </a:solidFill>
                          <a:latin typeface="Calibri" pitchFamily="34" charset="0"/>
                        </a:rPr>
                        <a:t>INFOMEX</a:t>
                      </a:r>
                      <a:endParaRPr lang="es-MX" sz="11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1,322</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64.1%</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426</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20.7%</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313</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15.2%</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2,061</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r>
              <a:tr h="265249">
                <a:tc vMerge="1">
                  <a:txBody>
                    <a:bodyPr/>
                    <a:lstStyle/>
                    <a:p>
                      <a:pPr algn="ctr" rtl="0" fontAlgn="ctr"/>
                      <a:endParaRPr lang="es-MX" sz="1100" b="1" i="0" u="none" strike="noStrike" dirty="0">
                        <a:solidFill>
                          <a:srgbClr val="000000"/>
                        </a:solidFill>
                        <a:latin typeface="Calibri" pitchFamily="34" charset="0"/>
                      </a:endParaRPr>
                    </a:p>
                  </a:txBody>
                  <a:tcPr marL="8460" marR="8460" marT="8460" marB="0" anchor="ctr">
                    <a:lnL w="9525" cap="flat" cmpd="sng" algn="ctr">
                      <a:solidFill>
                        <a:srgbClr val="0099CC"/>
                      </a:solidFill>
                      <a:prstDash val="solid"/>
                      <a:round/>
                      <a:headEnd type="none" w="med" len="med"/>
                      <a:tailEnd type="none" w="med" len="med"/>
                    </a:lnL>
                    <a:lnR w="9525" cap="flat" cmpd="sng" algn="ctr">
                      <a:solidFill>
                        <a:srgbClr val="0099CC"/>
                      </a:solidFill>
                      <a:prstDash val="solid"/>
                      <a:round/>
                      <a:headEnd type="none" w="med" len="med"/>
                      <a:tailEnd type="none" w="med" len="med"/>
                    </a:lnR>
                    <a:lnT w="9525" cap="flat" cmpd="sng" algn="ctr">
                      <a:solidFill>
                        <a:srgbClr val="0099CC"/>
                      </a:solidFill>
                      <a:prstDash val="solid"/>
                      <a:round/>
                      <a:headEnd type="none" w="med" len="med"/>
                      <a:tailEnd type="none" w="med" len="med"/>
                    </a:lnT>
                    <a:lnB w="9525" cap="flat" cmpd="sng" algn="ctr">
                      <a:solidFill>
                        <a:srgbClr val="0099CC"/>
                      </a:solidFill>
                      <a:prstDash val="solid"/>
                      <a:round/>
                      <a:headEnd type="none" w="med" len="med"/>
                      <a:tailEnd type="none" w="med" len="med"/>
                    </a:lnB>
                  </a:tcPr>
                </a:tc>
                <a:tc>
                  <a:txBody>
                    <a:bodyPr/>
                    <a:lstStyle/>
                    <a:p>
                      <a:pPr algn="ctr" rtl="0" fontAlgn="ctr"/>
                      <a:r>
                        <a:rPr lang="es-MX" sz="1100" b="1" i="0" u="none" strike="noStrike" dirty="0" smtClean="0">
                          <a:solidFill>
                            <a:srgbClr val="000000"/>
                          </a:solidFill>
                          <a:latin typeface="Calibri" pitchFamily="34" charset="0"/>
                        </a:rPr>
                        <a:t>Buzones</a:t>
                      </a:r>
                      <a:endParaRPr lang="es-MX" sz="11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158</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81.9%</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29</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15.0%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6</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3.1%</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193</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r>
              <a:tr h="265249">
                <a:tc vMerge="1">
                  <a:txBody>
                    <a:bodyPr/>
                    <a:lstStyle/>
                    <a:p>
                      <a:pPr algn="ctr" rtl="0" fontAlgn="ctr"/>
                      <a:endParaRPr lang="es-MX" sz="1100" b="1" i="0" u="none" strike="noStrike" dirty="0">
                        <a:solidFill>
                          <a:srgbClr val="000000"/>
                        </a:solidFill>
                        <a:latin typeface="Calibri" pitchFamily="34" charset="0"/>
                      </a:endParaRPr>
                    </a:p>
                  </a:txBody>
                  <a:tcPr marL="8460" marR="8460" marT="8460" marB="0" anchor="ctr">
                    <a:lnL w="9525" cap="flat" cmpd="sng" algn="ctr">
                      <a:solidFill>
                        <a:srgbClr val="0099CC"/>
                      </a:solidFill>
                      <a:prstDash val="solid"/>
                      <a:round/>
                      <a:headEnd type="none" w="med" len="med"/>
                      <a:tailEnd type="none" w="med" len="med"/>
                    </a:lnL>
                    <a:lnR w="9525" cap="flat" cmpd="sng" algn="ctr">
                      <a:solidFill>
                        <a:srgbClr val="0099CC"/>
                      </a:solidFill>
                      <a:prstDash val="solid"/>
                      <a:round/>
                      <a:headEnd type="none" w="med" len="med"/>
                      <a:tailEnd type="none" w="med" len="med"/>
                    </a:lnR>
                    <a:lnT w="9525" cap="flat" cmpd="sng" algn="ctr">
                      <a:solidFill>
                        <a:srgbClr val="0099CC"/>
                      </a:solidFill>
                      <a:prstDash val="solid"/>
                      <a:round/>
                      <a:headEnd type="none" w="med" len="med"/>
                      <a:tailEnd type="none" w="med" len="med"/>
                    </a:lnT>
                    <a:lnB w="9525" cap="flat" cmpd="sng" algn="ctr">
                      <a:solidFill>
                        <a:srgbClr val="0099CC"/>
                      </a:solidFill>
                      <a:prstDash val="solid"/>
                      <a:round/>
                      <a:headEnd type="none" w="med" len="med"/>
                      <a:tailEnd type="none" w="med" len="med"/>
                    </a:lnB>
                  </a:tcPr>
                </a:tc>
                <a:tc>
                  <a:txBody>
                    <a:bodyPr/>
                    <a:lstStyle/>
                    <a:p>
                      <a:pPr algn="ctr" rtl="0" fontAlgn="ctr"/>
                      <a:r>
                        <a:rPr lang="es-MX" sz="1100" b="1" i="0" u="none" strike="noStrike" dirty="0">
                          <a:solidFill>
                            <a:srgbClr val="FFFFFF"/>
                          </a:solidFill>
                          <a:latin typeface="Calibri" pitchFamily="34" charset="0"/>
                        </a:rPr>
                        <a:t>Total</a:t>
                      </a:r>
                    </a:p>
                  </a:txBody>
                  <a:tcPr marL="8460" marR="8460" marT="8460" marB="0" anchor="ctr">
                    <a:lnL w="6350" cap="flat" cmpd="sng" algn="ctr">
                      <a:solidFill>
                        <a:srgbClr val="2DA2BF"/>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100" b="1" i="0" u="none" strike="noStrike" dirty="0">
                          <a:solidFill>
                            <a:schemeClr val="bg1"/>
                          </a:solidFill>
                          <a:effectLst/>
                          <a:latin typeface="Calibri" panose="020F0502020204030204" pitchFamily="34" charset="0"/>
                        </a:rPr>
                        <a:t>1,480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100" b="1" i="0" u="none" strike="noStrike" dirty="0">
                          <a:solidFill>
                            <a:schemeClr val="bg1"/>
                          </a:solidFill>
                          <a:effectLst/>
                          <a:latin typeface="Calibri" panose="020F0502020204030204" pitchFamily="34" charset="0"/>
                        </a:rPr>
                        <a:t>65.7%</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100" b="1" i="0" u="none" strike="noStrike" dirty="0">
                          <a:solidFill>
                            <a:schemeClr val="bg1"/>
                          </a:solidFill>
                          <a:effectLst/>
                          <a:latin typeface="Calibri" panose="020F0502020204030204" pitchFamily="34" charset="0"/>
                        </a:rPr>
                        <a:t>455</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100" b="1" i="0" u="none" strike="noStrike" dirty="0">
                          <a:solidFill>
                            <a:schemeClr val="bg1"/>
                          </a:solidFill>
                          <a:effectLst/>
                          <a:latin typeface="Calibri" panose="020F0502020204030204" pitchFamily="34" charset="0"/>
                        </a:rPr>
                        <a:t>20.2%</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100" b="1" i="0" u="none" strike="noStrike" dirty="0">
                          <a:solidFill>
                            <a:schemeClr val="bg1"/>
                          </a:solidFill>
                          <a:effectLst/>
                          <a:latin typeface="Calibri" panose="020F0502020204030204" pitchFamily="34" charset="0"/>
                        </a:rPr>
                        <a:t>319</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100" b="1" i="0" u="none" strike="noStrike" dirty="0">
                          <a:solidFill>
                            <a:schemeClr val="bg1"/>
                          </a:solidFill>
                          <a:effectLst/>
                          <a:latin typeface="Calibri" panose="020F0502020204030204" pitchFamily="34" charset="0"/>
                        </a:rPr>
                        <a:t>14.2%</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100" b="1" i="0" u="none" strike="noStrike" dirty="0">
                          <a:solidFill>
                            <a:schemeClr val="bg1"/>
                          </a:solidFill>
                          <a:effectLst/>
                          <a:latin typeface="Calibri" panose="020F0502020204030204" pitchFamily="34" charset="0"/>
                        </a:rPr>
                        <a:t>2,254</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100" b="1" i="0" u="none" strike="noStrike" dirty="0">
                          <a:solidFill>
                            <a:schemeClr val="bg1"/>
                          </a:solidFill>
                          <a:effectLst/>
                          <a:latin typeface="Calibri" panose="020F0502020204030204" pitchFamily="34" charset="0"/>
                        </a:rPr>
                        <a:t>100%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r>
              <a:tr h="265249">
                <a:tc rowSpan="3">
                  <a:txBody>
                    <a:bodyPr/>
                    <a:lstStyle/>
                    <a:p>
                      <a:pPr marL="0" marR="0" indent="0" algn="ctr" defTabSz="914400" rtl="0" eaLnBrk="1" fontAlgn="t" latinLnBrk="0" hangingPunct="1">
                        <a:lnSpc>
                          <a:spcPct val="100000"/>
                        </a:lnSpc>
                        <a:spcBef>
                          <a:spcPts val="0"/>
                        </a:spcBef>
                        <a:spcAft>
                          <a:spcPts val="0"/>
                        </a:spcAft>
                        <a:buClrTx/>
                        <a:buSzTx/>
                        <a:buFontTx/>
                        <a:buNone/>
                        <a:tabLst/>
                        <a:defRPr/>
                      </a:pPr>
                      <a:r>
                        <a:rPr kumimoji="0" lang="es-MX" sz="1100" b="1" i="0" u="none" strike="noStrike" kern="1200" dirty="0" smtClean="0">
                          <a:solidFill>
                            <a:schemeClr val="tx1"/>
                          </a:solidFill>
                          <a:effectLst/>
                          <a:latin typeface="Calibri" pitchFamily="34" charset="0"/>
                          <a:ea typeface="+mn-ea"/>
                          <a:cs typeface="Calibri" pitchFamily="34" charset="0"/>
                        </a:rPr>
                        <a:t>2014</a:t>
                      </a: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1100" b="1" i="0" u="none" strike="noStrike" dirty="0" smtClean="0">
                          <a:solidFill>
                            <a:srgbClr val="000000"/>
                          </a:solidFill>
                          <a:latin typeface="Calibri" pitchFamily="34" charset="0"/>
                        </a:rPr>
                        <a:t>INFOMEX</a:t>
                      </a:r>
                      <a:endParaRPr lang="es-MX" sz="11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1,324</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66.8%</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380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19.2%</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279</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14.1%</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1,983</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r>
              <a:tr h="265249">
                <a:tc vMerge="1">
                  <a:txBody>
                    <a:bodyPr/>
                    <a:lstStyle/>
                    <a:p>
                      <a:pPr marL="0" marR="0" indent="0" algn="ctr" defTabSz="914400" rtl="0" eaLnBrk="1" fontAlgn="t" latinLnBrk="0" hangingPunct="1">
                        <a:lnSpc>
                          <a:spcPct val="100000"/>
                        </a:lnSpc>
                        <a:spcBef>
                          <a:spcPts val="0"/>
                        </a:spcBef>
                        <a:spcAft>
                          <a:spcPts val="0"/>
                        </a:spcAft>
                        <a:buClrTx/>
                        <a:buSzTx/>
                        <a:buFontTx/>
                        <a:buNone/>
                        <a:tabLst/>
                        <a:defRPr/>
                      </a:pPr>
                      <a:endParaRPr kumimoji="0" lang="es-MX" sz="900" b="1" i="0" u="none" strike="noStrike" kern="1200" dirty="0" smtClean="0">
                        <a:solidFill>
                          <a:schemeClr val="tx1"/>
                        </a:solidFill>
                        <a:effectLst/>
                        <a:latin typeface="Calibri" pitchFamily="34" charset="0"/>
                        <a:ea typeface="+mn-ea"/>
                        <a:cs typeface="Calibri" pitchFamily="34" charset="0"/>
                      </a:endParaRPr>
                    </a:p>
                  </a:txBody>
                  <a:tcPr marL="8460" marR="8460" marT="8460"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rtl="0" fontAlgn="ctr"/>
                      <a:r>
                        <a:rPr lang="es-MX" sz="1100" b="1" i="0" u="none" strike="noStrike" dirty="0" smtClean="0">
                          <a:solidFill>
                            <a:srgbClr val="000000"/>
                          </a:solidFill>
                          <a:latin typeface="Calibri" pitchFamily="34" charset="0"/>
                        </a:rPr>
                        <a:t>Buzones</a:t>
                      </a:r>
                      <a:endParaRPr lang="es-MX" sz="11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221</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77.3%</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56</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19.6%</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9</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3.1%</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286</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r>
              <a:tr h="265249">
                <a:tc vMerge="1">
                  <a:txBody>
                    <a:bodyPr/>
                    <a:lstStyle/>
                    <a:p>
                      <a:pPr marL="0" marR="0" indent="0" algn="ctr" defTabSz="914400" rtl="0" eaLnBrk="1" fontAlgn="t" latinLnBrk="0" hangingPunct="1">
                        <a:lnSpc>
                          <a:spcPct val="100000"/>
                        </a:lnSpc>
                        <a:spcBef>
                          <a:spcPts val="0"/>
                        </a:spcBef>
                        <a:spcAft>
                          <a:spcPts val="0"/>
                        </a:spcAft>
                        <a:buClrTx/>
                        <a:buSzTx/>
                        <a:buFontTx/>
                        <a:buNone/>
                        <a:tabLst/>
                        <a:defRPr/>
                      </a:pPr>
                      <a:endParaRPr kumimoji="0" lang="es-MX" sz="900" b="1" i="0" u="none" strike="noStrike" kern="1200" dirty="0" smtClean="0">
                        <a:solidFill>
                          <a:schemeClr val="tx1"/>
                        </a:solidFill>
                        <a:effectLst/>
                        <a:latin typeface="Calibri" pitchFamily="34" charset="0"/>
                        <a:ea typeface="+mn-ea"/>
                        <a:cs typeface="Calibri" pitchFamily="34" charset="0"/>
                      </a:endParaRPr>
                    </a:p>
                  </a:txBody>
                  <a:tcPr marL="8460" marR="8460" marT="8460"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rtl="0" fontAlgn="ctr"/>
                      <a:r>
                        <a:rPr lang="es-MX" sz="1100" b="1" i="0" u="none" strike="noStrike" dirty="0">
                          <a:solidFill>
                            <a:srgbClr val="FFFFFF"/>
                          </a:solidFill>
                          <a:latin typeface="Calibri" pitchFamily="34" charset="0"/>
                        </a:rPr>
                        <a:t>Total</a:t>
                      </a:r>
                    </a:p>
                  </a:txBody>
                  <a:tcPr marL="8460" marR="8460" marT="8460" marB="0" anchor="ctr">
                    <a:lnL w="6350" cap="flat" cmpd="sng" algn="ctr">
                      <a:solidFill>
                        <a:srgbClr val="2DA2BF"/>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100" b="1" i="0" u="none" strike="noStrike" dirty="0">
                          <a:solidFill>
                            <a:schemeClr val="bg1"/>
                          </a:solidFill>
                          <a:effectLst/>
                          <a:latin typeface="Calibri" panose="020F0502020204030204" pitchFamily="34" charset="0"/>
                        </a:rPr>
                        <a:t>1,545</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100" b="1" i="0" u="none" strike="noStrike" dirty="0">
                          <a:solidFill>
                            <a:schemeClr val="bg1"/>
                          </a:solidFill>
                          <a:effectLst/>
                          <a:latin typeface="Calibri" panose="020F0502020204030204" pitchFamily="34" charset="0"/>
                        </a:rPr>
                        <a:t>68.1%</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100" b="1" i="0" u="none" strike="noStrike" dirty="0">
                          <a:solidFill>
                            <a:schemeClr val="bg1"/>
                          </a:solidFill>
                          <a:effectLst/>
                          <a:latin typeface="Calibri" panose="020F0502020204030204" pitchFamily="34" charset="0"/>
                        </a:rPr>
                        <a:t>436</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100" b="1" i="0" u="none" strike="noStrike" dirty="0">
                          <a:solidFill>
                            <a:schemeClr val="bg1"/>
                          </a:solidFill>
                          <a:effectLst/>
                          <a:latin typeface="Calibri" panose="020F0502020204030204" pitchFamily="34" charset="0"/>
                        </a:rPr>
                        <a:t>19.2%</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100" b="1" i="0" u="none" strike="noStrike" dirty="0">
                          <a:solidFill>
                            <a:schemeClr val="bg1"/>
                          </a:solidFill>
                          <a:effectLst/>
                          <a:latin typeface="Calibri" panose="020F0502020204030204" pitchFamily="34" charset="0"/>
                        </a:rPr>
                        <a:t>288</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100" b="1" i="0" u="none" strike="noStrike" dirty="0">
                          <a:solidFill>
                            <a:schemeClr val="bg1"/>
                          </a:solidFill>
                          <a:effectLst/>
                          <a:latin typeface="Calibri" panose="020F0502020204030204" pitchFamily="34" charset="0"/>
                        </a:rPr>
                        <a:t>12.7%</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100" b="1" i="0" u="none" strike="noStrike" dirty="0">
                          <a:solidFill>
                            <a:schemeClr val="bg1"/>
                          </a:solidFill>
                          <a:effectLst/>
                          <a:latin typeface="Calibri" panose="020F0502020204030204" pitchFamily="34" charset="0"/>
                        </a:rPr>
                        <a:t>2,269</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100" b="1" i="0" u="none" strike="noStrike" dirty="0">
                          <a:solidFill>
                            <a:schemeClr val="bg1"/>
                          </a:solidFill>
                          <a:effectLst/>
                          <a:latin typeface="Calibri" panose="020F0502020204030204" pitchFamily="34" charset="0"/>
                        </a:rPr>
                        <a:t>100%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r>
              <a:tr h="265249">
                <a:tc rowSpan="3">
                  <a:txBody>
                    <a:bodyPr/>
                    <a:lstStyle/>
                    <a:p>
                      <a:pPr marL="0" marR="0" indent="0" algn="ctr" defTabSz="914400" rtl="0" eaLnBrk="1" fontAlgn="t" latinLnBrk="0" hangingPunct="1">
                        <a:lnSpc>
                          <a:spcPct val="100000"/>
                        </a:lnSpc>
                        <a:spcBef>
                          <a:spcPts val="0"/>
                        </a:spcBef>
                        <a:spcAft>
                          <a:spcPts val="0"/>
                        </a:spcAft>
                        <a:buClrTx/>
                        <a:buSzTx/>
                        <a:buFontTx/>
                        <a:buNone/>
                        <a:tabLst/>
                        <a:defRPr/>
                      </a:pPr>
                      <a:r>
                        <a:rPr kumimoji="0" lang="es-MX" sz="1100" b="1" i="0" u="none" strike="noStrike" kern="1200" dirty="0" smtClean="0">
                          <a:solidFill>
                            <a:schemeClr val="tx1"/>
                          </a:solidFill>
                          <a:effectLst/>
                          <a:latin typeface="Calibri" pitchFamily="34" charset="0"/>
                          <a:ea typeface="+mn-ea"/>
                          <a:cs typeface="Calibri" pitchFamily="34" charset="0"/>
                        </a:rPr>
                        <a:t>2015</a:t>
                      </a: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1100" b="1" i="0" u="none" strike="noStrike" dirty="0" smtClean="0">
                          <a:solidFill>
                            <a:srgbClr val="000000"/>
                          </a:solidFill>
                          <a:latin typeface="Calibri" pitchFamily="34" charset="0"/>
                        </a:rPr>
                        <a:t>INFOMEX</a:t>
                      </a:r>
                      <a:endParaRPr lang="es-MX" sz="11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1,688</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61.9%</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631</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23.2%</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406</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14.9%</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2,725</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r>
              <a:tr h="265249">
                <a:tc vMerge="1">
                  <a:txBody>
                    <a:bodyPr/>
                    <a:lstStyle/>
                    <a:p>
                      <a:pPr marL="0" marR="0" indent="0" algn="ctr" defTabSz="914400" rtl="0" eaLnBrk="1" fontAlgn="t" latinLnBrk="0" hangingPunct="1">
                        <a:lnSpc>
                          <a:spcPct val="100000"/>
                        </a:lnSpc>
                        <a:spcBef>
                          <a:spcPts val="0"/>
                        </a:spcBef>
                        <a:spcAft>
                          <a:spcPts val="0"/>
                        </a:spcAft>
                        <a:buClrTx/>
                        <a:buSzTx/>
                        <a:buFontTx/>
                        <a:buNone/>
                        <a:tabLst/>
                        <a:defRPr/>
                      </a:pPr>
                      <a:endParaRPr kumimoji="0" lang="es-MX" sz="1000" b="1" i="0" u="none" strike="noStrike" kern="1200" dirty="0" smtClean="0">
                        <a:solidFill>
                          <a:schemeClr val="tx1"/>
                        </a:solidFill>
                        <a:effectLst/>
                        <a:latin typeface="Calibri" pitchFamily="34" charset="0"/>
                        <a:ea typeface="+mn-ea"/>
                        <a:cs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1100" b="1" i="0" u="none" strike="noStrike" dirty="0" smtClean="0">
                          <a:solidFill>
                            <a:srgbClr val="000000"/>
                          </a:solidFill>
                          <a:latin typeface="Calibri" pitchFamily="34" charset="0"/>
                        </a:rPr>
                        <a:t>Buzones</a:t>
                      </a:r>
                      <a:endParaRPr lang="es-MX" sz="11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67</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84.8%</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8</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10.1%</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4</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5.1%</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79</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r>
              <a:tr h="265249">
                <a:tc vMerge="1">
                  <a:txBody>
                    <a:bodyPr/>
                    <a:lstStyle/>
                    <a:p>
                      <a:pPr marL="0" marR="0" indent="0" algn="ctr" defTabSz="914400" rtl="0" eaLnBrk="1" fontAlgn="t" latinLnBrk="0" hangingPunct="1">
                        <a:lnSpc>
                          <a:spcPct val="100000"/>
                        </a:lnSpc>
                        <a:spcBef>
                          <a:spcPts val="0"/>
                        </a:spcBef>
                        <a:spcAft>
                          <a:spcPts val="0"/>
                        </a:spcAft>
                        <a:buClrTx/>
                        <a:buSzTx/>
                        <a:buFontTx/>
                        <a:buNone/>
                        <a:tabLst/>
                        <a:defRPr/>
                      </a:pPr>
                      <a:endParaRPr kumimoji="0" lang="es-MX" sz="1000" b="1" i="0" u="none" strike="noStrike" kern="1200" dirty="0" smtClean="0">
                        <a:solidFill>
                          <a:schemeClr val="tx1"/>
                        </a:solidFill>
                        <a:effectLst/>
                        <a:latin typeface="Calibri" pitchFamily="34" charset="0"/>
                        <a:ea typeface="+mn-ea"/>
                        <a:cs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1100" b="1" i="0" u="none" strike="noStrike" dirty="0">
                          <a:solidFill>
                            <a:srgbClr val="FFFFFF"/>
                          </a:solidFill>
                          <a:latin typeface="Calibri" pitchFamily="34" charset="0"/>
                        </a:rPr>
                        <a:t>Total</a:t>
                      </a: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100" b="1" i="0" u="none" strike="noStrike" dirty="0">
                          <a:solidFill>
                            <a:schemeClr val="bg1"/>
                          </a:solidFill>
                          <a:effectLst/>
                          <a:latin typeface="Calibri" panose="020F0502020204030204" pitchFamily="34" charset="0"/>
                        </a:rPr>
                        <a:t>1,755</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100" b="1" i="0" u="none" strike="noStrike" dirty="0">
                          <a:solidFill>
                            <a:schemeClr val="bg1"/>
                          </a:solidFill>
                          <a:effectLst/>
                          <a:latin typeface="Calibri" panose="020F0502020204030204" pitchFamily="34" charset="0"/>
                        </a:rPr>
                        <a:t>62.6%</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100" b="1" i="0" u="none" strike="noStrike" dirty="0">
                          <a:solidFill>
                            <a:schemeClr val="bg1"/>
                          </a:solidFill>
                          <a:effectLst/>
                          <a:latin typeface="Calibri" panose="020F0502020204030204" pitchFamily="34" charset="0"/>
                        </a:rPr>
                        <a:t>639</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100" b="1" i="0" u="none" strike="noStrike" dirty="0">
                          <a:solidFill>
                            <a:schemeClr val="bg1"/>
                          </a:solidFill>
                          <a:effectLst/>
                          <a:latin typeface="Calibri" panose="020F0502020204030204" pitchFamily="34" charset="0"/>
                        </a:rPr>
                        <a:t>22.8%</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100" b="1" i="0" u="none" strike="noStrike" dirty="0">
                          <a:solidFill>
                            <a:schemeClr val="bg1"/>
                          </a:solidFill>
                          <a:effectLst/>
                          <a:latin typeface="Calibri" panose="020F0502020204030204" pitchFamily="34" charset="0"/>
                        </a:rPr>
                        <a:t>410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100" b="1" i="0" u="none" strike="noStrike" dirty="0">
                          <a:solidFill>
                            <a:schemeClr val="bg1"/>
                          </a:solidFill>
                          <a:effectLst/>
                          <a:latin typeface="Calibri" panose="020F0502020204030204" pitchFamily="34" charset="0"/>
                        </a:rPr>
                        <a:t>14.6%</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100" b="1" i="0" u="none" strike="noStrike" dirty="0">
                          <a:solidFill>
                            <a:schemeClr val="bg1"/>
                          </a:solidFill>
                          <a:effectLst/>
                          <a:latin typeface="Calibri" panose="020F0502020204030204" pitchFamily="34" charset="0"/>
                        </a:rPr>
                        <a:t>2,804</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100" b="1" i="0" u="none" strike="noStrike" dirty="0">
                          <a:solidFill>
                            <a:schemeClr val="bg1"/>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r>
              <a:tr h="265249">
                <a:tc rowSpan="3">
                  <a:txBody>
                    <a:bodyPr/>
                    <a:lstStyle/>
                    <a:p>
                      <a:pPr marL="0" marR="0" indent="0" algn="ctr" defTabSz="914400" rtl="0" eaLnBrk="1" fontAlgn="t" latinLnBrk="0" hangingPunct="1">
                        <a:lnSpc>
                          <a:spcPct val="100000"/>
                        </a:lnSpc>
                        <a:spcBef>
                          <a:spcPts val="0"/>
                        </a:spcBef>
                        <a:spcAft>
                          <a:spcPts val="0"/>
                        </a:spcAft>
                        <a:buClrTx/>
                        <a:buSzTx/>
                        <a:buFontTx/>
                        <a:buNone/>
                        <a:tabLst/>
                        <a:defRPr/>
                      </a:pPr>
                      <a:r>
                        <a:rPr kumimoji="0" lang="es-MX" sz="1100" b="1" i="0" u="none" strike="noStrike" kern="1200" dirty="0" smtClean="0">
                          <a:solidFill>
                            <a:schemeClr val="tx1"/>
                          </a:solidFill>
                          <a:effectLst/>
                          <a:latin typeface="Calibri" pitchFamily="34" charset="0"/>
                          <a:ea typeface="+mn-ea"/>
                          <a:cs typeface="Calibri" pitchFamily="34" charset="0"/>
                        </a:rPr>
                        <a:t>2016</a:t>
                      </a: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1100" b="1" i="0" u="none" strike="noStrike" dirty="0" smtClean="0">
                          <a:solidFill>
                            <a:srgbClr val="000000"/>
                          </a:solidFill>
                          <a:latin typeface="Calibri" pitchFamily="34" charset="0"/>
                        </a:rPr>
                        <a:t>INFOMEX</a:t>
                      </a:r>
                      <a:endParaRPr lang="es-MX" sz="11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ES" sz="1100" b="1" i="0" u="none" strike="noStrike" dirty="0" smtClean="0">
                          <a:solidFill>
                            <a:srgbClr val="010205"/>
                          </a:solidFill>
                          <a:effectLst/>
                          <a:latin typeface="Calibri" panose="020F0502020204030204" pitchFamily="34" charset="0"/>
                          <a:cs typeface="Calibri" panose="020F0502020204030204" pitchFamily="34" charset="0"/>
                        </a:rPr>
                        <a:t>1,200</a:t>
                      </a:r>
                      <a:endParaRPr lang="es-ES" sz="1100" b="1" i="0" u="none" strike="noStrike" dirty="0">
                        <a:solidFill>
                          <a:srgbClr val="010205"/>
                        </a:solidFill>
                        <a:effectLst/>
                        <a:latin typeface="Calibri" panose="020F0502020204030204" pitchFamily="34" charset="0"/>
                        <a:cs typeface="Calibri" panose="020F0502020204030204" pitchFamily="34" charset="0"/>
                      </a:endParaRP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ES" sz="1100" b="1" i="0" u="none" strike="noStrike" dirty="0">
                          <a:solidFill>
                            <a:srgbClr val="010205"/>
                          </a:solidFill>
                          <a:effectLst/>
                          <a:latin typeface="Calibri" panose="020F0502020204030204" pitchFamily="34" charset="0"/>
                          <a:cs typeface="Calibri" panose="020F0502020204030204" pitchFamily="34" charset="0"/>
                        </a:rPr>
                        <a:t>63.6%</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ES" sz="1100" b="1" i="0" u="none" strike="noStrike" dirty="0">
                          <a:solidFill>
                            <a:srgbClr val="010205"/>
                          </a:solidFill>
                          <a:effectLst/>
                          <a:latin typeface="Calibri" panose="020F0502020204030204" pitchFamily="34" charset="0"/>
                          <a:cs typeface="Calibri" panose="020F0502020204030204" pitchFamily="34" charset="0"/>
                        </a:rPr>
                        <a:t>450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ES" sz="1100" b="1" i="0" u="none" strike="noStrike" dirty="0">
                          <a:solidFill>
                            <a:srgbClr val="010205"/>
                          </a:solidFill>
                          <a:effectLst/>
                          <a:latin typeface="Calibri" panose="020F0502020204030204" pitchFamily="34" charset="0"/>
                          <a:cs typeface="Calibri" panose="020F0502020204030204" pitchFamily="34" charset="0"/>
                        </a:rPr>
                        <a:t>23.8%</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ES" sz="1100" b="1" i="0" u="none" strike="noStrike" dirty="0">
                          <a:solidFill>
                            <a:srgbClr val="010205"/>
                          </a:solidFill>
                          <a:effectLst/>
                          <a:latin typeface="Calibri" panose="020F0502020204030204" pitchFamily="34" charset="0"/>
                          <a:cs typeface="Calibri" panose="020F0502020204030204" pitchFamily="34" charset="0"/>
                        </a:rPr>
                        <a:t>237</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ES" sz="1100" b="1" i="0" u="none" strike="noStrike" dirty="0">
                          <a:solidFill>
                            <a:srgbClr val="010205"/>
                          </a:solidFill>
                          <a:effectLst/>
                          <a:latin typeface="Calibri" panose="020F0502020204030204" pitchFamily="34" charset="0"/>
                          <a:cs typeface="Calibri" panose="020F0502020204030204" pitchFamily="34" charset="0"/>
                        </a:rPr>
                        <a:t>12.6%</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ES" sz="1100" b="1" i="0" u="none" strike="noStrike" dirty="0" smtClean="0">
                          <a:solidFill>
                            <a:srgbClr val="010205"/>
                          </a:solidFill>
                          <a:effectLst/>
                          <a:latin typeface="Calibri" panose="020F0502020204030204" pitchFamily="34" charset="0"/>
                          <a:cs typeface="Calibri" panose="020F0502020204030204" pitchFamily="34" charset="0"/>
                        </a:rPr>
                        <a:t>1,887</a:t>
                      </a:r>
                      <a:endParaRPr lang="es-ES" sz="1100" b="1" i="0" u="none" strike="noStrike" dirty="0">
                        <a:solidFill>
                          <a:srgbClr val="010205"/>
                        </a:solidFill>
                        <a:effectLst/>
                        <a:latin typeface="Calibri" panose="020F0502020204030204" pitchFamily="34" charset="0"/>
                        <a:cs typeface="Calibri" panose="020F0502020204030204" pitchFamily="34" charset="0"/>
                      </a:endParaRP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r>
              <a:tr h="265249">
                <a:tc vMerge="1">
                  <a:txBody>
                    <a:bodyPr/>
                    <a:lstStyle/>
                    <a:p>
                      <a:pPr marL="0" marR="0" indent="0" algn="ctr" defTabSz="914400" rtl="0" eaLnBrk="1" fontAlgn="t" latinLnBrk="0" hangingPunct="1">
                        <a:lnSpc>
                          <a:spcPct val="100000"/>
                        </a:lnSpc>
                        <a:spcBef>
                          <a:spcPts val="0"/>
                        </a:spcBef>
                        <a:spcAft>
                          <a:spcPts val="0"/>
                        </a:spcAft>
                        <a:buClrTx/>
                        <a:buSzTx/>
                        <a:buFontTx/>
                        <a:buNone/>
                        <a:tabLst/>
                        <a:defRPr/>
                      </a:pPr>
                      <a:endParaRPr kumimoji="0" lang="es-MX" sz="1000" b="1" i="0" u="none" strike="noStrike" kern="1200" dirty="0" smtClean="0">
                        <a:solidFill>
                          <a:schemeClr val="tx1"/>
                        </a:solidFill>
                        <a:effectLst/>
                        <a:latin typeface="Calibri" pitchFamily="34" charset="0"/>
                        <a:ea typeface="+mn-ea"/>
                        <a:cs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1100" b="1" i="0" u="none" strike="noStrike" dirty="0" smtClean="0">
                          <a:solidFill>
                            <a:srgbClr val="000000"/>
                          </a:solidFill>
                          <a:latin typeface="Calibri" pitchFamily="34" charset="0"/>
                        </a:rPr>
                        <a:t>Buzones</a:t>
                      </a:r>
                      <a:endParaRPr lang="es-MX" sz="11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r>
              <a:tr h="265249">
                <a:tc vMerge="1">
                  <a:txBody>
                    <a:bodyPr/>
                    <a:lstStyle/>
                    <a:p>
                      <a:pPr marL="0" marR="0" indent="0" algn="ctr" defTabSz="914400" rtl="0" eaLnBrk="1" fontAlgn="t" latinLnBrk="0" hangingPunct="1">
                        <a:lnSpc>
                          <a:spcPct val="100000"/>
                        </a:lnSpc>
                        <a:spcBef>
                          <a:spcPts val="0"/>
                        </a:spcBef>
                        <a:spcAft>
                          <a:spcPts val="0"/>
                        </a:spcAft>
                        <a:buClrTx/>
                        <a:buSzTx/>
                        <a:buFontTx/>
                        <a:buNone/>
                        <a:tabLst/>
                        <a:defRPr/>
                      </a:pPr>
                      <a:endParaRPr kumimoji="0" lang="es-MX" sz="1000" b="1" i="0" u="none" strike="noStrike" kern="1200" dirty="0" smtClean="0">
                        <a:solidFill>
                          <a:schemeClr val="tx1"/>
                        </a:solidFill>
                        <a:effectLst/>
                        <a:latin typeface="Calibri" pitchFamily="34" charset="0"/>
                        <a:ea typeface="+mn-ea"/>
                        <a:cs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1100" b="1" i="0" u="none" strike="noStrike" dirty="0">
                          <a:solidFill>
                            <a:srgbClr val="FFFFFF"/>
                          </a:solidFill>
                          <a:latin typeface="Calibri" pitchFamily="34" charset="0"/>
                        </a:rPr>
                        <a:t>Total</a:t>
                      </a:r>
                    </a:p>
                  </a:txBody>
                  <a:tcPr marL="8460" marR="8460" marT="8460" marB="0" anchor="ctr">
                    <a:lnL w="6350" cap="flat" cmpd="sng" algn="ctr">
                      <a:solidFill>
                        <a:srgbClr val="2DA2BF"/>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rgbClr val="2DA2BF"/>
                    </a:solidFill>
                  </a:tcPr>
                </a:tc>
                <a:tc>
                  <a:txBody>
                    <a:bodyPr/>
                    <a:lstStyle/>
                    <a:p>
                      <a:pPr algn="ctr" fontAlgn="t"/>
                      <a:r>
                        <a:rPr lang="es-ES" sz="1100" b="1" i="0" u="none" strike="noStrike" dirty="0" smtClean="0">
                          <a:solidFill>
                            <a:schemeClr val="bg1"/>
                          </a:solidFill>
                          <a:effectLst/>
                          <a:latin typeface="Calibri" panose="020F0502020204030204" pitchFamily="34" charset="0"/>
                          <a:cs typeface="Calibri" panose="020F0502020204030204" pitchFamily="34" charset="0"/>
                        </a:rPr>
                        <a:t>1,200</a:t>
                      </a:r>
                      <a:endParaRPr lang="es-ES" sz="1100" b="1" i="0" u="none" strike="noStrike" dirty="0">
                        <a:solidFill>
                          <a:schemeClr val="bg1"/>
                        </a:solidFill>
                        <a:effectLst/>
                        <a:latin typeface="Calibri" panose="020F0502020204030204" pitchFamily="34" charset="0"/>
                        <a:cs typeface="Calibri" panose="020F0502020204030204" pitchFamily="34" charset="0"/>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rgbClr val="2DA2BF"/>
                    </a:solidFill>
                  </a:tcPr>
                </a:tc>
                <a:tc>
                  <a:txBody>
                    <a:bodyPr/>
                    <a:lstStyle/>
                    <a:p>
                      <a:pPr algn="ctr" fontAlgn="t"/>
                      <a:r>
                        <a:rPr lang="es-ES" sz="1100" b="1" i="0" u="none" strike="noStrike" dirty="0">
                          <a:solidFill>
                            <a:schemeClr val="bg1"/>
                          </a:solidFill>
                          <a:effectLst/>
                          <a:latin typeface="Calibri" panose="020F0502020204030204" pitchFamily="34" charset="0"/>
                          <a:cs typeface="Calibri" panose="020F0502020204030204" pitchFamily="34" charset="0"/>
                        </a:rPr>
                        <a:t>63.6%</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rgbClr val="2DA2BF"/>
                    </a:solidFill>
                  </a:tcPr>
                </a:tc>
                <a:tc>
                  <a:txBody>
                    <a:bodyPr/>
                    <a:lstStyle/>
                    <a:p>
                      <a:pPr algn="ctr" fontAlgn="t"/>
                      <a:r>
                        <a:rPr lang="es-ES" sz="1100" b="1" i="0" u="none" strike="noStrike" dirty="0">
                          <a:solidFill>
                            <a:schemeClr val="bg1"/>
                          </a:solidFill>
                          <a:effectLst/>
                          <a:latin typeface="Calibri" panose="020F0502020204030204" pitchFamily="34" charset="0"/>
                          <a:cs typeface="Calibri" panose="020F0502020204030204" pitchFamily="34" charset="0"/>
                        </a:rPr>
                        <a:t>450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rgbClr val="2DA2BF"/>
                    </a:solidFill>
                  </a:tcPr>
                </a:tc>
                <a:tc>
                  <a:txBody>
                    <a:bodyPr/>
                    <a:lstStyle/>
                    <a:p>
                      <a:pPr algn="ctr" fontAlgn="t"/>
                      <a:r>
                        <a:rPr lang="es-ES" sz="1100" b="1" i="0" u="none" strike="noStrike" dirty="0">
                          <a:solidFill>
                            <a:schemeClr val="bg1"/>
                          </a:solidFill>
                          <a:effectLst/>
                          <a:latin typeface="Calibri" panose="020F0502020204030204" pitchFamily="34" charset="0"/>
                          <a:cs typeface="Calibri" panose="020F0502020204030204" pitchFamily="34" charset="0"/>
                        </a:rPr>
                        <a:t>23.8%</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rgbClr val="2DA2BF"/>
                    </a:solidFill>
                  </a:tcPr>
                </a:tc>
                <a:tc>
                  <a:txBody>
                    <a:bodyPr/>
                    <a:lstStyle/>
                    <a:p>
                      <a:pPr algn="ctr" fontAlgn="t"/>
                      <a:r>
                        <a:rPr lang="es-ES" sz="1100" b="1" i="0" u="none" strike="noStrike" dirty="0">
                          <a:solidFill>
                            <a:schemeClr val="bg1"/>
                          </a:solidFill>
                          <a:effectLst/>
                          <a:latin typeface="Calibri" panose="020F0502020204030204" pitchFamily="34" charset="0"/>
                          <a:cs typeface="Calibri" panose="020F0502020204030204" pitchFamily="34" charset="0"/>
                        </a:rPr>
                        <a:t>237</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rgbClr val="2DA2BF"/>
                    </a:solidFill>
                  </a:tcPr>
                </a:tc>
                <a:tc>
                  <a:txBody>
                    <a:bodyPr/>
                    <a:lstStyle/>
                    <a:p>
                      <a:pPr algn="ctr" fontAlgn="t"/>
                      <a:r>
                        <a:rPr lang="es-ES" sz="1100" b="1" i="0" u="none" strike="noStrike" dirty="0">
                          <a:solidFill>
                            <a:schemeClr val="bg1"/>
                          </a:solidFill>
                          <a:effectLst/>
                          <a:latin typeface="Calibri" panose="020F0502020204030204" pitchFamily="34" charset="0"/>
                          <a:cs typeface="Calibri" panose="020F0502020204030204" pitchFamily="34" charset="0"/>
                        </a:rPr>
                        <a:t>12.6%</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rgbClr val="2DA2BF"/>
                    </a:solidFill>
                  </a:tcPr>
                </a:tc>
                <a:tc>
                  <a:txBody>
                    <a:bodyPr/>
                    <a:lstStyle/>
                    <a:p>
                      <a:pPr algn="ctr" fontAlgn="t"/>
                      <a:r>
                        <a:rPr lang="es-ES" sz="1100" b="1" i="0" u="none" strike="noStrike" dirty="0" smtClean="0">
                          <a:solidFill>
                            <a:schemeClr val="bg1"/>
                          </a:solidFill>
                          <a:effectLst/>
                          <a:latin typeface="Calibri" panose="020F0502020204030204" pitchFamily="34" charset="0"/>
                          <a:cs typeface="Calibri" panose="020F0502020204030204" pitchFamily="34" charset="0"/>
                        </a:rPr>
                        <a:t>1,887</a:t>
                      </a:r>
                      <a:endParaRPr lang="es-ES" sz="1100" b="1" i="0" u="none" strike="noStrike" dirty="0">
                        <a:solidFill>
                          <a:schemeClr val="bg1"/>
                        </a:solidFill>
                        <a:effectLst/>
                        <a:latin typeface="Calibri" panose="020F0502020204030204" pitchFamily="34" charset="0"/>
                        <a:cs typeface="Calibri" panose="020F0502020204030204" pitchFamily="34" charset="0"/>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rgbClr val="2DA2BF"/>
                    </a:solidFill>
                  </a:tcPr>
                </a:tc>
                <a:tc>
                  <a:txBody>
                    <a:bodyPr/>
                    <a:lstStyle/>
                    <a:p>
                      <a:pPr algn="ctr" fontAlgn="t"/>
                      <a:r>
                        <a:rPr lang="es-MX" sz="1100" b="1" i="0" u="none" strike="noStrike" dirty="0">
                          <a:solidFill>
                            <a:schemeClr val="bg1"/>
                          </a:solidFill>
                          <a:effectLst/>
                          <a:latin typeface="Calibri" panose="020F0502020204030204" pitchFamily="34" charset="0"/>
                        </a:rPr>
                        <a:t>100%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rgbClr val="2DA2BF"/>
                    </a:solidFill>
                  </a:tcPr>
                </a:tc>
              </a:tr>
              <a:tr h="265249">
                <a:tc rowSpan="3">
                  <a:txBody>
                    <a:bodyPr/>
                    <a:lstStyle/>
                    <a:p>
                      <a:pPr marL="0" marR="0" indent="0" algn="ctr" defTabSz="914400" rtl="0" eaLnBrk="1" fontAlgn="t" latinLnBrk="0" hangingPunct="1">
                        <a:lnSpc>
                          <a:spcPct val="100000"/>
                        </a:lnSpc>
                        <a:spcBef>
                          <a:spcPts val="0"/>
                        </a:spcBef>
                        <a:spcAft>
                          <a:spcPts val="0"/>
                        </a:spcAft>
                        <a:buClrTx/>
                        <a:buSzTx/>
                        <a:buFontTx/>
                        <a:buNone/>
                        <a:tabLst/>
                        <a:defRPr/>
                      </a:pPr>
                      <a:r>
                        <a:rPr kumimoji="0" lang="es-MX" sz="1100" b="1" i="0" u="none" strike="noStrike" kern="1200" dirty="0" smtClean="0">
                          <a:solidFill>
                            <a:schemeClr val="tx1"/>
                          </a:solidFill>
                          <a:effectLst/>
                          <a:latin typeface="Calibri" pitchFamily="34" charset="0"/>
                          <a:ea typeface="+mn-ea"/>
                          <a:cs typeface="Calibri" pitchFamily="34" charset="0"/>
                        </a:rPr>
                        <a:t>2017</a:t>
                      </a:r>
                    </a:p>
                  </a:txBody>
                  <a:tcPr marL="8460" marR="8460" marT="8460" marB="0" anchor="ctr">
                    <a:lnL w="6350" cap="flat" cmpd="sng" algn="ctr">
                      <a:solidFill>
                        <a:srgbClr val="2DA2BF"/>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1100" b="1" i="0" u="none" strike="noStrike" dirty="0" smtClean="0">
                          <a:solidFill>
                            <a:srgbClr val="000000"/>
                          </a:solidFill>
                          <a:latin typeface="Calibri" pitchFamily="34" charset="0"/>
                        </a:rPr>
                        <a:t>INFOMEX</a:t>
                      </a:r>
                      <a:endParaRPr lang="es-MX" sz="1100" b="1" i="0" u="none" strike="noStrike" dirty="0">
                        <a:solidFill>
                          <a:srgbClr val="000000"/>
                        </a:solidFill>
                        <a:latin typeface="Calibri" pitchFamily="34" charset="0"/>
                      </a:endParaRPr>
                    </a:p>
                  </a:txBody>
                  <a:tcPr marL="8460" marR="8460" marT="846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pPr marL="0" algn="ctr" rtl="0" eaLnBrk="1" fontAlgn="t" latinLnBrk="0" hangingPunct="1"/>
                      <a:r>
                        <a:rPr kumimoji="0" lang="es-MX" sz="1100" b="1" i="0" u="none" strike="noStrike" kern="1200" dirty="0" smtClean="0">
                          <a:solidFill>
                            <a:srgbClr val="000000"/>
                          </a:solidFill>
                          <a:effectLst/>
                          <a:latin typeface="Calibri" panose="020F0502020204030204" pitchFamily="34" charset="0"/>
                          <a:ea typeface="+mn-ea"/>
                          <a:cs typeface="+mn-cs"/>
                        </a:rPr>
                        <a:t>1,266</a:t>
                      </a:r>
                      <a:endParaRPr kumimoji="0" lang="es-MX" sz="1100" b="1" i="0" u="none" strike="noStrike" kern="1200" dirty="0">
                        <a:solidFill>
                          <a:srgbClr val="000000"/>
                        </a:solidFill>
                        <a:effectLst/>
                        <a:latin typeface="Calibri" panose="020F0502020204030204" pitchFamily="34" charset="0"/>
                        <a:ea typeface="+mn-ea"/>
                        <a:cs typeface="+mn-cs"/>
                      </a:endParaRPr>
                    </a:p>
                  </a:txBody>
                  <a:tcPr marL="9525" marR="9525" marT="9525"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pPr marL="0" algn="ctr" rtl="0" eaLnBrk="1" fontAlgn="t" latinLnBrk="0" hangingPunct="1"/>
                      <a:r>
                        <a:rPr kumimoji="0" lang="es-MX" sz="1100" b="1" i="0" u="none" strike="noStrike" kern="1200" dirty="0">
                          <a:solidFill>
                            <a:srgbClr val="000000"/>
                          </a:solidFill>
                          <a:effectLst/>
                          <a:latin typeface="Calibri" panose="020F0502020204030204" pitchFamily="34" charset="0"/>
                          <a:ea typeface="+mn-ea"/>
                          <a:cs typeface="+mn-cs"/>
                        </a:rPr>
                        <a:t>67.5%</a:t>
                      </a:r>
                    </a:p>
                  </a:txBody>
                  <a:tcPr marL="9525" marR="9525" marT="9525"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pPr marL="0" algn="ctr" rtl="0" eaLnBrk="1" fontAlgn="t" latinLnBrk="0" hangingPunct="1"/>
                      <a:r>
                        <a:rPr kumimoji="0" lang="es-MX" sz="1100" b="1" i="0" u="none" strike="noStrike" kern="1200" dirty="0">
                          <a:solidFill>
                            <a:srgbClr val="000000"/>
                          </a:solidFill>
                          <a:effectLst/>
                          <a:latin typeface="Calibri" panose="020F0502020204030204" pitchFamily="34" charset="0"/>
                          <a:ea typeface="+mn-ea"/>
                          <a:cs typeface="+mn-cs"/>
                        </a:rPr>
                        <a:t>386</a:t>
                      </a:r>
                    </a:p>
                  </a:txBody>
                  <a:tcPr marL="9525" marR="9525" marT="9525"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pPr marL="0" algn="ctr" rtl="0" eaLnBrk="1" fontAlgn="t" latinLnBrk="0" hangingPunct="1"/>
                      <a:r>
                        <a:rPr kumimoji="0" lang="es-MX" sz="1100" b="1" i="0" u="none" strike="noStrike" kern="1200" dirty="0">
                          <a:solidFill>
                            <a:srgbClr val="000000"/>
                          </a:solidFill>
                          <a:effectLst/>
                          <a:latin typeface="Calibri" panose="020F0502020204030204" pitchFamily="34" charset="0"/>
                          <a:ea typeface="+mn-ea"/>
                          <a:cs typeface="+mn-cs"/>
                        </a:rPr>
                        <a:t>20.6%</a:t>
                      </a:r>
                    </a:p>
                  </a:txBody>
                  <a:tcPr marL="9525" marR="9525" marT="9525"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pPr marL="0" algn="ctr" rtl="0" eaLnBrk="1" fontAlgn="t" latinLnBrk="0" hangingPunct="1"/>
                      <a:r>
                        <a:rPr kumimoji="0" lang="es-MX" sz="1100" b="1" i="0" u="none" strike="noStrike" kern="1200" dirty="0">
                          <a:solidFill>
                            <a:srgbClr val="000000"/>
                          </a:solidFill>
                          <a:effectLst/>
                          <a:latin typeface="Calibri" panose="020F0502020204030204" pitchFamily="34" charset="0"/>
                          <a:ea typeface="+mn-ea"/>
                          <a:cs typeface="+mn-cs"/>
                        </a:rPr>
                        <a:t>224</a:t>
                      </a:r>
                    </a:p>
                  </a:txBody>
                  <a:tcPr marL="9525" marR="9525" marT="9525"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pPr marL="0" algn="ctr" rtl="0" eaLnBrk="1" fontAlgn="t" latinLnBrk="0" hangingPunct="1"/>
                      <a:r>
                        <a:rPr kumimoji="0" lang="es-MX" sz="1100" b="1" i="0" u="none" strike="noStrike" kern="1200" dirty="0">
                          <a:solidFill>
                            <a:srgbClr val="000000"/>
                          </a:solidFill>
                          <a:effectLst/>
                          <a:latin typeface="Calibri" panose="020F0502020204030204" pitchFamily="34" charset="0"/>
                          <a:ea typeface="+mn-ea"/>
                          <a:cs typeface="+mn-cs"/>
                        </a:rPr>
                        <a:t>11.9%</a:t>
                      </a:r>
                    </a:p>
                  </a:txBody>
                  <a:tcPr marL="9525" marR="9525" marT="9525"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pPr marL="0" algn="ctr" rtl="0" eaLnBrk="1" fontAlgn="t" latinLnBrk="0" hangingPunct="1"/>
                      <a:r>
                        <a:rPr kumimoji="0" lang="es-MX" sz="1100" b="1" i="0" u="none" strike="noStrike" kern="1200" dirty="0" smtClean="0">
                          <a:solidFill>
                            <a:srgbClr val="000000"/>
                          </a:solidFill>
                          <a:effectLst/>
                          <a:latin typeface="Calibri" panose="020F0502020204030204" pitchFamily="34" charset="0"/>
                          <a:ea typeface="+mn-ea"/>
                          <a:cs typeface="+mn-cs"/>
                        </a:rPr>
                        <a:t>1,876</a:t>
                      </a:r>
                      <a:endParaRPr kumimoji="0" lang="es-MX" sz="1100" b="1" i="0" u="none" strike="noStrike" kern="1200" dirty="0">
                        <a:solidFill>
                          <a:srgbClr val="000000"/>
                        </a:solidFill>
                        <a:effectLst/>
                        <a:latin typeface="Calibri" panose="020F0502020204030204" pitchFamily="34" charset="0"/>
                        <a:ea typeface="+mn-ea"/>
                        <a:cs typeface="+mn-cs"/>
                      </a:endParaRPr>
                    </a:p>
                  </a:txBody>
                  <a:tcPr marL="9525" marR="9525" marT="9525"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pPr marL="0" algn="ctr" rtl="0" eaLnBrk="1" fontAlgn="t" latinLnBrk="0" hangingPunct="1"/>
                      <a:r>
                        <a:rPr kumimoji="0" lang="es-MX" sz="1100" b="1" i="0" u="none" strike="noStrike" kern="1200" dirty="0" smtClean="0">
                          <a:solidFill>
                            <a:srgbClr val="000000"/>
                          </a:solidFill>
                          <a:effectLst/>
                          <a:latin typeface="Calibri" panose="020F0502020204030204" pitchFamily="34" charset="0"/>
                          <a:ea typeface="+mn-ea"/>
                          <a:cs typeface="+mn-cs"/>
                        </a:rPr>
                        <a:t>100%</a:t>
                      </a:r>
                      <a:endParaRPr kumimoji="0" lang="es-MX" sz="1100" b="1" i="0" u="none" strike="noStrike" kern="1200" dirty="0">
                        <a:solidFill>
                          <a:srgbClr val="000000"/>
                        </a:solidFill>
                        <a:effectLst/>
                        <a:latin typeface="Calibri" panose="020F0502020204030204" pitchFamily="34" charset="0"/>
                        <a:ea typeface="+mn-ea"/>
                        <a:cs typeface="+mn-cs"/>
                      </a:endParaRPr>
                    </a:p>
                  </a:txBody>
                  <a:tcPr marL="9525" marR="9525" marT="9525"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r>
              <a:tr h="265249">
                <a:tc vMerge="1">
                  <a:txBody>
                    <a:bodyPr/>
                    <a:lstStyle/>
                    <a:p>
                      <a:pPr marL="0" marR="0" indent="0" algn="ctr" defTabSz="914400" rtl="0" eaLnBrk="1" fontAlgn="t" latinLnBrk="0" hangingPunct="1">
                        <a:lnSpc>
                          <a:spcPct val="100000"/>
                        </a:lnSpc>
                        <a:spcBef>
                          <a:spcPts val="0"/>
                        </a:spcBef>
                        <a:spcAft>
                          <a:spcPts val="0"/>
                        </a:spcAft>
                        <a:buClrTx/>
                        <a:buSzTx/>
                        <a:buFontTx/>
                        <a:buNone/>
                        <a:tabLst/>
                        <a:defRPr/>
                      </a:pPr>
                      <a:endParaRPr kumimoji="0" lang="es-MX" sz="900" b="1" i="0" u="none" strike="noStrike" kern="1200" dirty="0" smtClean="0">
                        <a:solidFill>
                          <a:schemeClr val="tx1"/>
                        </a:solidFill>
                        <a:effectLst/>
                        <a:latin typeface="Calibri" pitchFamily="34" charset="0"/>
                        <a:ea typeface="+mn-ea"/>
                        <a:cs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1100" b="1" i="0" u="none" strike="noStrike" dirty="0" smtClean="0">
                          <a:solidFill>
                            <a:srgbClr val="000000"/>
                          </a:solidFill>
                          <a:latin typeface="Calibri" pitchFamily="34" charset="0"/>
                        </a:rPr>
                        <a:t>Buzones</a:t>
                      </a:r>
                      <a:endParaRPr lang="es-MX" sz="1100" b="1" i="0" u="none" strike="noStrike" dirty="0">
                        <a:solidFill>
                          <a:srgbClr val="000000"/>
                        </a:solidFill>
                        <a:latin typeface="Calibri" pitchFamily="34" charset="0"/>
                      </a:endParaRPr>
                    </a:p>
                  </a:txBody>
                  <a:tcPr marL="8460" marR="8460" marT="846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pPr algn="ctr" fontAlgn="t"/>
                      <a:r>
                        <a:rPr lang="es-MX" sz="1100" b="1" i="0" u="none" strike="noStrike" dirty="0">
                          <a:solidFill>
                            <a:srgbClr val="000000"/>
                          </a:solidFill>
                          <a:effectLst/>
                          <a:latin typeface="Calibri" panose="020F0502020204030204" pitchFamily="34" charset="0"/>
                        </a:rPr>
                        <a:t>-</a:t>
                      </a:r>
                    </a:p>
                  </a:txBody>
                  <a:tcPr marL="9525" marR="9525" marT="9525"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pPr algn="ctr" fontAlgn="t"/>
                      <a:r>
                        <a:rPr lang="es-MX" sz="1100" b="1" i="0" u="none" strike="noStrike" dirty="0">
                          <a:solidFill>
                            <a:srgbClr val="000000"/>
                          </a:solidFill>
                          <a:effectLst/>
                          <a:latin typeface="Calibri" panose="020F0502020204030204" pitchFamily="34" charset="0"/>
                        </a:rPr>
                        <a:t>-</a:t>
                      </a:r>
                    </a:p>
                  </a:txBody>
                  <a:tcPr marL="9525" marR="9525" marT="9525"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pPr algn="ctr" fontAlgn="t"/>
                      <a:r>
                        <a:rPr lang="es-MX" sz="1100" b="1" i="0" u="none" strike="noStrike" dirty="0">
                          <a:solidFill>
                            <a:srgbClr val="000000"/>
                          </a:solidFill>
                          <a:effectLst/>
                          <a:latin typeface="Calibri" panose="020F0502020204030204" pitchFamily="34" charset="0"/>
                        </a:rPr>
                        <a:t>-</a:t>
                      </a:r>
                    </a:p>
                  </a:txBody>
                  <a:tcPr marL="9525" marR="9525" marT="9525"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pPr algn="ctr" fontAlgn="t"/>
                      <a:r>
                        <a:rPr lang="es-MX" sz="1100" b="1" i="0" u="none" strike="noStrike" dirty="0">
                          <a:solidFill>
                            <a:srgbClr val="000000"/>
                          </a:solidFill>
                          <a:effectLst/>
                          <a:latin typeface="Calibri" panose="020F0502020204030204" pitchFamily="34" charset="0"/>
                        </a:rPr>
                        <a:t>-</a:t>
                      </a:r>
                    </a:p>
                  </a:txBody>
                  <a:tcPr marL="9525" marR="9525" marT="9525"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pPr algn="ctr" fontAlgn="t"/>
                      <a:r>
                        <a:rPr lang="es-MX" sz="1100" b="1" i="0" u="none" strike="noStrike" dirty="0">
                          <a:solidFill>
                            <a:srgbClr val="000000"/>
                          </a:solidFill>
                          <a:effectLst/>
                          <a:latin typeface="Calibri" panose="020F0502020204030204" pitchFamily="34" charset="0"/>
                        </a:rPr>
                        <a:t>-</a:t>
                      </a:r>
                    </a:p>
                  </a:txBody>
                  <a:tcPr marL="9525" marR="9525" marT="9525"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pPr algn="ctr" fontAlgn="t"/>
                      <a:r>
                        <a:rPr lang="es-MX" sz="1100" b="1" i="0" u="none" strike="noStrike" dirty="0">
                          <a:solidFill>
                            <a:srgbClr val="000000"/>
                          </a:solidFill>
                          <a:effectLst/>
                          <a:latin typeface="Calibri" panose="020F0502020204030204" pitchFamily="34" charset="0"/>
                        </a:rPr>
                        <a:t>-</a:t>
                      </a:r>
                    </a:p>
                  </a:txBody>
                  <a:tcPr marL="9525" marR="9525" marT="9525"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pPr algn="ctr" fontAlgn="t"/>
                      <a:r>
                        <a:rPr lang="es-MX" sz="1100" b="1" i="0" u="none" strike="noStrike" dirty="0">
                          <a:solidFill>
                            <a:srgbClr val="000000"/>
                          </a:solidFill>
                          <a:effectLst/>
                          <a:latin typeface="Calibri" panose="020F0502020204030204" pitchFamily="34" charset="0"/>
                        </a:rPr>
                        <a:t>-</a:t>
                      </a:r>
                    </a:p>
                  </a:txBody>
                  <a:tcPr marL="9525" marR="9525" marT="9525"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pPr algn="ctr" fontAlgn="t"/>
                      <a:r>
                        <a:rPr lang="es-MX" sz="1100" b="1" i="0" u="none" strike="noStrike" dirty="0">
                          <a:solidFill>
                            <a:srgbClr val="000000"/>
                          </a:solidFill>
                          <a:effectLst/>
                          <a:latin typeface="Calibri" panose="020F0502020204030204" pitchFamily="34" charset="0"/>
                        </a:rPr>
                        <a:t>-</a:t>
                      </a:r>
                    </a:p>
                  </a:txBody>
                  <a:tcPr marL="9525" marR="9525" marT="9525"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r>
              <a:tr h="265249">
                <a:tc vMerge="1">
                  <a:txBody>
                    <a:bodyPr/>
                    <a:lstStyle/>
                    <a:p>
                      <a:pPr marL="0" marR="0" indent="0" algn="ctr" defTabSz="914400" rtl="0" eaLnBrk="1" fontAlgn="t" latinLnBrk="0" hangingPunct="1">
                        <a:lnSpc>
                          <a:spcPct val="100000"/>
                        </a:lnSpc>
                        <a:spcBef>
                          <a:spcPts val="0"/>
                        </a:spcBef>
                        <a:spcAft>
                          <a:spcPts val="0"/>
                        </a:spcAft>
                        <a:buClrTx/>
                        <a:buSzTx/>
                        <a:buFontTx/>
                        <a:buNone/>
                        <a:tabLst/>
                        <a:defRPr/>
                      </a:pPr>
                      <a:endParaRPr kumimoji="0" lang="es-MX" sz="900" b="1" i="0" u="none" strike="noStrike" kern="1200" dirty="0" smtClean="0">
                        <a:solidFill>
                          <a:schemeClr val="tx1"/>
                        </a:solidFill>
                        <a:effectLst/>
                        <a:latin typeface="Calibri" pitchFamily="34" charset="0"/>
                        <a:ea typeface="+mn-ea"/>
                        <a:cs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1100" b="1" i="0" u="none" strike="noStrike" dirty="0">
                          <a:solidFill>
                            <a:srgbClr val="FFFFFF"/>
                          </a:solidFill>
                          <a:latin typeface="Calibri" pitchFamily="34" charset="0"/>
                        </a:rPr>
                        <a:t>Total</a:t>
                      </a:r>
                    </a:p>
                  </a:txBody>
                  <a:tcPr marL="8460" marR="8460" marT="8460" marB="0" anchor="ctr">
                    <a:lnL w="6350" cap="flat" cmpd="sng" algn="ctr">
                      <a:solidFill>
                        <a:srgbClr val="2DA2BF"/>
                      </a:solidFill>
                      <a:prstDash val="solid"/>
                      <a:round/>
                      <a:headEnd type="none" w="med" len="med"/>
                      <a:tailEnd type="none" w="med" len="med"/>
                    </a:lnL>
                    <a:lnR w="9525" cap="flat" cmpd="sng" algn="ctr">
                      <a:solidFill>
                        <a:schemeClr val="bg1"/>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marL="0" algn="ctr" rtl="0" eaLnBrk="1" fontAlgn="t" latinLnBrk="0" hangingPunct="1"/>
                      <a:r>
                        <a:rPr kumimoji="0" lang="es-MX" sz="1100" b="1" i="0" u="none" strike="noStrike" kern="1200" dirty="0" smtClean="0">
                          <a:solidFill>
                            <a:schemeClr val="bg1"/>
                          </a:solidFill>
                          <a:effectLst/>
                          <a:latin typeface="Calibri" panose="020F0502020204030204" pitchFamily="34" charset="0"/>
                          <a:ea typeface="+mn-ea"/>
                          <a:cs typeface="+mn-cs"/>
                        </a:rPr>
                        <a:t>1,266</a:t>
                      </a:r>
                      <a:endParaRPr kumimoji="0" lang="es-MX" sz="1100" b="1" i="0" u="none" strike="noStrike" kern="1200" dirty="0">
                        <a:solidFill>
                          <a:schemeClr val="bg1"/>
                        </a:solidFill>
                        <a:effectLst/>
                        <a:latin typeface="Calibri" panose="020F0502020204030204" pitchFamily="34" charset="0"/>
                        <a:ea typeface="+mn-ea"/>
                        <a:cs typeface="+mn-cs"/>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marL="0" algn="ctr" rtl="0" eaLnBrk="1" fontAlgn="t" latinLnBrk="0" hangingPunct="1"/>
                      <a:r>
                        <a:rPr kumimoji="0" lang="es-MX" sz="1100" b="1" i="0" u="none" strike="noStrike" kern="1200" dirty="0">
                          <a:solidFill>
                            <a:schemeClr val="bg1"/>
                          </a:solidFill>
                          <a:effectLst/>
                          <a:latin typeface="Calibri" panose="020F0502020204030204" pitchFamily="34" charset="0"/>
                          <a:ea typeface="+mn-ea"/>
                          <a:cs typeface="+mn-cs"/>
                        </a:rPr>
                        <a:t>67.5%</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marL="0" algn="ctr" rtl="0" eaLnBrk="1" fontAlgn="t" latinLnBrk="0" hangingPunct="1"/>
                      <a:r>
                        <a:rPr kumimoji="0" lang="es-MX" sz="1100" b="1" i="0" u="none" strike="noStrike" kern="1200" dirty="0">
                          <a:solidFill>
                            <a:schemeClr val="bg1"/>
                          </a:solidFill>
                          <a:effectLst/>
                          <a:latin typeface="Calibri" panose="020F0502020204030204" pitchFamily="34" charset="0"/>
                          <a:ea typeface="+mn-ea"/>
                          <a:cs typeface="+mn-cs"/>
                        </a:rPr>
                        <a:t>386</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marL="0" algn="ctr" rtl="0" eaLnBrk="1" fontAlgn="t" latinLnBrk="0" hangingPunct="1"/>
                      <a:r>
                        <a:rPr kumimoji="0" lang="es-MX" sz="1100" b="1" i="0" u="none" strike="noStrike" kern="1200" dirty="0">
                          <a:solidFill>
                            <a:schemeClr val="bg1"/>
                          </a:solidFill>
                          <a:effectLst/>
                          <a:latin typeface="Calibri" panose="020F0502020204030204" pitchFamily="34" charset="0"/>
                          <a:ea typeface="+mn-ea"/>
                          <a:cs typeface="+mn-cs"/>
                        </a:rPr>
                        <a:t>20.6%</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marL="0" algn="ctr" rtl="0" eaLnBrk="1" fontAlgn="t" latinLnBrk="0" hangingPunct="1"/>
                      <a:r>
                        <a:rPr kumimoji="0" lang="es-MX" sz="1100" b="1" i="0" u="none" strike="noStrike" kern="1200" dirty="0">
                          <a:solidFill>
                            <a:schemeClr val="bg1"/>
                          </a:solidFill>
                          <a:effectLst/>
                          <a:latin typeface="Calibri" panose="020F0502020204030204" pitchFamily="34" charset="0"/>
                          <a:ea typeface="+mn-ea"/>
                          <a:cs typeface="+mn-cs"/>
                        </a:rPr>
                        <a:t>224</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marL="0" algn="ctr" rtl="0" eaLnBrk="1" fontAlgn="t" latinLnBrk="0" hangingPunct="1"/>
                      <a:r>
                        <a:rPr kumimoji="0" lang="es-MX" sz="1100" b="1" i="0" u="none" strike="noStrike" kern="1200" dirty="0">
                          <a:solidFill>
                            <a:schemeClr val="bg1"/>
                          </a:solidFill>
                          <a:effectLst/>
                          <a:latin typeface="Calibri" panose="020F0502020204030204" pitchFamily="34" charset="0"/>
                          <a:ea typeface="+mn-ea"/>
                          <a:cs typeface="+mn-cs"/>
                        </a:rPr>
                        <a:t>11.9%</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marL="0" algn="ctr" rtl="0" eaLnBrk="1" fontAlgn="t" latinLnBrk="0" hangingPunct="1"/>
                      <a:r>
                        <a:rPr kumimoji="0" lang="es-MX" sz="1100" b="1" i="0" u="none" strike="noStrike" kern="1200" dirty="0" smtClean="0">
                          <a:solidFill>
                            <a:schemeClr val="bg1"/>
                          </a:solidFill>
                          <a:effectLst/>
                          <a:latin typeface="Calibri" panose="020F0502020204030204" pitchFamily="34" charset="0"/>
                          <a:ea typeface="+mn-ea"/>
                          <a:cs typeface="+mn-cs"/>
                        </a:rPr>
                        <a:t>1,876</a:t>
                      </a:r>
                      <a:endParaRPr kumimoji="0" lang="es-MX" sz="1100" b="1" i="0" u="none" strike="noStrike" kern="1200" dirty="0">
                        <a:solidFill>
                          <a:schemeClr val="bg1"/>
                        </a:solidFill>
                        <a:effectLst/>
                        <a:latin typeface="Calibri" panose="020F0502020204030204" pitchFamily="34" charset="0"/>
                        <a:ea typeface="+mn-ea"/>
                        <a:cs typeface="+mn-cs"/>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marL="0" algn="ctr" rtl="0" eaLnBrk="1" fontAlgn="t" latinLnBrk="0" hangingPunct="1"/>
                      <a:r>
                        <a:rPr kumimoji="0" lang="es-MX" sz="1100" b="1" i="0" u="none" strike="noStrike" kern="1200" dirty="0" smtClean="0">
                          <a:solidFill>
                            <a:schemeClr val="bg1"/>
                          </a:solidFill>
                          <a:effectLst/>
                          <a:latin typeface="Calibri" panose="020F0502020204030204" pitchFamily="34" charset="0"/>
                          <a:ea typeface="+mn-ea"/>
                          <a:cs typeface="+mn-cs"/>
                        </a:rPr>
                        <a:t>100%</a:t>
                      </a:r>
                      <a:endParaRPr kumimoji="0" lang="es-MX" sz="1100" b="1" i="0" u="none" strike="noStrike" kern="1200" dirty="0">
                        <a:solidFill>
                          <a:schemeClr val="bg1"/>
                        </a:solidFill>
                        <a:effectLst/>
                        <a:latin typeface="Calibri" panose="020F0502020204030204" pitchFamily="34" charset="0"/>
                        <a:ea typeface="+mn-ea"/>
                        <a:cs typeface="+mn-cs"/>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rgbClr val="2DA2BF"/>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r>
            </a:tbl>
          </a:graphicData>
        </a:graphic>
      </p:graphicFrame>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8 Marcador de número de diapositiva"/>
          <p:cNvSpPr>
            <a:spLocks noGrp="1"/>
          </p:cNvSpPr>
          <p:nvPr>
            <p:ph type="sldNum" sz="quarter" idx="12"/>
          </p:nvPr>
        </p:nvSpPr>
        <p:spPr/>
        <p:txBody>
          <a:bodyPr/>
          <a:lstStyle/>
          <a:p>
            <a:pPr>
              <a:defRPr/>
            </a:pPr>
            <a:fld id="{BD43386B-512A-4F48-AC60-1F2A615D5642}" type="slidenum">
              <a:rPr lang="es-MX" smtClean="0"/>
              <a:pPr>
                <a:defRPr/>
              </a:pPr>
              <a:t>2</a:t>
            </a:fld>
            <a:endParaRPr lang="es-MX" dirty="0"/>
          </a:p>
        </p:txBody>
      </p:sp>
      <p:sp>
        <p:nvSpPr>
          <p:cNvPr id="8" name="Rectangle 3"/>
          <p:cNvSpPr txBox="1">
            <a:spLocks noChangeArrowheads="1"/>
          </p:cNvSpPr>
          <p:nvPr/>
        </p:nvSpPr>
        <p:spPr>
          <a:xfrm>
            <a:off x="353757" y="1735964"/>
            <a:ext cx="8443972" cy="4213316"/>
          </a:xfrm>
          <a:prstGeom prst="rect">
            <a:avLst/>
          </a:prstGeom>
        </p:spPr>
        <p:txBody>
          <a:bodyPr/>
          <a:lstStyle/>
          <a:p>
            <a:pPr algn="just" fontAlgn="auto">
              <a:spcBef>
                <a:spcPts val="0"/>
              </a:spcBef>
              <a:spcAft>
                <a:spcPts val="0"/>
              </a:spcAft>
              <a:defRPr/>
            </a:pPr>
            <a:r>
              <a:rPr lang="es-MX" sz="2000" b="1" kern="0" dirty="0" smtClean="0">
                <a:solidFill>
                  <a:sysClr val="windowText" lastClr="000000"/>
                </a:solidFill>
                <a:latin typeface="Calibri" pitchFamily="34" charset="0"/>
                <a:cs typeface="Arial" pitchFamily="34" charset="0"/>
              </a:rPr>
              <a:t>Conocer el grado de satisfacción de los solicitantes sobre la respuesta obtenida una vez ejercido el Derecho de Acceso a la Información Pública en la Ciudad de México.</a:t>
            </a:r>
          </a:p>
          <a:p>
            <a:pPr algn="just" fontAlgn="auto">
              <a:spcBef>
                <a:spcPts val="0"/>
              </a:spcBef>
              <a:spcAft>
                <a:spcPts val="0"/>
              </a:spcAft>
              <a:defRPr/>
            </a:pPr>
            <a:endParaRPr lang="es-MX" sz="2000" b="1" kern="0" dirty="0" smtClean="0">
              <a:solidFill>
                <a:sysClr val="windowText" lastClr="000000"/>
              </a:solidFill>
              <a:latin typeface="Calibri" pitchFamily="34" charset="0"/>
              <a:cs typeface="Arial" pitchFamily="34" charset="0"/>
            </a:endParaRPr>
          </a:p>
          <a:p>
            <a:pPr algn="just" fontAlgn="auto">
              <a:spcBef>
                <a:spcPts val="0"/>
              </a:spcBef>
              <a:spcAft>
                <a:spcPts val="0"/>
              </a:spcAft>
              <a:defRPr/>
            </a:pPr>
            <a:r>
              <a:rPr lang="es-MX" sz="2000" b="1" kern="0" dirty="0" smtClean="0">
                <a:solidFill>
                  <a:sysClr val="windowText" lastClr="000000"/>
                </a:solidFill>
                <a:latin typeface="Calibri" pitchFamily="34" charset="0"/>
                <a:cs typeface="Arial" pitchFamily="34" charset="0"/>
              </a:rPr>
              <a:t>Mostrar un comparativo de acuerdo al tipo de cuestionario respondido: por INFOMEX o buzón, comparándolos por año.</a:t>
            </a:r>
          </a:p>
          <a:p>
            <a:pPr algn="just" fontAlgn="auto">
              <a:spcBef>
                <a:spcPts val="0"/>
              </a:spcBef>
              <a:spcAft>
                <a:spcPts val="0"/>
              </a:spcAft>
              <a:defRPr/>
            </a:pPr>
            <a:endParaRPr lang="es-MX" sz="2000" b="1" kern="0" dirty="0" smtClean="0">
              <a:solidFill>
                <a:sysClr val="windowText" lastClr="000000"/>
              </a:solidFill>
              <a:latin typeface="Calibri" pitchFamily="34" charset="0"/>
              <a:cs typeface="Arial" pitchFamily="34" charset="0"/>
            </a:endParaRPr>
          </a:p>
          <a:p>
            <a:pPr algn="just" fontAlgn="auto">
              <a:spcBef>
                <a:spcPts val="0"/>
              </a:spcBef>
              <a:spcAft>
                <a:spcPts val="0"/>
              </a:spcAft>
              <a:defRPr/>
            </a:pPr>
            <a:r>
              <a:rPr lang="es-MX" sz="2000" b="1" kern="0" dirty="0" smtClean="0">
                <a:solidFill>
                  <a:sysClr val="windowText" lastClr="000000"/>
                </a:solidFill>
                <a:latin typeface="Calibri" pitchFamily="34" charset="0"/>
                <a:cs typeface="Arial" pitchFamily="34" charset="0"/>
              </a:rPr>
              <a:t>Las respuestas de los solicitantes se obtuvo de la Encuesta de Satisfacción del Solicitante de Información Pública</a:t>
            </a:r>
            <a:r>
              <a:rPr lang="es-MX" sz="2000" b="1" kern="0" dirty="0">
                <a:solidFill>
                  <a:sysClr val="windowText" lastClr="000000"/>
                </a:solidFill>
                <a:latin typeface="Calibri" pitchFamily="34" charset="0"/>
                <a:cs typeface="Arial" pitchFamily="34" charset="0"/>
              </a:rPr>
              <a:t>, </a:t>
            </a:r>
            <a:r>
              <a:rPr lang="es-MX" sz="2000" b="1" kern="0" dirty="0" smtClean="0">
                <a:solidFill>
                  <a:sysClr val="windowText" lastClr="000000"/>
                </a:solidFill>
                <a:latin typeface="Calibri" pitchFamily="34" charset="0"/>
                <a:cs typeface="Arial" pitchFamily="34" charset="0"/>
              </a:rPr>
              <a:t>24,973 cuestionarios autoaplicados en INFOMEX y 4,407 cuestionarios depositados de manera personal en los buzones instalados en las Unidades de Transparencia de los Sujetos Obligados, correspondiente al periodo comprendido entre el año 2007 a 2017.</a:t>
            </a:r>
          </a:p>
        </p:txBody>
      </p:sp>
      <p:sp>
        <p:nvSpPr>
          <p:cNvPr id="11" name="10 CuadroTexto"/>
          <p:cNvSpPr txBox="1"/>
          <p:nvPr/>
        </p:nvSpPr>
        <p:spPr>
          <a:xfrm>
            <a:off x="76169" y="85702"/>
            <a:ext cx="8388000" cy="864000"/>
          </a:xfrm>
          <a:prstGeom prst="rect">
            <a:avLst/>
          </a:prstGeom>
          <a:noFill/>
        </p:spPr>
        <p:txBody>
          <a:bodyPr wrap="square" rtlCol="0" anchor="ctr">
            <a:noAutofit/>
          </a:bodyPr>
          <a:lstStyle/>
          <a:p>
            <a:pPr algn="ctr"/>
            <a:r>
              <a:rPr lang="es-MX" sz="2000" b="1" dirty="0" smtClean="0">
                <a:latin typeface="Calibri" pitchFamily="34" charset="0"/>
              </a:rPr>
              <a:t>O B J E T I V O</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8 Marcador de número de diapositiva"/>
          <p:cNvSpPr>
            <a:spLocks noGrp="1"/>
          </p:cNvSpPr>
          <p:nvPr>
            <p:ph type="sldNum" sz="quarter" idx="12"/>
          </p:nvPr>
        </p:nvSpPr>
        <p:spPr/>
        <p:txBody>
          <a:bodyPr/>
          <a:lstStyle/>
          <a:p>
            <a:pPr>
              <a:defRPr/>
            </a:pPr>
            <a:fld id="{BD43386B-512A-4F48-AC60-1F2A615D5642}" type="slidenum">
              <a:rPr lang="es-MX" smtClean="0"/>
              <a:pPr>
                <a:defRPr/>
              </a:pPr>
              <a:t>20</a:t>
            </a:fld>
            <a:endParaRPr lang="es-MX" dirty="0"/>
          </a:p>
        </p:txBody>
      </p:sp>
      <p:graphicFrame>
        <p:nvGraphicFramePr>
          <p:cNvPr id="6" name="5 Gráfico"/>
          <p:cNvGraphicFramePr/>
          <p:nvPr>
            <p:extLst>
              <p:ext uri="{D42A27DB-BD31-4B8C-83A1-F6EECF244321}">
                <p14:modId xmlns:p14="http://schemas.microsoft.com/office/powerpoint/2010/main" val="4158171313"/>
              </p:ext>
            </p:extLst>
          </p:nvPr>
        </p:nvGraphicFramePr>
        <p:xfrm>
          <a:off x="1691680" y="2492896"/>
          <a:ext cx="5760640" cy="3568848"/>
        </p:xfrm>
        <a:graphic>
          <a:graphicData uri="http://schemas.openxmlformats.org/drawingml/2006/chart">
            <c:chart xmlns:c="http://schemas.openxmlformats.org/drawingml/2006/chart" xmlns:r="http://schemas.openxmlformats.org/officeDocument/2006/relationships" r:id="rId3"/>
          </a:graphicData>
        </a:graphic>
      </p:graphicFrame>
      <p:sp>
        <p:nvSpPr>
          <p:cNvPr id="10" name="9 Rectángulo"/>
          <p:cNvSpPr/>
          <p:nvPr/>
        </p:nvSpPr>
        <p:spPr>
          <a:xfrm>
            <a:off x="810159" y="1498358"/>
            <a:ext cx="7510499" cy="292388"/>
          </a:xfrm>
          <a:prstGeom prst="rect">
            <a:avLst/>
          </a:prstGeom>
        </p:spPr>
        <p:txBody>
          <a:bodyPr wrap="square">
            <a:spAutoFit/>
          </a:bodyPr>
          <a:lstStyle/>
          <a:p>
            <a:pPr algn="ctr"/>
            <a:r>
              <a:rPr lang="es-MX" sz="1300" b="1" dirty="0" smtClean="0">
                <a:latin typeface="Calibri" pitchFamily="34" charset="0"/>
              </a:rPr>
              <a:t>La información que usted recibió fue:</a:t>
            </a:r>
          </a:p>
        </p:txBody>
      </p:sp>
      <p:sp>
        <p:nvSpPr>
          <p:cNvPr id="11" name="10 CuadroTexto"/>
          <p:cNvSpPr txBox="1"/>
          <p:nvPr/>
        </p:nvSpPr>
        <p:spPr>
          <a:xfrm>
            <a:off x="76169" y="85702"/>
            <a:ext cx="8388000" cy="864000"/>
          </a:xfrm>
          <a:prstGeom prst="rect">
            <a:avLst/>
          </a:prstGeom>
          <a:noFill/>
        </p:spPr>
        <p:txBody>
          <a:bodyPr wrap="square" rtlCol="0" anchor="ctr">
            <a:noAutofit/>
          </a:bodyPr>
          <a:lstStyle/>
          <a:p>
            <a:r>
              <a:rPr lang="es-MX" b="1" dirty="0" smtClean="0">
                <a:latin typeface="Calibri" pitchFamily="34" charset="0"/>
              </a:rPr>
              <a:t>Claridad de la información</a:t>
            </a:r>
          </a:p>
          <a:p>
            <a:r>
              <a:rPr lang="es-MX" sz="1400" b="1" i="1" dirty="0">
                <a:latin typeface="Calibri" pitchFamily="34" charset="0"/>
              </a:rPr>
              <a:t>2007 a </a:t>
            </a:r>
            <a:r>
              <a:rPr lang="es-MX" sz="1400" b="1" i="1" dirty="0" smtClean="0">
                <a:latin typeface="Calibri" pitchFamily="34" charset="0"/>
              </a:rPr>
              <a:t>2017</a:t>
            </a:r>
            <a:endParaRPr lang="es-MX" sz="1400" b="1" dirty="0">
              <a:latin typeface="Calibri" pitchFamily="34" charset="0"/>
            </a:endParaRPr>
          </a:p>
          <a:p>
            <a:pPr lvl="0"/>
            <a:r>
              <a:rPr lang="es-MX" sz="1400" b="1" i="1" dirty="0" smtClean="0">
                <a:solidFill>
                  <a:prstClr val="black"/>
                </a:solidFill>
                <a:latin typeface="Calibri" pitchFamily="34" charset="0"/>
              </a:rPr>
              <a:t>General</a:t>
            </a:r>
            <a:endParaRPr lang="es-MX" sz="1400" b="1" dirty="0" smtClean="0">
              <a:latin typeface="Calibri" pitchFamily="34" charset="0"/>
            </a:endParaRP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76169" y="85702"/>
            <a:ext cx="8388000" cy="864000"/>
          </a:xfrm>
          <a:prstGeom prst="rect">
            <a:avLst/>
          </a:prstGeom>
          <a:noFill/>
        </p:spPr>
        <p:txBody>
          <a:bodyPr wrap="square" rtlCol="0" anchor="ctr">
            <a:noAutofit/>
          </a:bodyPr>
          <a:lstStyle/>
          <a:p>
            <a:r>
              <a:rPr lang="es-MX" b="1" dirty="0" smtClean="0">
                <a:latin typeface="Calibri" pitchFamily="34" charset="0"/>
              </a:rPr>
              <a:t>Claridad de la información</a:t>
            </a:r>
          </a:p>
          <a:p>
            <a:r>
              <a:rPr lang="es-MX" sz="1400" b="1" i="1" dirty="0">
                <a:latin typeface="Calibri" pitchFamily="34" charset="0"/>
              </a:rPr>
              <a:t>2007 a </a:t>
            </a:r>
            <a:r>
              <a:rPr lang="es-MX" sz="1400" b="1" i="1" dirty="0" smtClean="0">
                <a:latin typeface="Calibri" pitchFamily="34" charset="0"/>
              </a:rPr>
              <a:t>2017</a:t>
            </a:r>
            <a:endParaRPr lang="es-MX" sz="1400" b="1" dirty="0">
              <a:latin typeface="Calibri" pitchFamily="34" charset="0"/>
            </a:endParaRPr>
          </a:p>
          <a:p>
            <a:pPr lvl="0"/>
            <a:r>
              <a:rPr lang="es-MX" sz="1400" b="1" i="1" dirty="0" smtClean="0">
                <a:solidFill>
                  <a:prstClr val="black"/>
                </a:solidFill>
                <a:latin typeface="Calibri" pitchFamily="34" charset="0"/>
              </a:rPr>
              <a:t>General por Órgano de gobierno</a:t>
            </a:r>
            <a:endParaRPr lang="es-MX" sz="1400" b="1" dirty="0" smtClean="0">
              <a:solidFill>
                <a:prstClr val="black"/>
              </a:solidFill>
              <a:latin typeface="Calibri" pitchFamily="34" charset="0"/>
            </a:endParaRPr>
          </a:p>
        </p:txBody>
      </p:sp>
      <p:sp>
        <p:nvSpPr>
          <p:cNvPr id="9" name="8 Marcador de número de diapositiva"/>
          <p:cNvSpPr>
            <a:spLocks noGrp="1"/>
          </p:cNvSpPr>
          <p:nvPr>
            <p:ph type="sldNum" sz="quarter" idx="12"/>
          </p:nvPr>
        </p:nvSpPr>
        <p:spPr/>
        <p:txBody>
          <a:bodyPr/>
          <a:lstStyle/>
          <a:p>
            <a:pPr>
              <a:defRPr/>
            </a:pPr>
            <a:fld id="{BD43386B-512A-4F48-AC60-1F2A615D5642}" type="slidenum">
              <a:rPr lang="es-MX" smtClean="0"/>
              <a:pPr>
                <a:defRPr/>
              </a:pPr>
              <a:t>21</a:t>
            </a:fld>
            <a:endParaRPr lang="es-MX" dirty="0"/>
          </a:p>
        </p:txBody>
      </p:sp>
      <p:sp>
        <p:nvSpPr>
          <p:cNvPr id="6" name="5 Rectángulo"/>
          <p:cNvSpPr/>
          <p:nvPr/>
        </p:nvSpPr>
        <p:spPr>
          <a:xfrm>
            <a:off x="810159" y="1197052"/>
            <a:ext cx="7510499" cy="292388"/>
          </a:xfrm>
          <a:prstGeom prst="rect">
            <a:avLst/>
          </a:prstGeom>
        </p:spPr>
        <p:txBody>
          <a:bodyPr wrap="square">
            <a:spAutoFit/>
          </a:bodyPr>
          <a:lstStyle/>
          <a:p>
            <a:pPr algn="ctr"/>
            <a:r>
              <a:rPr lang="es-MX" sz="1300" b="1" dirty="0" smtClean="0">
                <a:latin typeface="Calibri" pitchFamily="34" charset="0"/>
              </a:rPr>
              <a:t>La información que usted recibió fue:</a:t>
            </a:r>
          </a:p>
        </p:txBody>
      </p:sp>
      <p:graphicFrame>
        <p:nvGraphicFramePr>
          <p:cNvPr id="7" name="6 Tabla"/>
          <p:cNvGraphicFramePr>
            <a:graphicFrameLocks noGrp="1"/>
          </p:cNvGraphicFramePr>
          <p:nvPr>
            <p:extLst>
              <p:ext uri="{D42A27DB-BD31-4B8C-83A1-F6EECF244321}">
                <p14:modId xmlns:p14="http://schemas.microsoft.com/office/powerpoint/2010/main" val="535956231"/>
              </p:ext>
            </p:extLst>
          </p:nvPr>
        </p:nvGraphicFramePr>
        <p:xfrm>
          <a:off x="143652" y="1593344"/>
          <a:ext cx="8856000" cy="4932000"/>
        </p:xfrm>
        <a:graphic>
          <a:graphicData uri="http://schemas.openxmlformats.org/drawingml/2006/table">
            <a:tbl>
              <a:tblPr/>
              <a:tblGrid>
                <a:gridCol w="2088000"/>
                <a:gridCol w="972000"/>
                <a:gridCol w="720000"/>
                <a:gridCol w="972000"/>
                <a:gridCol w="720000"/>
                <a:gridCol w="972000"/>
                <a:gridCol w="720000"/>
                <a:gridCol w="972000"/>
                <a:gridCol w="720000"/>
              </a:tblGrid>
              <a:tr h="360000">
                <a:tc rowSpan="2">
                  <a:txBody>
                    <a:bodyPr/>
                    <a:lstStyle/>
                    <a:p>
                      <a:pPr algn="ctr" fontAlgn="ctr"/>
                      <a:r>
                        <a:rPr lang="es-MX" sz="1200" b="1" i="0" u="none" strike="noStrike" dirty="0">
                          <a:solidFill>
                            <a:srgbClr val="FFFFFF"/>
                          </a:solidFill>
                          <a:latin typeface="Calibri"/>
                        </a:rPr>
                        <a:t>Órgano </a:t>
                      </a:r>
                      <a:r>
                        <a:rPr lang="es-MX" sz="1200" b="1" i="0" u="none" strike="noStrike" dirty="0" smtClean="0">
                          <a:solidFill>
                            <a:srgbClr val="FFFFFF"/>
                          </a:solidFill>
                          <a:latin typeface="Calibri"/>
                        </a:rPr>
                        <a:t>de</a:t>
                      </a:r>
                    </a:p>
                    <a:p>
                      <a:pPr algn="ctr" fontAlgn="ctr"/>
                      <a:r>
                        <a:rPr lang="es-MX" sz="1200" b="1" i="0" u="none" strike="noStrike" dirty="0" smtClean="0">
                          <a:solidFill>
                            <a:srgbClr val="FFFFFF"/>
                          </a:solidFill>
                          <a:latin typeface="Calibri"/>
                        </a:rPr>
                        <a:t> gobierno</a:t>
                      </a:r>
                      <a:endParaRPr lang="es-MX" sz="1200" b="1" i="0" u="none" strike="noStrike" dirty="0">
                        <a:solidFill>
                          <a:srgbClr val="FFFFFF"/>
                        </a:solidFill>
                        <a:latin typeface="Calibri"/>
                      </a:endParaRPr>
                    </a:p>
                  </a:txBody>
                  <a:tcPr marL="6220" marR="6220" marT="6220" marB="0" anchor="ctr">
                    <a:lnL w="6350" cap="flat" cmpd="sng" algn="ctr">
                      <a:solidFill>
                        <a:srgbClr val="008080"/>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gridSpan="2">
                  <a:txBody>
                    <a:bodyPr/>
                    <a:lstStyle/>
                    <a:p>
                      <a:pPr algn="ctr" fontAlgn="ctr"/>
                      <a:r>
                        <a:rPr lang="es-MX" sz="1200" b="1" i="0" u="none" strike="noStrike" dirty="0" smtClean="0">
                          <a:solidFill>
                            <a:srgbClr val="FFFFFF"/>
                          </a:solidFill>
                          <a:latin typeface="Calibri"/>
                        </a:rPr>
                        <a:t>Clara</a:t>
                      </a:r>
                      <a:endParaRPr lang="es-MX" sz="1200" b="1" i="0" u="none" strike="noStrike" dirty="0">
                        <a:solidFill>
                          <a:srgbClr val="FFFFFF"/>
                        </a:solidFill>
                        <a:latin typeface="Calibri"/>
                      </a:endParaRPr>
                    </a:p>
                  </a:txBody>
                  <a:tcPr marL="6220" marR="6220" marT="622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hMerge="1">
                  <a:txBody>
                    <a:bodyPr/>
                    <a:lstStyle/>
                    <a:p>
                      <a:endParaRPr lang="es-MX"/>
                    </a:p>
                  </a:txBody>
                  <a:tcPr/>
                </a:tc>
                <a:tc gridSpan="2">
                  <a:txBody>
                    <a:bodyPr/>
                    <a:lstStyle/>
                    <a:p>
                      <a:pPr algn="ctr" fontAlgn="ctr"/>
                      <a:r>
                        <a:rPr lang="es-MX" sz="1200" b="1" i="0" u="none" strike="noStrike" dirty="0">
                          <a:solidFill>
                            <a:srgbClr val="FFFFFF"/>
                          </a:solidFill>
                          <a:latin typeface="Calibri"/>
                        </a:rPr>
                        <a:t>Regular</a:t>
                      </a:r>
                    </a:p>
                  </a:txBody>
                  <a:tcPr marL="6220" marR="6220" marT="622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hMerge="1">
                  <a:txBody>
                    <a:bodyPr/>
                    <a:lstStyle/>
                    <a:p>
                      <a:endParaRPr lang="es-MX"/>
                    </a:p>
                  </a:txBody>
                  <a:tcPr/>
                </a:tc>
                <a:tc gridSpan="2">
                  <a:txBody>
                    <a:bodyPr/>
                    <a:lstStyle/>
                    <a:p>
                      <a:pPr algn="ctr" fontAlgn="ctr"/>
                      <a:r>
                        <a:rPr lang="es-MX" sz="1200" b="1" i="0" u="none" strike="noStrike" dirty="0" smtClean="0">
                          <a:solidFill>
                            <a:srgbClr val="FFFFFF"/>
                          </a:solidFill>
                          <a:latin typeface="Calibri"/>
                        </a:rPr>
                        <a:t>Confusa</a:t>
                      </a:r>
                      <a:endParaRPr lang="es-MX" sz="1200" b="1" i="0" u="none" strike="noStrike" dirty="0">
                        <a:solidFill>
                          <a:srgbClr val="FFFFFF"/>
                        </a:solidFill>
                        <a:latin typeface="Calibri"/>
                      </a:endParaRPr>
                    </a:p>
                  </a:txBody>
                  <a:tcPr marL="6220" marR="6220" marT="622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hMerge="1">
                  <a:txBody>
                    <a:bodyPr/>
                    <a:lstStyle/>
                    <a:p>
                      <a:endParaRPr lang="es-MX"/>
                    </a:p>
                  </a:txBody>
                  <a:tcPr/>
                </a:tc>
                <a:tc gridSpan="2">
                  <a:txBody>
                    <a:bodyPr/>
                    <a:lstStyle/>
                    <a:p>
                      <a:pPr algn="ctr" fontAlgn="ctr"/>
                      <a:r>
                        <a:rPr lang="es-MX" sz="1200" b="1" i="0" u="none" strike="noStrike" dirty="0">
                          <a:solidFill>
                            <a:srgbClr val="FFFFFF"/>
                          </a:solidFill>
                          <a:latin typeface="Calibri"/>
                        </a:rPr>
                        <a:t>Total</a:t>
                      </a:r>
                    </a:p>
                  </a:txBody>
                  <a:tcPr marL="6220" marR="6220" marT="6220" marB="0" anchor="ctr">
                    <a:lnL w="6350" cap="flat" cmpd="sng" algn="ctr">
                      <a:solidFill>
                        <a:srgbClr val="FFFFFF"/>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hMerge="1">
                  <a:txBody>
                    <a:bodyPr/>
                    <a:lstStyle/>
                    <a:p>
                      <a:endParaRPr lang="es-MX"/>
                    </a:p>
                  </a:txBody>
                  <a:tcPr/>
                </a:tc>
              </a:tr>
              <a:tr h="360000">
                <a:tc vMerge="1">
                  <a:txBody>
                    <a:bodyPr/>
                    <a:lstStyle/>
                    <a:p>
                      <a:endParaRPr lang="es-MX"/>
                    </a:p>
                  </a:txBody>
                  <a:tcPr/>
                </a:tc>
                <a:tc>
                  <a:txBody>
                    <a:bodyPr/>
                    <a:lstStyle/>
                    <a:p>
                      <a:pPr algn="ctr" fontAlgn="ctr"/>
                      <a:r>
                        <a:rPr lang="es-MX" sz="1200" b="1" i="0" u="none" strike="noStrike" dirty="0" smtClean="0">
                          <a:solidFill>
                            <a:srgbClr val="FFFFFF"/>
                          </a:solidFill>
                          <a:latin typeface="Calibri"/>
                        </a:rPr>
                        <a:t>Respuestas</a:t>
                      </a:r>
                      <a:endParaRPr lang="es-MX" sz="1200" b="1" i="0" u="none" strike="noStrike" dirty="0">
                        <a:solidFill>
                          <a:srgbClr val="FFFFFF"/>
                        </a:solidFill>
                        <a:latin typeface="Calibri"/>
                      </a:endParaRPr>
                    </a:p>
                  </a:txBody>
                  <a:tcPr marL="6220" marR="6220" marT="622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ctr"/>
                      <a:r>
                        <a:rPr lang="es-MX" sz="1200" b="1" i="0" u="none" strike="noStrike" dirty="0">
                          <a:solidFill>
                            <a:srgbClr val="FFFFFF"/>
                          </a:solidFill>
                          <a:latin typeface="Calibri"/>
                        </a:rPr>
                        <a:t>%</a:t>
                      </a:r>
                    </a:p>
                  </a:txBody>
                  <a:tcPr marL="6220" marR="6220" marT="622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ctr"/>
                      <a:r>
                        <a:rPr lang="es-MX" sz="1200" b="1" i="0" u="none" strike="noStrike" dirty="0" smtClean="0">
                          <a:solidFill>
                            <a:srgbClr val="FFFFFF"/>
                          </a:solidFill>
                          <a:latin typeface="Calibri"/>
                        </a:rPr>
                        <a:t>Respuestas</a:t>
                      </a:r>
                      <a:endParaRPr lang="es-MX" sz="1200" b="1" i="0" u="none" strike="noStrike" dirty="0">
                        <a:solidFill>
                          <a:srgbClr val="FFFFFF"/>
                        </a:solidFill>
                        <a:latin typeface="Calibri"/>
                      </a:endParaRPr>
                    </a:p>
                  </a:txBody>
                  <a:tcPr marL="6220" marR="6220" marT="622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ctr"/>
                      <a:r>
                        <a:rPr lang="es-MX" sz="1200" b="1" i="0" u="none" strike="noStrike" dirty="0">
                          <a:solidFill>
                            <a:srgbClr val="FFFFFF"/>
                          </a:solidFill>
                          <a:latin typeface="Calibri"/>
                        </a:rPr>
                        <a:t>%</a:t>
                      </a:r>
                    </a:p>
                  </a:txBody>
                  <a:tcPr marL="6220" marR="6220" marT="622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ctr"/>
                      <a:r>
                        <a:rPr lang="es-MX" sz="1200" b="1" i="0" u="none" strike="noStrike" dirty="0" smtClean="0">
                          <a:solidFill>
                            <a:srgbClr val="FFFFFF"/>
                          </a:solidFill>
                          <a:latin typeface="Calibri"/>
                        </a:rPr>
                        <a:t>Respuestas</a:t>
                      </a:r>
                      <a:endParaRPr lang="es-MX" sz="1200" b="1" i="0" u="none" strike="noStrike" dirty="0">
                        <a:solidFill>
                          <a:srgbClr val="FFFFFF"/>
                        </a:solidFill>
                        <a:latin typeface="Calibri"/>
                      </a:endParaRPr>
                    </a:p>
                  </a:txBody>
                  <a:tcPr marL="6220" marR="6220" marT="622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ctr"/>
                      <a:r>
                        <a:rPr lang="es-MX" sz="1200" b="1" i="0" u="none" strike="noStrike" dirty="0">
                          <a:solidFill>
                            <a:srgbClr val="FFFFFF"/>
                          </a:solidFill>
                          <a:latin typeface="Calibri"/>
                        </a:rPr>
                        <a:t>%</a:t>
                      </a:r>
                    </a:p>
                  </a:txBody>
                  <a:tcPr marL="6220" marR="6220" marT="622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ctr"/>
                      <a:r>
                        <a:rPr lang="es-MX" sz="1200" b="1" i="0" u="none" strike="noStrike" dirty="0" smtClean="0">
                          <a:solidFill>
                            <a:srgbClr val="FFFFFF"/>
                          </a:solidFill>
                          <a:latin typeface="Calibri"/>
                        </a:rPr>
                        <a:t>Respuestas</a:t>
                      </a:r>
                      <a:endParaRPr lang="es-MX" sz="1200" b="1" i="0" u="none" strike="noStrike" dirty="0">
                        <a:solidFill>
                          <a:srgbClr val="FFFFFF"/>
                        </a:solidFill>
                        <a:latin typeface="Calibri"/>
                      </a:endParaRPr>
                    </a:p>
                  </a:txBody>
                  <a:tcPr marL="6220" marR="6220" marT="622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ctr"/>
                      <a:r>
                        <a:rPr lang="es-MX" sz="1200" b="1" i="0" u="none" strike="noStrike" dirty="0">
                          <a:solidFill>
                            <a:srgbClr val="FFFFFF"/>
                          </a:solidFill>
                          <a:latin typeface="Calibri"/>
                        </a:rPr>
                        <a:t>%</a:t>
                      </a:r>
                    </a:p>
                  </a:txBody>
                  <a:tcPr marL="6220" marR="6220" marT="6220" marB="0" anchor="ctr">
                    <a:lnL w="6350" cap="flat" cmpd="sng" algn="ctr">
                      <a:solidFill>
                        <a:srgbClr val="FFFFFF"/>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r>
              <a:tr h="468000">
                <a:tc>
                  <a:txBody>
                    <a:bodyPr/>
                    <a:lstStyle/>
                    <a:p>
                      <a:pPr marL="88900" indent="0" algn="l" fontAlgn="ctr"/>
                      <a:r>
                        <a:rPr lang="es-MX" sz="1200" b="1" i="0" u="none" strike="noStrike" dirty="0">
                          <a:solidFill>
                            <a:srgbClr val="000000"/>
                          </a:solidFill>
                          <a:latin typeface="Calibri"/>
                        </a:rPr>
                        <a:t>Administración Pública Central</a:t>
                      </a:r>
                    </a:p>
                  </a:txBody>
                  <a:tcPr marL="6220" marR="6220" marT="6220"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marL="88900" indent="0" algn="ctr" rtl="0" eaLnBrk="1" fontAlgn="ctr" latinLnBrk="0" hangingPunct="1"/>
                      <a:r>
                        <a:rPr kumimoji="0" lang="es-MX" sz="1200" b="1" i="0" u="none" strike="noStrike" kern="1200" dirty="0" smtClean="0">
                          <a:solidFill>
                            <a:srgbClr val="000000"/>
                          </a:solidFill>
                          <a:latin typeface="Calibri"/>
                          <a:ea typeface="+mn-ea"/>
                          <a:cs typeface="+mn-cs"/>
                        </a:rPr>
                        <a:t>5,144</a:t>
                      </a:r>
                      <a:endParaRPr kumimoji="0" lang="es-MX" sz="1200" b="1" i="0" u="none" strike="noStrike" kern="1200" dirty="0">
                        <a:solidFill>
                          <a:srgbClr val="000000"/>
                        </a:solidFill>
                        <a:latin typeface="Calibri"/>
                        <a:ea typeface="+mn-ea"/>
                        <a:cs typeface="+mn-cs"/>
                      </a:endParaRP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marL="88900" indent="0" algn="ctr" rtl="0" eaLnBrk="1" fontAlgn="ctr" latinLnBrk="0" hangingPunct="1"/>
                      <a:r>
                        <a:rPr kumimoji="0" lang="es-MX" sz="1200" b="1" i="0" u="none" strike="noStrike" kern="1200">
                          <a:solidFill>
                            <a:srgbClr val="000000"/>
                          </a:solidFill>
                          <a:latin typeface="Calibri"/>
                          <a:ea typeface="+mn-ea"/>
                          <a:cs typeface="+mn-cs"/>
                        </a:rPr>
                        <a:t>60.3%</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marL="88900" indent="0" algn="ctr" rtl="0" eaLnBrk="1" fontAlgn="ctr" latinLnBrk="0" hangingPunct="1"/>
                      <a:r>
                        <a:rPr kumimoji="0" lang="es-MX" sz="1200" b="1" i="0" u="none" strike="noStrike" kern="1200" dirty="0" smtClean="0">
                          <a:solidFill>
                            <a:srgbClr val="000000"/>
                          </a:solidFill>
                          <a:latin typeface="Calibri"/>
                          <a:ea typeface="+mn-ea"/>
                          <a:cs typeface="+mn-cs"/>
                        </a:rPr>
                        <a:t>1,821</a:t>
                      </a:r>
                      <a:endParaRPr kumimoji="0" lang="es-MX" sz="1200" b="1" i="0" u="none" strike="noStrike" kern="1200" dirty="0">
                        <a:solidFill>
                          <a:srgbClr val="000000"/>
                        </a:solidFill>
                        <a:latin typeface="Calibri"/>
                        <a:ea typeface="+mn-ea"/>
                        <a:cs typeface="+mn-cs"/>
                      </a:endParaRP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marL="88900" indent="0" algn="ctr" rtl="0" eaLnBrk="1" fontAlgn="ctr" latinLnBrk="0" hangingPunct="1"/>
                      <a:r>
                        <a:rPr kumimoji="0" lang="es-MX" sz="1200" b="1" i="0" u="none" strike="noStrike" kern="1200">
                          <a:solidFill>
                            <a:srgbClr val="000000"/>
                          </a:solidFill>
                          <a:latin typeface="Calibri"/>
                          <a:ea typeface="+mn-ea"/>
                          <a:cs typeface="+mn-cs"/>
                        </a:rPr>
                        <a:t>21.3%</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marL="88900" indent="0" algn="ctr" rtl="0" eaLnBrk="1" fontAlgn="ctr" latinLnBrk="0" hangingPunct="1"/>
                      <a:r>
                        <a:rPr kumimoji="0" lang="es-MX" sz="1200" b="1" i="0" u="none" strike="noStrike" kern="1200" dirty="0" smtClean="0">
                          <a:solidFill>
                            <a:srgbClr val="000000"/>
                          </a:solidFill>
                          <a:latin typeface="Calibri"/>
                          <a:ea typeface="+mn-ea"/>
                          <a:cs typeface="+mn-cs"/>
                        </a:rPr>
                        <a:t>1,572</a:t>
                      </a:r>
                      <a:endParaRPr kumimoji="0" lang="es-MX" sz="1200" b="1" i="0" u="none" strike="noStrike" kern="1200" dirty="0">
                        <a:solidFill>
                          <a:srgbClr val="000000"/>
                        </a:solidFill>
                        <a:latin typeface="Calibri"/>
                        <a:ea typeface="+mn-ea"/>
                        <a:cs typeface="+mn-cs"/>
                      </a:endParaRP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marL="88900" indent="0" algn="ctr" rtl="0" eaLnBrk="1" fontAlgn="ctr" latinLnBrk="0" hangingPunct="1"/>
                      <a:r>
                        <a:rPr kumimoji="0" lang="es-MX" sz="1200" b="1" i="0" u="none" strike="noStrike" kern="1200">
                          <a:solidFill>
                            <a:srgbClr val="000000"/>
                          </a:solidFill>
                          <a:latin typeface="Calibri"/>
                          <a:ea typeface="+mn-ea"/>
                          <a:cs typeface="+mn-cs"/>
                        </a:rPr>
                        <a:t>18.4%</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marL="88900" indent="0" algn="ctr" rtl="0" eaLnBrk="1" fontAlgn="ctr" latinLnBrk="0" hangingPunct="1"/>
                      <a:r>
                        <a:rPr kumimoji="0" lang="es-MX" sz="1200" b="1" i="0" u="none" strike="noStrike" kern="1200" dirty="0" smtClean="0">
                          <a:solidFill>
                            <a:srgbClr val="000000"/>
                          </a:solidFill>
                          <a:latin typeface="Calibri"/>
                          <a:ea typeface="+mn-ea"/>
                          <a:cs typeface="+mn-cs"/>
                        </a:rPr>
                        <a:t>8,537</a:t>
                      </a:r>
                      <a:endParaRPr kumimoji="0" lang="es-MX" sz="1200" b="1" i="0" u="none" strike="noStrike" kern="1200" dirty="0">
                        <a:solidFill>
                          <a:srgbClr val="000000"/>
                        </a:solidFill>
                        <a:latin typeface="Calibri"/>
                        <a:ea typeface="+mn-ea"/>
                        <a:cs typeface="+mn-cs"/>
                      </a:endParaRP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marL="88900" indent="0" algn="ctr" rtl="0" eaLnBrk="1" fontAlgn="ctr" latinLnBrk="0" hangingPunct="1"/>
                      <a:r>
                        <a:rPr kumimoji="0" lang="es-MX" sz="1200" b="1" i="0" u="none" strike="noStrike" kern="1200" dirty="0" smtClean="0">
                          <a:solidFill>
                            <a:srgbClr val="000000"/>
                          </a:solidFill>
                          <a:latin typeface="Calibri"/>
                          <a:ea typeface="+mn-ea"/>
                          <a:cs typeface="+mn-cs"/>
                        </a:rPr>
                        <a:t>100%</a:t>
                      </a:r>
                      <a:endParaRPr kumimoji="0" lang="es-MX" sz="1200" b="1" i="0" u="none" strike="noStrike" kern="1200" dirty="0">
                        <a:solidFill>
                          <a:srgbClr val="000000"/>
                        </a:solidFill>
                        <a:latin typeface="Calibri"/>
                        <a:ea typeface="+mn-ea"/>
                        <a:cs typeface="+mn-cs"/>
                      </a:endParaRP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r>
              <a:tr h="468000">
                <a:tc>
                  <a:txBody>
                    <a:bodyPr/>
                    <a:lstStyle/>
                    <a:p>
                      <a:pPr marL="88900" indent="0" algn="l" fontAlgn="ctr"/>
                      <a:r>
                        <a:rPr lang="es-MX" sz="1200" b="1" i="0" u="none" strike="noStrike" dirty="0">
                          <a:solidFill>
                            <a:srgbClr val="000000"/>
                          </a:solidFill>
                          <a:latin typeface="Calibri"/>
                        </a:rPr>
                        <a:t>Desconcentrados y Paraestatales</a:t>
                      </a:r>
                    </a:p>
                  </a:txBody>
                  <a:tcPr marL="6220" marR="6220" marT="6220"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marL="88900" indent="0" algn="ctr" rtl="0" eaLnBrk="1" fontAlgn="ctr" latinLnBrk="0" hangingPunct="1"/>
                      <a:r>
                        <a:rPr kumimoji="0" lang="es-MX" sz="1200" b="1" i="0" u="none" strike="noStrike" kern="1200" dirty="0" smtClean="0">
                          <a:solidFill>
                            <a:srgbClr val="000000"/>
                          </a:solidFill>
                          <a:latin typeface="Calibri"/>
                          <a:ea typeface="+mn-ea"/>
                          <a:cs typeface="+mn-cs"/>
                        </a:rPr>
                        <a:t>4,356</a:t>
                      </a:r>
                      <a:endParaRPr kumimoji="0" lang="es-MX" sz="1200" b="1" i="0" u="none" strike="noStrike" kern="1200" dirty="0">
                        <a:solidFill>
                          <a:srgbClr val="000000"/>
                        </a:solidFill>
                        <a:latin typeface="Calibri"/>
                        <a:ea typeface="+mn-ea"/>
                        <a:cs typeface="+mn-cs"/>
                      </a:endParaRP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marL="88900" indent="0" algn="ctr" rtl="0" eaLnBrk="1" fontAlgn="ctr" latinLnBrk="0" hangingPunct="1"/>
                      <a:r>
                        <a:rPr kumimoji="0" lang="es-MX" sz="1200" b="1" i="0" u="none" strike="noStrike" kern="1200" dirty="0">
                          <a:solidFill>
                            <a:srgbClr val="000000"/>
                          </a:solidFill>
                          <a:latin typeface="Calibri"/>
                          <a:ea typeface="+mn-ea"/>
                          <a:cs typeface="+mn-cs"/>
                        </a:rPr>
                        <a:t>71.8%</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marL="88900" indent="0" algn="ctr" rtl="0" eaLnBrk="1" fontAlgn="ctr" latinLnBrk="0" hangingPunct="1"/>
                      <a:r>
                        <a:rPr kumimoji="0" lang="es-MX" sz="1200" b="1" i="0" u="none" strike="noStrike" kern="1200">
                          <a:solidFill>
                            <a:srgbClr val="000000"/>
                          </a:solidFill>
                          <a:latin typeface="Calibri"/>
                          <a:ea typeface="+mn-ea"/>
                          <a:cs typeface="+mn-cs"/>
                        </a:rPr>
                        <a:t>934</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marL="88900" indent="0" algn="ctr" rtl="0" eaLnBrk="1" fontAlgn="ctr" latinLnBrk="0" hangingPunct="1"/>
                      <a:r>
                        <a:rPr kumimoji="0" lang="es-MX" sz="1200" b="1" i="0" u="none" strike="noStrike" kern="1200">
                          <a:solidFill>
                            <a:srgbClr val="000000"/>
                          </a:solidFill>
                          <a:latin typeface="Calibri"/>
                          <a:ea typeface="+mn-ea"/>
                          <a:cs typeface="+mn-cs"/>
                        </a:rPr>
                        <a:t>15.4%</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marL="88900" indent="0" algn="ctr" rtl="0" eaLnBrk="1" fontAlgn="ctr" latinLnBrk="0" hangingPunct="1"/>
                      <a:r>
                        <a:rPr kumimoji="0" lang="es-MX" sz="1200" b="1" i="0" u="none" strike="noStrike" kern="1200">
                          <a:solidFill>
                            <a:srgbClr val="000000"/>
                          </a:solidFill>
                          <a:latin typeface="Calibri"/>
                          <a:ea typeface="+mn-ea"/>
                          <a:cs typeface="+mn-cs"/>
                        </a:rPr>
                        <a:t>776</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marL="88900" indent="0" algn="ctr" rtl="0" eaLnBrk="1" fontAlgn="ctr" latinLnBrk="0" hangingPunct="1"/>
                      <a:r>
                        <a:rPr kumimoji="0" lang="es-MX" sz="1200" b="1" i="0" u="none" strike="noStrike" kern="1200">
                          <a:solidFill>
                            <a:srgbClr val="000000"/>
                          </a:solidFill>
                          <a:latin typeface="Calibri"/>
                          <a:ea typeface="+mn-ea"/>
                          <a:cs typeface="+mn-cs"/>
                        </a:rPr>
                        <a:t>12.8%</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marL="88900" indent="0" algn="ctr" rtl="0" eaLnBrk="1" fontAlgn="ctr" latinLnBrk="0" hangingPunct="1"/>
                      <a:r>
                        <a:rPr kumimoji="0" lang="es-MX" sz="1200" b="1" i="0" u="none" strike="noStrike" kern="1200" dirty="0" smtClean="0">
                          <a:solidFill>
                            <a:srgbClr val="000000"/>
                          </a:solidFill>
                          <a:latin typeface="Calibri"/>
                          <a:ea typeface="+mn-ea"/>
                          <a:cs typeface="+mn-cs"/>
                        </a:rPr>
                        <a:t>6,066</a:t>
                      </a:r>
                      <a:endParaRPr kumimoji="0" lang="es-MX" sz="1200" b="1" i="0" u="none" strike="noStrike" kern="1200" dirty="0">
                        <a:solidFill>
                          <a:srgbClr val="000000"/>
                        </a:solidFill>
                        <a:latin typeface="Calibri"/>
                        <a:ea typeface="+mn-ea"/>
                        <a:cs typeface="+mn-cs"/>
                      </a:endParaRP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marL="88900" indent="0" algn="ctr" rtl="0" eaLnBrk="1" fontAlgn="ctr" latinLnBrk="0" hangingPunct="1"/>
                      <a:r>
                        <a:rPr kumimoji="0" lang="es-MX" sz="1200" b="1" i="0" u="none" strike="noStrike" kern="1200" smtClean="0">
                          <a:solidFill>
                            <a:srgbClr val="000000"/>
                          </a:solidFill>
                          <a:latin typeface="Calibri"/>
                          <a:ea typeface="+mn-ea"/>
                          <a:cs typeface="+mn-cs"/>
                        </a:rPr>
                        <a:t>100%</a:t>
                      </a:r>
                      <a:endParaRPr kumimoji="0" lang="es-MX" sz="1200" b="1" i="0" u="none" strike="noStrike" kern="1200" dirty="0">
                        <a:solidFill>
                          <a:srgbClr val="000000"/>
                        </a:solidFill>
                        <a:latin typeface="Calibri"/>
                        <a:ea typeface="+mn-ea"/>
                        <a:cs typeface="+mn-cs"/>
                      </a:endParaRP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r>
              <a:tr h="468000">
                <a:tc>
                  <a:txBody>
                    <a:bodyPr/>
                    <a:lstStyle/>
                    <a:p>
                      <a:pPr marL="88900" indent="0" algn="l" fontAlgn="ctr"/>
                      <a:r>
                        <a:rPr lang="es-MX" sz="1200" b="1" i="0" u="none" strike="noStrike" dirty="0">
                          <a:solidFill>
                            <a:srgbClr val="000000"/>
                          </a:solidFill>
                          <a:latin typeface="Calibri"/>
                        </a:rPr>
                        <a:t>Delegaciones Políticas</a:t>
                      </a:r>
                    </a:p>
                  </a:txBody>
                  <a:tcPr marL="6220" marR="6220" marT="6220"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marL="88900" indent="0" algn="ctr" rtl="0" eaLnBrk="1" fontAlgn="ctr" latinLnBrk="0" hangingPunct="1"/>
                      <a:r>
                        <a:rPr kumimoji="0" lang="es-MX" sz="1200" b="1" i="0" u="none" strike="noStrike" kern="1200" dirty="0" smtClean="0">
                          <a:solidFill>
                            <a:srgbClr val="000000"/>
                          </a:solidFill>
                          <a:latin typeface="Calibri"/>
                          <a:ea typeface="+mn-ea"/>
                          <a:cs typeface="+mn-cs"/>
                        </a:rPr>
                        <a:t>5,580</a:t>
                      </a:r>
                      <a:endParaRPr kumimoji="0" lang="es-MX" sz="1200" b="1" i="0" u="none" strike="noStrike" kern="1200" dirty="0">
                        <a:solidFill>
                          <a:srgbClr val="000000"/>
                        </a:solidFill>
                        <a:latin typeface="Calibri"/>
                        <a:ea typeface="+mn-ea"/>
                        <a:cs typeface="+mn-cs"/>
                      </a:endParaRP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marL="88900" indent="0" algn="ctr" rtl="0" eaLnBrk="1" fontAlgn="ctr" latinLnBrk="0" hangingPunct="1"/>
                      <a:r>
                        <a:rPr kumimoji="0" lang="es-MX" sz="1200" b="1" i="0" u="none" strike="noStrike" kern="1200" dirty="0">
                          <a:solidFill>
                            <a:srgbClr val="000000"/>
                          </a:solidFill>
                          <a:latin typeface="Calibri"/>
                          <a:ea typeface="+mn-ea"/>
                          <a:cs typeface="+mn-cs"/>
                        </a:rPr>
                        <a:t>66.0%</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marL="88900" indent="0" algn="ctr" rtl="0" eaLnBrk="1" fontAlgn="ctr" latinLnBrk="0" hangingPunct="1"/>
                      <a:r>
                        <a:rPr kumimoji="0" lang="es-MX" sz="1200" b="1" i="0" u="none" strike="noStrike" kern="1200" dirty="0" smtClean="0">
                          <a:solidFill>
                            <a:srgbClr val="000000"/>
                          </a:solidFill>
                          <a:latin typeface="Calibri"/>
                          <a:ea typeface="+mn-ea"/>
                          <a:cs typeface="+mn-cs"/>
                        </a:rPr>
                        <a:t>1,392</a:t>
                      </a:r>
                      <a:endParaRPr kumimoji="0" lang="es-MX" sz="1200" b="1" i="0" u="none" strike="noStrike" kern="1200" dirty="0">
                        <a:solidFill>
                          <a:srgbClr val="000000"/>
                        </a:solidFill>
                        <a:latin typeface="Calibri"/>
                        <a:ea typeface="+mn-ea"/>
                        <a:cs typeface="+mn-cs"/>
                      </a:endParaRP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marL="88900" indent="0" algn="ctr" rtl="0" eaLnBrk="1" fontAlgn="ctr" latinLnBrk="0" hangingPunct="1"/>
                      <a:r>
                        <a:rPr kumimoji="0" lang="es-MX" sz="1200" b="1" i="0" u="none" strike="noStrike" kern="1200">
                          <a:solidFill>
                            <a:srgbClr val="000000"/>
                          </a:solidFill>
                          <a:latin typeface="Calibri"/>
                          <a:ea typeface="+mn-ea"/>
                          <a:cs typeface="+mn-cs"/>
                        </a:rPr>
                        <a:t>16.5%</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marL="88900" indent="0" algn="ctr" rtl="0" eaLnBrk="1" fontAlgn="ctr" latinLnBrk="0" hangingPunct="1"/>
                      <a:r>
                        <a:rPr kumimoji="0" lang="es-MX" sz="1200" b="1" i="0" u="none" strike="noStrike" kern="1200" dirty="0" smtClean="0">
                          <a:solidFill>
                            <a:srgbClr val="000000"/>
                          </a:solidFill>
                          <a:latin typeface="Calibri"/>
                          <a:ea typeface="+mn-ea"/>
                          <a:cs typeface="+mn-cs"/>
                        </a:rPr>
                        <a:t>1,482</a:t>
                      </a:r>
                      <a:endParaRPr kumimoji="0" lang="es-MX" sz="1200" b="1" i="0" u="none" strike="noStrike" kern="1200" dirty="0">
                        <a:solidFill>
                          <a:srgbClr val="000000"/>
                        </a:solidFill>
                        <a:latin typeface="Calibri"/>
                        <a:ea typeface="+mn-ea"/>
                        <a:cs typeface="+mn-cs"/>
                      </a:endParaRP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marL="88900" indent="0" algn="ctr" rtl="0" eaLnBrk="1" fontAlgn="ctr" latinLnBrk="0" hangingPunct="1"/>
                      <a:r>
                        <a:rPr kumimoji="0" lang="es-MX" sz="1200" b="1" i="0" u="none" strike="noStrike" kern="1200">
                          <a:solidFill>
                            <a:srgbClr val="000000"/>
                          </a:solidFill>
                          <a:latin typeface="Calibri"/>
                          <a:ea typeface="+mn-ea"/>
                          <a:cs typeface="+mn-cs"/>
                        </a:rPr>
                        <a:t>17.5%</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marL="88900" indent="0" algn="ctr" rtl="0" eaLnBrk="1" fontAlgn="ctr" latinLnBrk="0" hangingPunct="1"/>
                      <a:r>
                        <a:rPr kumimoji="0" lang="es-MX" sz="1200" b="1" i="0" u="none" strike="noStrike" kern="1200" dirty="0" smtClean="0">
                          <a:solidFill>
                            <a:srgbClr val="000000"/>
                          </a:solidFill>
                          <a:latin typeface="Calibri"/>
                          <a:ea typeface="+mn-ea"/>
                          <a:cs typeface="+mn-cs"/>
                        </a:rPr>
                        <a:t>8,454</a:t>
                      </a:r>
                      <a:endParaRPr kumimoji="0" lang="es-MX" sz="1200" b="1" i="0" u="none" strike="noStrike" kern="1200" dirty="0">
                        <a:solidFill>
                          <a:srgbClr val="000000"/>
                        </a:solidFill>
                        <a:latin typeface="Calibri"/>
                        <a:ea typeface="+mn-ea"/>
                        <a:cs typeface="+mn-cs"/>
                      </a:endParaRP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marL="88900" indent="0" algn="ctr" rtl="0" eaLnBrk="1" fontAlgn="ctr" latinLnBrk="0" hangingPunct="1"/>
                      <a:r>
                        <a:rPr kumimoji="0" lang="es-MX" sz="1200" b="1" i="0" u="none" strike="noStrike" kern="1200" smtClean="0">
                          <a:solidFill>
                            <a:srgbClr val="000000"/>
                          </a:solidFill>
                          <a:latin typeface="Calibri"/>
                          <a:ea typeface="+mn-ea"/>
                          <a:cs typeface="+mn-cs"/>
                        </a:rPr>
                        <a:t>100%</a:t>
                      </a:r>
                      <a:endParaRPr kumimoji="0" lang="es-MX" sz="1200" b="1" i="0" u="none" strike="noStrike" kern="1200" dirty="0">
                        <a:solidFill>
                          <a:srgbClr val="000000"/>
                        </a:solidFill>
                        <a:latin typeface="Calibri"/>
                        <a:ea typeface="+mn-ea"/>
                        <a:cs typeface="+mn-cs"/>
                      </a:endParaRP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r>
              <a:tr h="468000">
                <a:tc>
                  <a:txBody>
                    <a:bodyPr/>
                    <a:lstStyle/>
                    <a:p>
                      <a:pPr marL="88900" indent="0" algn="l" fontAlgn="ctr"/>
                      <a:r>
                        <a:rPr lang="es-MX" sz="1200" b="1" i="0" u="none" strike="noStrike" dirty="0">
                          <a:solidFill>
                            <a:srgbClr val="000000"/>
                          </a:solidFill>
                          <a:latin typeface="Calibri"/>
                        </a:rPr>
                        <a:t>Judicial</a:t>
                      </a:r>
                    </a:p>
                  </a:txBody>
                  <a:tcPr marL="6220" marR="6220" marT="6220"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marL="88900" indent="0" algn="ctr" rtl="0" eaLnBrk="1" fontAlgn="ctr" latinLnBrk="0" hangingPunct="1"/>
                      <a:r>
                        <a:rPr kumimoji="0" lang="es-MX" sz="1200" b="1" i="0" u="none" strike="noStrike" kern="1200" dirty="0">
                          <a:solidFill>
                            <a:srgbClr val="000000"/>
                          </a:solidFill>
                          <a:latin typeface="Calibri"/>
                          <a:ea typeface="+mn-ea"/>
                          <a:cs typeface="+mn-cs"/>
                        </a:rPr>
                        <a:t>290</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marL="88900" indent="0" algn="ctr" rtl="0" eaLnBrk="1" fontAlgn="ctr" latinLnBrk="0" hangingPunct="1"/>
                      <a:r>
                        <a:rPr kumimoji="0" lang="es-MX" sz="1200" b="1" i="0" u="none" strike="noStrike" kern="1200">
                          <a:solidFill>
                            <a:srgbClr val="000000"/>
                          </a:solidFill>
                          <a:latin typeface="Calibri"/>
                          <a:ea typeface="+mn-ea"/>
                          <a:cs typeface="+mn-cs"/>
                        </a:rPr>
                        <a:t>67.6%</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marL="88900" indent="0" algn="ctr" rtl="0" eaLnBrk="1" fontAlgn="ctr" latinLnBrk="0" hangingPunct="1"/>
                      <a:r>
                        <a:rPr kumimoji="0" lang="es-MX" sz="1200" b="1" i="0" u="none" strike="noStrike" kern="1200" dirty="0">
                          <a:solidFill>
                            <a:srgbClr val="000000"/>
                          </a:solidFill>
                          <a:latin typeface="Calibri"/>
                          <a:ea typeface="+mn-ea"/>
                          <a:cs typeface="+mn-cs"/>
                        </a:rPr>
                        <a:t>59</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marL="88900" indent="0" algn="ctr" rtl="0" eaLnBrk="1" fontAlgn="ctr" latinLnBrk="0" hangingPunct="1"/>
                      <a:r>
                        <a:rPr kumimoji="0" lang="es-MX" sz="1200" b="1" i="0" u="none" strike="noStrike" kern="1200" dirty="0">
                          <a:solidFill>
                            <a:srgbClr val="000000"/>
                          </a:solidFill>
                          <a:latin typeface="Calibri"/>
                          <a:ea typeface="+mn-ea"/>
                          <a:cs typeface="+mn-cs"/>
                        </a:rPr>
                        <a:t>13.8%</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marL="88900" indent="0" algn="ctr" rtl="0" eaLnBrk="1" fontAlgn="ctr" latinLnBrk="0" hangingPunct="1"/>
                      <a:r>
                        <a:rPr kumimoji="0" lang="es-MX" sz="1200" b="1" i="0" u="none" strike="noStrike" kern="1200">
                          <a:solidFill>
                            <a:srgbClr val="000000"/>
                          </a:solidFill>
                          <a:latin typeface="Calibri"/>
                          <a:ea typeface="+mn-ea"/>
                          <a:cs typeface="+mn-cs"/>
                        </a:rPr>
                        <a:t>80</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marL="88900" indent="0" algn="ctr" rtl="0" eaLnBrk="1" fontAlgn="ctr" latinLnBrk="0" hangingPunct="1"/>
                      <a:r>
                        <a:rPr kumimoji="0" lang="es-MX" sz="1200" b="1" i="0" u="none" strike="noStrike" kern="1200">
                          <a:solidFill>
                            <a:srgbClr val="000000"/>
                          </a:solidFill>
                          <a:latin typeface="Calibri"/>
                          <a:ea typeface="+mn-ea"/>
                          <a:cs typeface="+mn-cs"/>
                        </a:rPr>
                        <a:t>18.6%</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marL="88900" indent="0" algn="ctr" rtl="0" eaLnBrk="1" fontAlgn="ctr" latinLnBrk="0" hangingPunct="1"/>
                      <a:r>
                        <a:rPr kumimoji="0" lang="es-MX" sz="1200" b="1" i="0" u="none" strike="noStrike" kern="1200">
                          <a:solidFill>
                            <a:srgbClr val="000000"/>
                          </a:solidFill>
                          <a:latin typeface="Calibri"/>
                          <a:ea typeface="+mn-ea"/>
                          <a:cs typeface="+mn-cs"/>
                        </a:rPr>
                        <a:t>429</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marL="88900" indent="0" algn="ctr" rtl="0" eaLnBrk="1" fontAlgn="ctr" latinLnBrk="0" hangingPunct="1"/>
                      <a:r>
                        <a:rPr kumimoji="0" lang="es-MX" sz="1200" b="1" i="0" u="none" strike="noStrike" kern="1200" smtClean="0">
                          <a:solidFill>
                            <a:srgbClr val="000000"/>
                          </a:solidFill>
                          <a:latin typeface="Calibri"/>
                          <a:ea typeface="+mn-ea"/>
                          <a:cs typeface="+mn-cs"/>
                        </a:rPr>
                        <a:t>100%</a:t>
                      </a:r>
                      <a:endParaRPr kumimoji="0" lang="es-MX" sz="1200" b="1" i="0" u="none" strike="noStrike" kern="1200" dirty="0">
                        <a:solidFill>
                          <a:srgbClr val="000000"/>
                        </a:solidFill>
                        <a:latin typeface="Calibri"/>
                        <a:ea typeface="+mn-ea"/>
                        <a:cs typeface="+mn-cs"/>
                      </a:endParaRP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r>
              <a:tr h="468000">
                <a:tc>
                  <a:txBody>
                    <a:bodyPr/>
                    <a:lstStyle/>
                    <a:p>
                      <a:pPr marL="88900" indent="0" algn="l" fontAlgn="ctr"/>
                      <a:r>
                        <a:rPr lang="es-MX" sz="1200" b="1" i="0" u="none" strike="noStrike" dirty="0">
                          <a:solidFill>
                            <a:srgbClr val="000000"/>
                          </a:solidFill>
                          <a:latin typeface="Calibri"/>
                        </a:rPr>
                        <a:t>Legislativo</a:t>
                      </a:r>
                    </a:p>
                  </a:txBody>
                  <a:tcPr marL="6220" marR="6220" marT="6220"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marL="88900" indent="0" algn="ctr" rtl="0" eaLnBrk="1" fontAlgn="ctr" latinLnBrk="0" hangingPunct="1"/>
                      <a:r>
                        <a:rPr kumimoji="0" lang="es-MX" sz="1200" b="1" i="0" u="none" strike="noStrike" kern="1200">
                          <a:solidFill>
                            <a:srgbClr val="000000"/>
                          </a:solidFill>
                          <a:latin typeface="Calibri"/>
                          <a:ea typeface="+mn-ea"/>
                          <a:cs typeface="+mn-cs"/>
                        </a:rPr>
                        <a:t>748</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marL="88900" indent="0" algn="ctr" rtl="0" eaLnBrk="1" fontAlgn="ctr" latinLnBrk="0" hangingPunct="1"/>
                      <a:r>
                        <a:rPr kumimoji="0" lang="es-MX" sz="1200" b="1" i="0" u="none" strike="noStrike" kern="1200">
                          <a:solidFill>
                            <a:srgbClr val="000000"/>
                          </a:solidFill>
                          <a:latin typeface="Calibri"/>
                          <a:ea typeface="+mn-ea"/>
                          <a:cs typeface="+mn-cs"/>
                        </a:rPr>
                        <a:t>76.2%</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marL="88900" indent="0" algn="ctr" rtl="0" eaLnBrk="1" fontAlgn="ctr" latinLnBrk="0" hangingPunct="1"/>
                      <a:r>
                        <a:rPr kumimoji="0" lang="es-MX" sz="1200" b="1" i="0" u="none" strike="noStrike" kern="1200">
                          <a:solidFill>
                            <a:srgbClr val="000000"/>
                          </a:solidFill>
                          <a:latin typeface="Calibri"/>
                          <a:ea typeface="+mn-ea"/>
                          <a:cs typeface="+mn-cs"/>
                        </a:rPr>
                        <a:t>115</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marL="88900" indent="0" algn="ctr" rtl="0" eaLnBrk="1" fontAlgn="ctr" latinLnBrk="0" hangingPunct="1"/>
                      <a:r>
                        <a:rPr kumimoji="0" lang="es-MX" sz="1200" b="1" i="0" u="none" strike="noStrike" kern="1200" dirty="0">
                          <a:solidFill>
                            <a:srgbClr val="000000"/>
                          </a:solidFill>
                          <a:latin typeface="Calibri"/>
                          <a:ea typeface="+mn-ea"/>
                          <a:cs typeface="+mn-cs"/>
                        </a:rPr>
                        <a:t>11.7%</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marL="88900" indent="0" algn="ctr" rtl="0" eaLnBrk="1" fontAlgn="ctr" latinLnBrk="0" hangingPunct="1"/>
                      <a:r>
                        <a:rPr kumimoji="0" lang="es-MX" sz="1200" b="1" i="0" u="none" strike="noStrike" kern="1200" dirty="0">
                          <a:solidFill>
                            <a:srgbClr val="000000"/>
                          </a:solidFill>
                          <a:latin typeface="Calibri"/>
                          <a:ea typeface="+mn-ea"/>
                          <a:cs typeface="+mn-cs"/>
                        </a:rPr>
                        <a:t>119</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marL="88900" indent="0" algn="ctr" rtl="0" eaLnBrk="1" fontAlgn="ctr" latinLnBrk="0" hangingPunct="1"/>
                      <a:r>
                        <a:rPr kumimoji="0" lang="es-MX" sz="1200" b="1" i="0" u="none" strike="noStrike" kern="1200">
                          <a:solidFill>
                            <a:srgbClr val="000000"/>
                          </a:solidFill>
                          <a:latin typeface="Calibri"/>
                          <a:ea typeface="+mn-ea"/>
                          <a:cs typeface="+mn-cs"/>
                        </a:rPr>
                        <a:t>12.1%</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marL="88900" indent="0" algn="ctr" rtl="0" eaLnBrk="1" fontAlgn="ctr" latinLnBrk="0" hangingPunct="1"/>
                      <a:r>
                        <a:rPr kumimoji="0" lang="es-MX" sz="1200" b="1" i="0" u="none" strike="noStrike" kern="1200">
                          <a:solidFill>
                            <a:srgbClr val="000000"/>
                          </a:solidFill>
                          <a:latin typeface="Calibri"/>
                          <a:ea typeface="+mn-ea"/>
                          <a:cs typeface="+mn-cs"/>
                        </a:rPr>
                        <a:t>982</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marL="88900" indent="0" algn="ctr" rtl="0" eaLnBrk="1" fontAlgn="ctr" latinLnBrk="0" hangingPunct="1"/>
                      <a:r>
                        <a:rPr kumimoji="0" lang="es-MX" sz="1200" b="1" i="0" u="none" strike="noStrike" kern="1200" smtClean="0">
                          <a:solidFill>
                            <a:srgbClr val="000000"/>
                          </a:solidFill>
                          <a:latin typeface="Calibri"/>
                          <a:ea typeface="+mn-ea"/>
                          <a:cs typeface="+mn-cs"/>
                        </a:rPr>
                        <a:t>100%</a:t>
                      </a:r>
                      <a:endParaRPr kumimoji="0" lang="es-MX" sz="1200" b="1" i="0" u="none" strike="noStrike" kern="1200" dirty="0">
                        <a:solidFill>
                          <a:srgbClr val="000000"/>
                        </a:solidFill>
                        <a:latin typeface="Calibri"/>
                        <a:ea typeface="+mn-ea"/>
                        <a:cs typeface="+mn-cs"/>
                      </a:endParaRP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r>
              <a:tr h="468000">
                <a:tc>
                  <a:txBody>
                    <a:bodyPr/>
                    <a:lstStyle/>
                    <a:p>
                      <a:pPr marL="88900" indent="0" algn="l" fontAlgn="ctr"/>
                      <a:r>
                        <a:rPr lang="es-MX" sz="1200" b="1" i="0" u="none" strike="noStrike" dirty="0">
                          <a:solidFill>
                            <a:srgbClr val="000000"/>
                          </a:solidFill>
                          <a:latin typeface="Calibri"/>
                        </a:rPr>
                        <a:t>Autónomo</a:t>
                      </a:r>
                    </a:p>
                  </a:txBody>
                  <a:tcPr marL="6220" marR="6220" marT="6220"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marL="88900" indent="0" algn="ctr" rtl="0" eaLnBrk="1" fontAlgn="ctr" latinLnBrk="0" hangingPunct="1"/>
                      <a:r>
                        <a:rPr kumimoji="0" lang="es-MX" sz="1200" b="1" i="0" u="none" strike="noStrike" kern="1200">
                          <a:solidFill>
                            <a:srgbClr val="000000"/>
                          </a:solidFill>
                          <a:latin typeface="Calibri"/>
                          <a:ea typeface="+mn-ea"/>
                          <a:cs typeface="+mn-cs"/>
                        </a:rPr>
                        <a:t>871</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marL="88900" indent="0" algn="ctr" rtl="0" eaLnBrk="1" fontAlgn="ctr" latinLnBrk="0" hangingPunct="1"/>
                      <a:r>
                        <a:rPr kumimoji="0" lang="es-MX" sz="1200" b="1" i="0" u="none" strike="noStrike" kern="1200">
                          <a:solidFill>
                            <a:srgbClr val="000000"/>
                          </a:solidFill>
                          <a:latin typeface="Calibri"/>
                          <a:ea typeface="+mn-ea"/>
                          <a:cs typeface="+mn-cs"/>
                        </a:rPr>
                        <a:t>72.7%</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marL="88900" indent="0" algn="ctr" rtl="0" eaLnBrk="1" fontAlgn="ctr" latinLnBrk="0" hangingPunct="1"/>
                      <a:r>
                        <a:rPr kumimoji="0" lang="es-MX" sz="1200" b="1" i="0" u="none" strike="noStrike" kern="1200">
                          <a:solidFill>
                            <a:srgbClr val="000000"/>
                          </a:solidFill>
                          <a:latin typeface="Calibri"/>
                          <a:ea typeface="+mn-ea"/>
                          <a:cs typeface="+mn-cs"/>
                        </a:rPr>
                        <a:t>182</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marL="88900" indent="0" algn="ctr" rtl="0" eaLnBrk="1" fontAlgn="ctr" latinLnBrk="0" hangingPunct="1"/>
                      <a:r>
                        <a:rPr kumimoji="0" lang="es-MX" sz="1200" b="1" i="0" u="none" strike="noStrike" kern="1200">
                          <a:solidFill>
                            <a:srgbClr val="000000"/>
                          </a:solidFill>
                          <a:latin typeface="Calibri"/>
                          <a:ea typeface="+mn-ea"/>
                          <a:cs typeface="+mn-cs"/>
                        </a:rPr>
                        <a:t>15.2%</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marL="88900" indent="0" algn="ctr" rtl="0" eaLnBrk="1" fontAlgn="ctr" latinLnBrk="0" hangingPunct="1"/>
                      <a:r>
                        <a:rPr kumimoji="0" lang="es-MX" sz="1200" b="1" i="0" u="none" strike="noStrike" kern="1200" dirty="0">
                          <a:solidFill>
                            <a:srgbClr val="000000"/>
                          </a:solidFill>
                          <a:latin typeface="Calibri"/>
                          <a:ea typeface="+mn-ea"/>
                          <a:cs typeface="+mn-cs"/>
                        </a:rPr>
                        <a:t>145</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marL="88900" indent="0" algn="ctr" rtl="0" eaLnBrk="1" fontAlgn="ctr" latinLnBrk="0" hangingPunct="1"/>
                      <a:r>
                        <a:rPr kumimoji="0" lang="es-MX" sz="1200" b="1" i="0" u="none" strike="noStrike" kern="1200">
                          <a:solidFill>
                            <a:srgbClr val="000000"/>
                          </a:solidFill>
                          <a:latin typeface="Calibri"/>
                          <a:ea typeface="+mn-ea"/>
                          <a:cs typeface="+mn-cs"/>
                        </a:rPr>
                        <a:t>12.1%</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marL="88900" indent="0" algn="ctr" rtl="0" eaLnBrk="1" fontAlgn="ctr" latinLnBrk="0" hangingPunct="1"/>
                      <a:r>
                        <a:rPr kumimoji="0" lang="es-MX" sz="1200" b="1" i="0" u="none" strike="noStrike" kern="1200" dirty="0" smtClean="0">
                          <a:solidFill>
                            <a:srgbClr val="000000"/>
                          </a:solidFill>
                          <a:latin typeface="Calibri"/>
                          <a:ea typeface="+mn-ea"/>
                          <a:cs typeface="+mn-cs"/>
                        </a:rPr>
                        <a:t>1,198</a:t>
                      </a:r>
                      <a:endParaRPr kumimoji="0" lang="es-MX" sz="1200" b="1" i="0" u="none" strike="noStrike" kern="1200" dirty="0">
                        <a:solidFill>
                          <a:srgbClr val="000000"/>
                        </a:solidFill>
                        <a:latin typeface="Calibri"/>
                        <a:ea typeface="+mn-ea"/>
                        <a:cs typeface="+mn-cs"/>
                      </a:endParaRP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marL="88900" indent="0" algn="ctr" rtl="0" eaLnBrk="1" fontAlgn="ctr" latinLnBrk="0" hangingPunct="1"/>
                      <a:r>
                        <a:rPr kumimoji="0" lang="es-MX" sz="1200" b="1" i="0" u="none" strike="noStrike" kern="1200" smtClean="0">
                          <a:solidFill>
                            <a:srgbClr val="000000"/>
                          </a:solidFill>
                          <a:latin typeface="Calibri"/>
                          <a:ea typeface="+mn-ea"/>
                          <a:cs typeface="+mn-cs"/>
                        </a:rPr>
                        <a:t>100%</a:t>
                      </a:r>
                      <a:endParaRPr kumimoji="0" lang="es-MX" sz="1200" b="1" i="0" u="none" strike="noStrike" kern="1200" dirty="0">
                        <a:solidFill>
                          <a:srgbClr val="000000"/>
                        </a:solidFill>
                        <a:latin typeface="Calibri"/>
                        <a:ea typeface="+mn-ea"/>
                        <a:cs typeface="+mn-cs"/>
                      </a:endParaRP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r>
              <a:tr h="468000">
                <a:tc>
                  <a:txBody>
                    <a:bodyPr/>
                    <a:lstStyle/>
                    <a:p>
                      <a:pPr marL="88900" indent="0" algn="l" fontAlgn="ctr"/>
                      <a:r>
                        <a:rPr lang="es-MX" sz="1200" b="1" i="0" u="none" strike="noStrike" dirty="0">
                          <a:solidFill>
                            <a:srgbClr val="000000"/>
                          </a:solidFill>
                          <a:latin typeface="Calibri"/>
                        </a:rPr>
                        <a:t>Partidos Políticos en el </a:t>
                      </a:r>
                      <a:r>
                        <a:rPr lang="es-MX" sz="1200" b="1" i="0" u="none" strike="noStrike" dirty="0" smtClean="0">
                          <a:solidFill>
                            <a:srgbClr val="000000"/>
                          </a:solidFill>
                          <a:latin typeface="Calibri"/>
                        </a:rPr>
                        <a:t>Distrito Federal</a:t>
                      </a:r>
                      <a:endParaRPr lang="es-MX" sz="1200" b="1" i="0" u="none" strike="noStrike" dirty="0">
                        <a:solidFill>
                          <a:srgbClr val="000000"/>
                        </a:solidFill>
                        <a:latin typeface="Calibri"/>
                      </a:endParaRPr>
                    </a:p>
                  </a:txBody>
                  <a:tcPr marL="6220" marR="6220" marT="6220"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marL="88900" indent="0" algn="ctr" rtl="0" eaLnBrk="1" fontAlgn="ctr" latinLnBrk="0" hangingPunct="1"/>
                      <a:r>
                        <a:rPr kumimoji="0" lang="es-MX" sz="1200" b="1" i="0" u="none" strike="noStrike" kern="1200">
                          <a:solidFill>
                            <a:srgbClr val="000000"/>
                          </a:solidFill>
                          <a:latin typeface="Calibri"/>
                          <a:ea typeface="+mn-ea"/>
                          <a:cs typeface="+mn-cs"/>
                        </a:rPr>
                        <a:t>726</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marL="88900" indent="0" algn="ctr" rtl="0" eaLnBrk="1" fontAlgn="ctr" latinLnBrk="0" hangingPunct="1"/>
                      <a:r>
                        <a:rPr kumimoji="0" lang="es-MX" sz="1200" b="1" i="0" u="none" strike="noStrike" kern="1200">
                          <a:solidFill>
                            <a:srgbClr val="000000"/>
                          </a:solidFill>
                          <a:latin typeface="Calibri"/>
                          <a:ea typeface="+mn-ea"/>
                          <a:cs typeface="+mn-cs"/>
                        </a:rPr>
                        <a:t>86.6%</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marL="88900" indent="0" algn="ctr" rtl="0" eaLnBrk="1" fontAlgn="ctr" latinLnBrk="0" hangingPunct="1"/>
                      <a:r>
                        <a:rPr kumimoji="0" lang="es-MX" sz="1200" b="1" i="0" u="none" strike="noStrike" kern="1200">
                          <a:solidFill>
                            <a:srgbClr val="000000"/>
                          </a:solidFill>
                          <a:latin typeface="Calibri"/>
                          <a:ea typeface="+mn-ea"/>
                          <a:cs typeface="+mn-cs"/>
                        </a:rPr>
                        <a:t>49</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marL="88900" indent="0" algn="ctr" rtl="0" eaLnBrk="1" fontAlgn="ctr" latinLnBrk="0" hangingPunct="1"/>
                      <a:r>
                        <a:rPr kumimoji="0" lang="es-MX" sz="1200" b="1" i="0" u="none" strike="noStrike" kern="1200">
                          <a:solidFill>
                            <a:srgbClr val="000000"/>
                          </a:solidFill>
                          <a:latin typeface="Calibri"/>
                          <a:ea typeface="+mn-ea"/>
                          <a:cs typeface="+mn-cs"/>
                        </a:rPr>
                        <a:t>5.8%</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marL="88900" indent="0" algn="ctr" rtl="0" eaLnBrk="1" fontAlgn="ctr" latinLnBrk="0" hangingPunct="1"/>
                      <a:r>
                        <a:rPr kumimoji="0" lang="es-MX" sz="1200" b="1" i="0" u="none" strike="noStrike" kern="1200" dirty="0">
                          <a:solidFill>
                            <a:srgbClr val="000000"/>
                          </a:solidFill>
                          <a:latin typeface="Calibri"/>
                          <a:ea typeface="+mn-ea"/>
                          <a:cs typeface="+mn-cs"/>
                        </a:rPr>
                        <a:t>63</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marL="88900" indent="0" algn="ctr" rtl="0" eaLnBrk="1" fontAlgn="ctr" latinLnBrk="0" hangingPunct="1"/>
                      <a:r>
                        <a:rPr kumimoji="0" lang="es-MX" sz="1200" b="1" i="0" u="none" strike="noStrike" kern="1200" dirty="0">
                          <a:solidFill>
                            <a:srgbClr val="000000"/>
                          </a:solidFill>
                          <a:latin typeface="Calibri"/>
                          <a:ea typeface="+mn-ea"/>
                          <a:cs typeface="+mn-cs"/>
                        </a:rPr>
                        <a:t>7.5%</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marL="88900" indent="0" algn="ctr" rtl="0" eaLnBrk="1" fontAlgn="ctr" latinLnBrk="0" hangingPunct="1"/>
                      <a:r>
                        <a:rPr kumimoji="0" lang="es-MX" sz="1200" b="1" i="0" u="none" strike="noStrike" kern="1200">
                          <a:solidFill>
                            <a:srgbClr val="000000"/>
                          </a:solidFill>
                          <a:latin typeface="Calibri"/>
                          <a:ea typeface="+mn-ea"/>
                          <a:cs typeface="+mn-cs"/>
                        </a:rPr>
                        <a:t>838</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marL="88900" indent="0" algn="ctr" rtl="0" eaLnBrk="1" fontAlgn="ctr" latinLnBrk="0" hangingPunct="1"/>
                      <a:r>
                        <a:rPr kumimoji="0" lang="es-MX" sz="1200" b="1" i="0" u="none" strike="noStrike" kern="1200" smtClean="0">
                          <a:solidFill>
                            <a:srgbClr val="000000"/>
                          </a:solidFill>
                          <a:latin typeface="Calibri"/>
                          <a:ea typeface="+mn-ea"/>
                          <a:cs typeface="+mn-cs"/>
                        </a:rPr>
                        <a:t>100%</a:t>
                      </a:r>
                      <a:endParaRPr kumimoji="0" lang="es-MX" sz="1200" b="1" i="0" u="none" strike="noStrike" kern="1200" dirty="0">
                        <a:solidFill>
                          <a:srgbClr val="000000"/>
                        </a:solidFill>
                        <a:latin typeface="Calibri"/>
                        <a:ea typeface="+mn-ea"/>
                        <a:cs typeface="+mn-cs"/>
                      </a:endParaRP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r>
              <a:tr h="468000">
                <a:tc>
                  <a:txBody>
                    <a:bodyPr/>
                    <a:lstStyle/>
                    <a:p>
                      <a:pPr marL="88900" indent="0" algn="l" fontAlgn="ctr"/>
                      <a:r>
                        <a:rPr lang="es-MX" sz="1200" b="1" i="0" u="none" strike="noStrike" dirty="0" smtClean="0">
                          <a:solidFill>
                            <a:srgbClr val="000000"/>
                          </a:solidFill>
                          <a:latin typeface="Calibri"/>
                        </a:rPr>
                        <a:t>Otro tipo de Sujeto Obligado</a:t>
                      </a:r>
                      <a:endParaRPr lang="es-MX" sz="1200" b="1" i="0" u="none" strike="noStrike" dirty="0">
                        <a:solidFill>
                          <a:srgbClr val="000000"/>
                        </a:solidFill>
                        <a:latin typeface="Calibri"/>
                      </a:endParaRPr>
                    </a:p>
                  </a:txBody>
                  <a:tcPr marL="6220" marR="6220" marT="6220"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marL="88900" indent="0" algn="ctr" rtl="0" eaLnBrk="1" fontAlgn="ctr" latinLnBrk="0" hangingPunct="1"/>
                      <a:r>
                        <a:rPr kumimoji="0" lang="es-MX" sz="1200" b="1" i="0" u="none" strike="noStrike" kern="1200">
                          <a:solidFill>
                            <a:srgbClr val="000000"/>
                          </a:solidFill>
                          <a:latin typeface="Calibri"/>
                          <a:ea typeface="+mn-ea"/>
                          <a:cs typeface="+mn-cs"/>
                        </a:rPr>
                        <a:t>2</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marL="88900" indent="0" algn="ctr" rtl="0" eaLnBrk="1" fontAlgn="ctr" latinLnBrk="0" hangingPunct="1"/>
                      <a:r>
                        <a:rPr kumimoji="0" lang="es-MX" sz="1200" b="1" i="0" u="none" strike="noStrike" kern="1200" dirty="0">
                          <a:solidFill>
                            <a:srgbClr val="000000"/>
                          </a:solidFill>
                          <a:latin typeface="Calibri"/>
                          <a:ea typeface="+mn-ea"/>
                          <a:cs typeface="+mn-cs"/>
                        </a:rPr>
                        <a:t>100.0%</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marL="88900" indent="0" algn="ctr" rtl="0" eaLnBrk="1" fontAlgn="ctr" latinLnBrk="0" hangingPunct="1"/>
                      <a:r>
                        <a:rPr kumimoji="0" lang="es-MX" sz="1200" b="1" i="0" u="none" strike="noStrike" kern="1200" dirty="0" smtClean="0">
                          <a:solidFill>
                            <a:srgbClr val="000000"/>
                          </a:solidFill>
                          <a:latin typeface="Calibri"/>
                          <a:ea typeface="+mn-ea"/>
                          <a:cs typeface="+mn-cs"/>
                        </a:rPr>
                        <a:t>-</a:t>
                      </a:r>
                      <a:endParaRPr kumimoji="0" lang="es-MX" sz="1200" b="1" i="0" u="none" strike="noStrike" kern="1200" dirty="0">
                        <a:solidFill>
                          <a:srgbClr val="000000"/>
                        </a:solidFill>
                        <a:latin typeface="Calibri"/>
                        <a:ea typeface="+mn-ea"/>
                        <a:cs typeface="+mn-cs"/>
                      </a:endParaRP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marL="88900" indent="0" algn="ctr" rtl="0" eaLnBrk="1" fontAlgn="ctr" latinLnBrk="0" hangingPunct="1"/>
                      <a:r>
                        <a:rPr kumimoji="0" lang="es-MX" sz="1200" b="1" i="0" u="none" strike="noStrike" kern="1200" dirty="0" smtClean="0">
                          <a:solidFill>
                            <a:srgbClr val="000000"/>
                          </a:solidFill>
                          <a:latin typeface="Calibri"/>
                          <a:ea typeface="+mn-ea"/>
                          <a:cs typeface="+mn-cs"/>
                        </a:rPr>
                        <a:t>-</a:t>
                      </a:r>
                      <a:endParaRPr kumimoji="0" lang="es-MX" sz="1200" b="1" i="0" u="none" strike="noStrike" kern="1200" dirty="0">
                        <a:solidFill>
                          <a:srgbClr val="000000"/>
                        </a:solidFill>
                        <a:latin typeface="Calibri"/>
                        <a:ea typeface="+mn-ea"/>
                        <a:cs typeface="+mn-cs"/>
                      </a:endParaRP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marL="88900" indent="0" algn="ctr" rtl="0" eaLnBrk="1" fontAlgn="ctr" latinLnBrk="0" hangingPunct="1"/>
                      <a:r>
                        <a:rPr kumimoji="0" lang="es-MX" sz="1200" b="1" i="0" u="none" strike="noStrike" kern="1200" dirty="0" smtClean="0">
                          <a:solidFill>
                            <a:srgbClr val="000000"/>
                          </a:solidFill>
                          <a:latin typeface="Calibri"/>
                          <a:ea typeface="+mn-ea"/>
                          <a:cs typeface="+mn-cs"/>
                        </a:rPr>
                        <a:t>-</a:t>
                      </a:r>
                      <a:endParaRPr kumimoji="0" lang="es-MX" sz="1200" b="1" i="0" u="none" strike="noStrike" kern="1200" dirty="0">
                        <a:solidFill>
                          <a:srgbClr val="000000"/>
                        </a:solidFill>
                        <a:latin typeface="Calibri"/>
                        <a:ea typeface="+mn-ea"/>
                        <a:cs typeface="+mn-cs"/>
                      </a:endParaRP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marL="88900" indent="0" algn="ctr" rtl="0" eaLnBrk="1" fontAlgn="ctr" latinLnBrk="0" hangingPunct="1"/>
                      <a:r>
                        <a:rPr kumimoji="0" lang="es-MX" sz="1200" b="1" i="0" u="none" strike="noStrike" kern="1200" dirty="0" smtClean="0">
                          <a:solidFill>
                            <a:srgbClr val="000000"/>
                          </a:solidFill>
                          <a:latin typeface="Calibri"/>
                          <a:ea typeface="+mn-ea"/>
                          <a:cs typeface="+mn-cs"/>
                        </a:rPr>
                        <a:t>-</a:t>
                      </a:r>
                      <a:endParaRPr kumimoji="0" lang="es-MX" sz="1200" b="1" i="0" u="none" strike="noStrike" kern="1200" dirty="0">
                        <a:solidFill>
                          <a:srgbClr val="000000"/>
                        </a:solidFill>
                        <a:latin typeface="Calibri"/>
                        <a:ea typeface="+mn-ea"/>
                        <a:cs typeface="+mn-cs"/>
                      </a:endParaRP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marL="88900" indent="0" algn="ctr" rtl="0" eaLnBrk="1" fontAlgn="ctr" latinLnBrk="0" hangingPunct="1"/>
                      <a:r>
                        <a:rPr kumimoji="0" lang="es-MX" sz="1200" b="1" i="0" u="none" strike="noStrike" kern="1200" dirty="0">
                          <a:solidFill>
                            <a:srgbClr val="000000"/>
                          </a:solidFill>
                          <a:latin typeface="Calibri"/>
                          <a:ea typeface="+mn-ea"/>
                          <a:cs typeface="+mn-cs"/>
                        </a:rPr>
                        <a:t>2</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marL="88900" indent="0" algn="ctr" rtl="0" eaLnBrk="1" fontAlgn="ctr" latinLnBrk="0" hangingPunct="1"/>
                      <a:r>
                        <a:rPr kumimoji="0" lang="es-MX" sz="1200" b="1" i="0" u="none" strike="noStrike" kern="1200" dirty="0" smtClean="0">
                          <a:solidFill>
                            <a:srgbClr val="000000"/>
                          </a:solidFill>
                          <a:latin typeface="Calibri"/>
                          <a:ea typeface="+mn-ea"/>
                          <a:cs typeface="+mn-cs"/>
                        </a:rPr>
                        <a:t>100%</a:t>
                      </a:r>
                      <a:endParaRPr kumimoji="0" lang="es-MX" sz="1200" b="1" i="0" u="none" strike="noStrike" kern="1200" dirty="0">
                        <a:solidFill>
                          <a:srgbClr val="000000"/>
                        </a:solidFill>
                        <a:latin typeface="Calibri"/>
                        <a:ea typeface="+mn-ea"/>
                        <a:cs typeface="+mn-cs"/>
                      </a:endParaRP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r>
              <a:tr h="468000">
                <a:tc>
                  <a:txBody>
                    <a:bodyPr/>
                    <a:lstStyle/>
                    <a:p>
                      <a:pPr marL="88900" indent="0" algn="l" fontAlgn="ctr"/>
                      <a:r>
                        <a:rPr lang="es-MX" sz="1200" b="1" i="0" u="none" strike="noStrike" dirty="0" smtClean="0">
                          <a:solidFill>
                            <a:srgbClr val="FFFFFF"/>
                          </a:solidFill>
                          <a:latin typeface="Calibri"/>
                        </a:rPr>
                        <a:t>Total</a:t>
                      </a:r>
                      <a:endParaRPr lang="es-MX" sz="1200" b="1" i="0" u="none" strike="noStrike" dirty="0">
                        <a:solidFill>
                          <a:srgbClr val="FFFFFF"/>
                        </a:solidFill>
                        <a:latin typeface="Calibri"/>
                      </a:endParaRPr>
                    </a:p>
                  </a:txBody>
                  <a:tcPr marL="6220" marR="6220" marT="6220" marB="0" anchor="ctr">
                    <a:lnL w="6350" cap="flat" cmpd="sng" algn="ctr">
                      <a:solidFill>
                        <a:srgbClr val="008080"/>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marL="88900" indent="0" algn="ctr" rtl="0" eaLnBrk="1" fontAlgn="ctr" latinLnBrk="0" hangingPunct="1"/>
                      <a:r>
                        <a:rPr kumimoji="0" lang="es-MX" sz="1200" b="1" i="0" u="none" strike="noStrike" kern="1200" dirty="0" smtClean="0">
                          <a:solidFill>
                            <a:schemeClr val="bg1"/>
                          </a:solidFill>
                          <a:latin typeface="Calibri"/>
                          <a:ea typeface="+mn-ea"/>
                          <a:cs typeface="+mn-cs"/>
                        </a:rPr>
                        <a:t>17,717</a:t>
                      </a:r>
                      <a:endParaRPr kumimoji="0" lang="es-MX" sz="1200" b="1" i="0" u="none" strike="noStrike" kern="1200" dirty="0">
                        <a:solidFill>
                          <a:schemeClr val="bg1"/>
                        </a:solidFill>
                        <a:latin typeface="Calibri"/>
                        <a:ea typeface="+mn-ea"/>
                        <a:cs typeface="+mn-cs"/>
                      </a:endParaRP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marL="88900" indent="0" algn="ctr" rtl="0" eaLnBrk="1" fontAlgn="ctr" latinLnBrk="0" hangingPunct="1"/>
                      <a:r>
                        <a:rPr kumimoji="0" lang="es-MX" sz="1200" b="1" i="0" u="none" strike="noStrike" kern="1200" dirty="0">
                          <a:solidFill>
                            <a:schemeClr val="bg1"/>
                          </a:solidFill>
                          <a:latin typeface="Calibri"/>
                          <a:ea typeface="+mn-ea"/>
                          <a:cs typeface="+mn-cs"/>
                        </a:rPr>
                        <a:t>66.8%</a:t>
                      </a: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marL="88900" indent="0" algn="ctr" rtl="0" eaLnBrk="1" fontAlgn="ctr" latinLnBrk="0" hangingPunct="1"/>
                      <a:r>
                        <a:rPr kumimoji="0" lang="es-MX" sz="1200" b="1" i="0" u="none" strike="noStrike" kern="1200" dirty="0" smtClean="0">
                          <a:solidFill>
                            <a:schemeClr val="bg1"/>
                          </a:solidFill>
                          <a:latin typeface="Calibri"/>
                          <a:ea typeface="+mn-ea"/>
                          <a:cs typeface="+mn-cs"/>
                        </a:rPr>
                        <a:t>4,552</a:t>
                      </a:r>
                      <a:endParaRPr kumimoji="0" lang="es-MX" sz="1200" b="1" i="0" u="none" strike="noStrike" kern="1200" dirty="0">
                        <a:solidFill>
                          <a:schemeClr val="bg1"/>
                        </a:solidFill>
                        <a:latin typeface="Calibri"/>
                        <a:ea typeface="+mn-ea"/>
                        <a:cs typeface="+mn-cs"/>
                      </a:endParaRP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marL="88900" indent="0" algn="ctr" rtl="0" eaLnBrk="1" fontAlgn="ctr" latinLnBrk="0" hangingPunct="1"/>
                      <a:r>
                        <a:rPr kumimoji="0" lang="es-MX" sz="1200" b="1" i="0" u="none" strike="noStrike" kern="1200" dirty="0">
                          <a:solidFill>
                            <a:schemeClr val="bg1"/>
                          </a:solidFill>
                          <a:latin typeface="Calibri"/>
                          <a:ea typeface="+mn-ea"/>
                          <a:cs typeface="+mn-cs"/>
                        </a:rPr>
                        <a:t>17.2%</a:t>
                      </a: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marL="88900" indent="0" algn="ctr" rtl="0" eaLnBrk="1" fontAlgn="ctr" latinLnBrk="0" hangingPunct="1"/>
                      <a:r>
                        <a:rPr kumimoji="0" lang="es-MX" sz="1200" b="1" i="0" u="none" strike="noStrike" kern="1200" dirty="0" smtClean="0">
                          <a:solidFill>
                            <a:schemeClr val="bg1"/>
                          </a:solidFill>
                          <a:latin typeface="Calibri"/>
                          <a:ea typeface="+mn-ea"/>
                          <a:cs typeface="+mn-cs"/>
                        </a:rPr>
                        <a:t>4,237</a:t>
                      </a:r>
                      <a:endParaRPr kumimoji="0" lang="es-MX" sz="1200" b="1" i="0" u="none" strike="noStrike" kern="1200" dirty="0">
                        <a:solidFill>
                          <a:schemeClr val="bg1"/>
                        </a:solidFill>
                        <a:latin typeface="Calibri"/>
                        <a:ea typeface="+mn-ea"/>
                        <a:cs typeface="+mn-cs"/>
                      </a:endParaRP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marL="88900" indent="0" algn="ctr" rtl="0" eaLnBrk="1" fontAlgn="ctr" latinLnBrk="0" hangingPunct="1"/>
                      <a:r>
                        <a:rPr kumimoji="0" lang="es-MX" sz="1200" b="1" i="0" u="none" strike="noStrike" kern="1200" dirty="0">
                          <a:solidFill>
                            <a:schemeClr val="bg1"/>
                          </a:solidFill>
                          <a:latin typeface="Calibri"/>
                          <a:ea typeface="+mn-ea"/>
                          <a:cs typeface="+mn-cs"/>
                        </a:rPr>
                        <a:t>16.0%</a:t>
                      </a: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marL="88900" indent="0" algn="ctr" rtl="0" eaLnBrk="1" fontAlgn="ctr" latinLnBrk="0" hangingPunct="1"/>
                      <a:r>
                        <a:rPr kumimoji="0" lang="es-MX" sz="1200" b="1" i="0" u="none" strike="noStrike" kern="1200" dirty="0" smtClean="0">
                          <a:solidFill>
                            <a:schemeClr val="bg1"/>
                          </a:solidFill>
                          <a:latin typeface="Calibri"/>
                          <a:ea typeface="+mn-ea"/>
                          <a:cs typeface="+mn-cs"/>
                        </a:rPr>
                        <a:t>26,506</a:t>
                      </a:r>
                      <a:endParaRPr kumimoji="0" lang="es-MX" sz="1200" b="1" i="0" u="none" strike="noStrike" kern="1200" dirty="0">
                        <a:solidFill>
                          <a:schemeClr val="bg1"/>
                        </a:solidFill>
                        <a:latin typeface="Calibri"/>
                        <a:ea typeface="+mn-ea"/>
                        <a:cs typeface="+mn-cs"/>
                      </a:endParaRP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marL="88900" indent="0" algn="ctr" rtl="0" eaLnBrk="1" fontAlgn="ctr" latinLnBrk="0" hangingPunct="1"/>
                      <a:r>
                        <a:rPr kumimoji="0" lang="es-MX" sz="1200" b="1" i="0" u="none" strike="noStrike" kern="1200" dirty="0" smtClean="0">
                          <a:solidFill>
                            <a:schemeClr val="bg1"/>
                          </a:solidFill>
                          <a:latin typeface="Calibri"/>
                          <a:ea typeface="+mn-ea"/>
                          <a:cs typeface="+mn-cs"/>
                        </a:rPr>
                        <a:t>100%</a:t>
                      </a:r>
                      <a:endParaRPr kumimoji="0" lang="es-MX" sz="1200" b="1" i="0" u="none" strike="noStrike" kern="1200" dirty="0">
                        <a:solidFill>
                          <a:schemeClr val="bg1"/>
                        </a:solidFill>
                        <a:latin typeface="Calibri"/>
                        <a:ea typeface="+mn-ea"/>
                        <a:cs typeface="+mn-cs"/>
                      </a:endParaRP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r>
            </a:tbl>
          </a:graphicData>
        </a:graphic>
      </p:graphicFrame>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76169" y="85702"/>
            <a:ext cx="8388000" cy="864000"/>
          </a:xfrm>
          <a:prstGeom prst="rect">
            <a:avLst/>
          </a:prstGeom>
          <a:noFill/>
        </p:spPr>
        <p:txBody>
          <a:bodyPr wrap="square" rtlCol="0" anchor="ctr">
            <a:noAutofit/>
          </a:bodyPr>
          <a:lstStyle/>
          <a:p>
            <a:r>
              <a:rPr lang="es-MX" b="1" dirty="0" smtClean="0">
                <a:latin typeface="Calibri" pitchFamily="34" charset="0"/>
              </a:rPr>
              <a:t>Claridad de la información</a:t>
            </a:r>
          </a:p>
          <a:p>
            <a:r>
              <a:rPr lang="es-MX" sz="1400" b="1" i="1" dirty="0">
                <a:solidFill>
                  <a:prstClr val="black"/>
                </a:solidFill>
                <a:latin typeface="Calibri" pitchFamily="34" charset="0"/>
              </a:rPr>
              <a:t>2012 a </a:t>
            </a:r>
            <a:r>
              <a:rPr lang="es-MX" sz="1400" b="1" i="1" dirty="0" smtClean="0">
                <a:solidFill>
                  <a:prstClr val="black"/>
                </a:solidFill>
                <a:latin typeface="Calibri" pitchFamily="34" charset="0"/>
              </a:rPr>
              <a:t>2017</a:t>
            </a:r>
            <a:endParaRPr lang="es-MX" sz="1400" b="1" i="1" dirty="0">
              <a:solidFill>
                <a:prstClr val="black"/>
              </a:solidFill>
              <a:latin typeface="Calibri" pitchFamily="34" charset="0"/>
            </a:endParaRPr>
          </a:p>
          <a:p>
            <a:pPr lvl="0"/>
            <a:r>
              <a:rPr lang="es-MX" sz="1400" b="1" i="1" dirty="0" smtClean="0">
                <a:solidFill>
                  <a:prstClr val="black"/>
                </a:solidFill>
                <a:latin typeface="Calibri" pitchFamily="34" charset="0"/>
              </a:rPr>
              <a:t>Resultados </a:t>
            </a:r>
            <a:r>
              <a:rPr lang="es-MX" sz="1400" b="1" i="1" dirty="0">
                <a:solidFill>
                  <a:prstClr val="black"/>
                </a:solidFill>
                <a:latin typeface="Calibri" pitchFamily="34" charset="0"/>
              </a:rPr>
              <a:t>por </a:t>
            </a:r>
            <a:r>
              <a:rPr lang="es-MX" sz="1400" b="1" i="1" dirty="0" smtClean="0">
                <a:solidFill>
                  <a:prstClr val="black"/>
                </a:solidFill>
                <a:latin typeface="Calibri" pitchFamily="34" charset="0"/>
              </a:rPr>
              <a:t>año</a:t>
            </a:r>
          </a:p>
        </p:txBody>
      </p:sp>
      <p:sp>
        <p:nvSpPr>
          <p:cNvPr id="9" name="8 Marcador de número de diapositiva"/>
          <p:cNvSpPr>
            <a:spLocks noGrp="1"/>
          </p:cNvSpPr>
          <p:nvPr>
            <p:ph type="sldNum" sz="quarter" idx="12"/>
          </p:nvPr>
        </p:nvSpPr>
        <p:spPr/>
        <p:txBody>
          <a:bodyPr/>
          <a:lstStyle/>
          <a:p>
            <a:pPr>
              <a:defRPr/>
            </a:pPr>
            <a:fld id="{BD43386B-512A-4F48-AC60-1F2A615D5642}" type="slidenum">
              <a:rPr lang="es-MX" smtClean="0"/>
              <a:pPr>
                <a:defRPr/>
              </a:pPr>
              <a:t>22</a:t>
            </a:fld>
            <a:endParaRPr lang="es-MX" dirty="0"/>
          </a:p>
        </p:txBody>
      </p:sp>
      <p:sp>
        <p:nvSpPr>
          <p:cNvPr id="12" name="11 Rectángulo"/>
          <p:cNvSpPr/>
          <p:nvPr/>
        </p:nvSpPr>
        <p:spPr>
          <a:xfrm>
            <a:off x="810159" y="1336412"/>
            <a:ext cx="7510499" cy="292388"/>
          </a:xfrm>
          <a:prstGeom prst="rect">
            <a:avLst/>
          </a:prstGeom>
        </p:spPr>
        <p:txBody>
          <a:bodyPr wrap="square">
            <a:spAutoFit/>
          </a:bodyPr>
          <a:lstStyle/>
          <a:p>
            <a:pPr algn="ctr"/>
            <a:r>
              <a:rPr lang="es-MX" sz="1300" b="1" dirty="0" smtClean="0">
                <a:latin typeface="Calibri" pitchFamily="34" charset="0"/>
              </a:rPr>
              <a:t>La información que usted recibió fue:</a:t>
            </a:r>
          </a:p>
        </p:txBody>
      </p:sp>
      <p:graphicFrame>
        <p:nvGraphicFramePr>
          <p:cNvPr id="19" name="18 Gráfico"/>
          <p:cNvGraphicFramePr/>
          <p:nvPr>
            <p:extLst>
              <p:ext uri="{D42A27DB-BD31-4B8C-83A1-F6EECF244321}">
                <p14:modId xmlns:p14="http://schemas.microsoft.com/office/powerpoint/2010/main" val="18318601"/>
              </p:ext>
            </p:extLst>
          </p:nvPr>
        </p:nvGraphicFramePr>
        <p:xfrm>
          <a:off x="18212" y="1700808"/>
          <a:ext cx="9125788" cy="4392488"/>
        </p:xfrm>
        <a:graphic>
          <a:graphicData uri="http://schemas.openxmlformats.org/drawingml/2006/chart">
            <c:chart xmlns:c="http://schemas.openxmlformats.org/drawingml/2006/chart" xmlns:r="http://schemas.openxmlformats.org/officeDocument/2006/relationships" r:id="rId3"/>
          </a:graphicData>
        </a:graphic>
      </p:graphicFrame>
      <p:sp>
        <p:nvSpPr>
          <p:cNvPr id="20" name="19 CuadroTexto"/>
          <p:cNvSpPr txBox="1"/>
          <p:nvPr/>
        </p:nvSpPr>
        <p:spPr>
          <a:xfrm>
            <a:off x="543276" y="6028546"/>
            <a:ext cx="716356" cy="784830"/>
          </a:xfrm>
          <a:prstGeom prst="rect">
            <a:avLst/>
          </a:prstGeom>
          <a:noFill/>
        </p:spPr>
        <p:txBody>
          <a:bodyPr wrap="square" rtlCol="0">
            <a:spAutoFit/>
          </a:bodyPr>
          <a:lstStyle/>
          <a:p>
            <a:pPr algn="ctr"/>
            <a:r>
              <a:rPr lang="es-MX" sz="900" b="1" i="1" dirty="0" smtClean="0">
                <a:latin typeface="Calibri" pitchFamily="34" charset="0"/>
              </a:rPr>
              <a:t>INFOMEX: 87.1%</a:t>
            </a:r>
          </a:p>
          <a:p>
            <a:pPr algn="ctr"/>
            <a:endParaRPr lang="es-MX" sz="900" b="1" i="1" dirty="0" smtClean="0">
              <a:latin typeface="Calibri" pitchFamily="34" charset="0"/>
            </a:endParaRPr>
          </a:p>
          <a:p>
            <a:pPr algn="ctr"/>
            <a:r>
              <a:rPr lang="es-MX" sz="900" b="1" i="1" dirty="0" smtClean="0">
                <a:latin typeface="Calibri" pitchFamily="34" charset="0"/>
              </a:rPr>
              <a:t>Buzones: 12.9%</a:t>
            </a:r>
            <a:endParaRPr lang="es-MX" sz="900" b="1" i="1" dirty="0">
              <a:latin typeface="Calibri" pitchFamily="34" charset="0"/>
            </a:endParaRPr>
          </a:p>
        </p:txBody>
      </p:sp>
      <p:sp>
        <p:nvSpPr>
          <p:cNvPr id="26" name="11 CuadroTexto"/>
          <p:cNvSpPr txBox="1"/>
          <p:nvPr/>
        </p:nvSpPr>
        <p:spPr>
          <a:xfrm>
            <a:off x="2076605" y="6028546"/>
            <a:ext cx="540000" cy="784830"/>
          </a:xfrm>
          <a:prstGeom prst="rect">
            <a:avLst/>
          </a:prstGeom>
          <a:noFill/>
        </p:spPr>
        <p:txBody>
          <a:bodyPr wrap="square" rtlCol="0">
            <a:spAutoFit/>
          </a:bodyPr>
          <a:lstStyle/>
          <a:p>
            <a:pPr algn="ctr"/>
            <a:endParaRPr lang="es-MX" sz="900" b="1" i="1" dirty="0" smtClean="0">
              <a:latin typeface="Calibri" pitchFamily="34" charset="0"/>
            </a:endParaRPr>
          </a:p>
          <a:p>
            <a:pPr algn="ctr"/>
            <a:r>
              <a:rPr lang="es-MX" sz="900" b="1" i="1" dirty="0" smtClean="0">
                <a:latin typeface="Calibri" pitchFamily="34" charset="0"/>
              </a:rPr>
              <a:t>91.4%</a:t>
            </a:r>
          </a:p>
          <a:p>
            <a:pPr algn="ctr"/>
            <a:endParaRPr lang="es-MX" sz="900" b="1" i="1" dirty="0" smtClean="0">
              <a:latin typeface="Calibri" pitchFamily="34" charset="0"/>
            </a:endParaRPr>
          </a:p>
          <a:p>
            <a:pPr algn="ctr"/>
            <a:endParaRPr lang="es-MX" sz="900" b="1" i="1" dirty="0">
              <a:latin typeface="Calibri" pitchFamily="34" charset="0"/>
            </a:endParaRPr>
          </a:p>
          <a:p>
            <a:pPr algn="ctr"/>
            <a:r>
              <a:rPr lang="es-MX" sz="900" b="1" i="1" dirty="0" smtClean="0">
                <a:latin typeface="Calibri" pitchFamily="34" charset="0"/>
              </a:rPr>
              <a:t>8.6%</a:t>
            </a:r>
            <a:endParaRPr lang="es-MX" sz="900" b="1" i="1" dirty="0">
              <a:latin typeface="Calibri" pitchFamily="34" charset="0"/>
            </a:endParaRPr>
          </a:p>
        </p:txBody>
      </p:sp>
      <p:sp>
        <p:nvSpPr>
          <p:cNvPr id="27" name="11 CuadroTexto"/>
          <p:cNvSpPr txBox="1"/>
          <p:nvPr/>
        </p:nvSpPr>
        <p:spPr>
          <a:xfrm>
            <a:off x="3553007" y="6028546"/>
            <a:ext cx="540000" cy="784830"/>
          </a:xfrm>
          <a:prstGeom prst="rect">
            <a:avLst/>
          </a:prstGeom>
          <a:noFill/>
        </p:spPr>
        <p:txBody>
          <a:bodyPr wrap="square" rtlCol="0">
            <a:spAutoFit/>
          </a:bodyPr>
          <a:lstStyle/>
          <a:p>
            <a:pPr algn="ctr"/>
            <a:endParaRPr lang="es-MX" sz="900" b="1" i="1" dirty="0" smtClean="0">
              <a:latin typeface="Calibri" pitchFamily="34" charset="0"/>
            </a:endParaRPr>
          </a:p>
          <a:p>
            <a:pPr algn="ctr"/>
            <a:r>
              <a:rPr lang="es-MX" sz="900" b="1" i="1" dirty="0" smtClean="0">
                <a:latin typeface="Calibri" pitchFamily="34" charset="0"/>
              </a:rPr>
              <a:t>87.3%</a:t>
            </a:r>
          </a:p>
          <a:p>
            <a:pPr algn="ctr"/>
            <a:endParaRPr lang="es-MX" sz="900" b="1" i="1" dirty="0" smtClean="0">
              <a:latin typeface="Calibri" pitchFamily="34" charset="0"/>
            </a:endParaRPr>
          </a:p>
          <a:p>
            <a:pPr algn="ctr"/>
            <a:endParaRPr lang="es-MX" sz="900" b="1" i="1" dirty="0">
              <a:latin typeface="Calibri" pitchFamily="34" charset="0"/>
            </a:endParaRPr>
          </a:p>
          <a:p>
            <a:pPr algn="ctr"/>
            <a:r>
              <a:rPr lang="es-MX" sz="900" b="1" i="1" dirty="0" smtClean="0">
                <a:latin typeface="Calibri" pitchFamily="34" charset="0"/>
              </a:rPr>
              <a:t>12.7%</a:t>
            </a:r>
            <a:endParaRPr lang="es-MX" sz="900" b="1" i="1" dirty="0">
              <a:latin typeface="Calibri" pitchFamily="34" charset="0"/>
            </a:endParaRPr>
          </a:p>
        </p:txBody>
      </p:sp>
      <p:sp>
        <p:nvSpPr>
          <p:cNvPr id="14" name="11 CuadroTexto"/>
          <p:cNvSpPr txBox="1"/>
          <p:nvPr/>
        </p:nvSpPr>
        <p:spPr>
          <a:xfrm>
            <a:off x="5065369" y="6028546"/>
            <a:ext cx="540000" cy="784830"/>
          </a:xfrm>
          <a:prstGeom prst="rect">
            <a:avLst/>
          </a:prstGeom>
          <a:noFill/>
        </p:spPr>
        <p:txBody>
          <a:bodyPr wrap="square" rtlCol="0">
            <a:spAutoFit/>
          </a:bodyPr>
          <a:lstStyle/>
          <a:p>
            <a:pPr algn="ctr"/>
            <a:endParaRPr lang="es-MX" sz="900" b="1" i="1" dirty="0" smtClean="0">
              <a:latin typeface="Calibri" pitchFamily="34" charset="0"/>
            </a:endParaRPr>
          </a:p>
          <a:p>
            <a:pPr algn="ctr"/>
            <a:r>
              <a:rPr lang="es-MX" sz="900" b="1" i="1" dirty="0" smtClean="0">
                <a:latin typeface="Calibri" pitchFamily="34" charset="0"/>
              </a:rPr>
              <a:t>97.2%</a:t>
            </a:r>
          </a:p>
          <a:p>
            <a:pPr algn="ctr"/>
            <a:endParaRPr lang="es-MX" sz="900" b="1" i="1" dirty="0" smtClean="0">
              <a:latin typeface="Calibri" pitchFamily="34" charset="0"/>
            </a:endParaRPr>
          </a:p>
          <a:p>
            <a:pPr algn="ctr"/>
            <a:endParaRPr lang="es-MX" sz="900" b="1" i="1" dirty="0" smtClean="0">
              <a:latin typeface="Calibri" pitchFamily="34" charset="0"/>
            </a:endParaRPr>
          </a:p>
          <a:p>
            <a:pPr algn="ctr"/>
            <a:r>
              <a:rPr lang="es-MX" sz="900" b="1" i="1" dirty="0" smtClean="0">
                <a:latin typeface="Calibri" pitchFamily="34" charset="0"/>
              </a:rPr>
              <a:t>2.8%</a:t>
            </a:r>
            <a:endParaRPr lang="es-MX" sz="900" b="1" i="1" dirty="0">
              <a:latin typeface="Calibri" pitchFamily="34" charset="0"/>
            </a:endParaRPr>
          </a:p>
        </p:txBody>
      </p:sp>
      <p:sp>
        <p:nvSpPr>
          <p:cNvPr id="15" name="11 CuadroTexto"/>
          <p:cNvSpPr txBox="1"/>
          <p:nvPr/>
        </p:nvSpPr>
        <p:spPr>
          <a:xfrm>
            <a:off x="6541771" y="6028546"/>
            <a:ext cx="540000" cy="784830"/>
          </a:xfrm>
          <a:prstGeom prst="rect">
            <a:avLst/>
          </a:prstGeom>
          <a:noFill/>
        </p:spPr>
        <p:txBody>
          <a:bodyPr wrap="square" rtlCol="0">
            <a:spAutoFit/>
          </a:bodyPr>
          <a:lstStyle/>
          <a:p>
            <a:pPr algn="ctr"/>
            <a:endParaRPr lang="es-MX" sz="900" b="1" i="1" dirty="0" smtClean="0">
              <a:latin typeface="Calibri" pitchFamily="34" charset="0"/>
            </a:endParaRPr>
          </a:p>
          <a:p>
            <a:pPr algn="ctr"/>
            <a:r>
              <a:rPr lang="es-MX" sz="900" b="1" i="1" dirty="0" smtClean="0">
                <a:latin typeface="Calibri" pitchFamily="34" charset="0"/>
              </a:rPr>
              <a:t>100.0%</a:t>
            </a:r>
          </a:p>
          <a:p>
            <a:pPr algn="ctr"/>
            <a:endParaRPr lang="es-MX" sz="900" b="1" i="1" dirty="0" smtClean="0">
              <a:latin typeface="Calibri" pitchFamily="34" charset="0"/>
            </a:endParaRPr>
          </a:p>
          <a:p>
            <a:pPr algn="ctr"/>
            <a:endParaRPr lang="es-MX" sz="900" b="1" i="1" dirty="0">
              <a:latin typeface="Calibri" pitchFamily="34" charset="0"/>
            </a:endParaRPr>
          </a:p>
          <a:p>
            <a:pPr algn="ctr"/>
            <a:r>
              <a:rPr lang="es-MX" sz="900" b="1" i="1" dirty="0" smtClean="0">
                <a:latin typeface="Calibri" pitchFamily="34" charset="0"/>
              </a:rPr>
              <a:t>0.0%</a:t>
            </a:r>
            <a:endParaRPr lang="es-MX" sz="900" b="1" i="1" dirty="0">
              <a:latin typeface="Calibri" pitchFamily="34" charset="0"/>
            </a:endParaRPr>
          </a:p>
        </p:txBody>
      </p:sp>
      <p:sp>
        <p:nvSpPr>
          <p:cNvPr id="16" name="11 CuadroTexto"/>
          <p:cNvSpPr txBox="1"/>
          <p:nvPr/>
        </p:nvSpPr>
        <p:spPr>
          <a:xfrm>
            <a:off x="8018173" y="6028546"/>
            <a:ext cx="540000" cy="784830"/>
          </a:xfrm>
          <a:prstGeom prst="rect">
            <a:avLst/>
          </a:prstGeom>
          <a:noFill/>
        </p:spPr>
        <p:txBody>
          <a:bodyPr wrap="square" rtlCol="0">
            <a:spAutoFit/>
          </a:bodyPr>
          <a:lstStyle/>
          <a:p>
            <a:pPr algn="ctr"/>
            <a:endParaRPr lang="es-MX" sz="900" b="1" i="1" dirty="0" smtClean="0">
              <a:latin typeface="Calibri" pitchFamily="34" charset="0"/>
            </a:endParaRPr>
          </a:p>
          <a:p>
            <a:pPr algn="ctr"/>
            <a:r>
              <a:rPr lang="es-MX" sz="900" b="1" i="1" dirty="0" smtClean="0">
                <a:latin typeface="Calibri" pitchFamily="34" charset="0"/>
              </a:rPr>
              <a:t>100.0%</a:t>
            </a:r>
          </a:p>
          <a:p>
            <a:pPr algn="ctr"/>
            <a:endParaRPr lang="es-MX" sz="900" b="1" i="1" dirty="0" smtClean="0">
              <a:latin typeface="Calibri" pitchFamily="34" charset="0"/>
            </a:endParaRPr>
          </a:p>
          <a:p>
            <a:pPr algn="ctr"/>
            <a:endParaRPr lang="es-MX" sz="900" b="1" i="1" dirty="0">
              <a:latin typeface="Calibri" pitchFamily="34" charset="0"/>
            </a:endParaRPr>
          </a:p>
          <a:p>
            <a:pPr algn="ctr"/>
            <a:r>
              <a:rPr lang="es-MX" sz="900" b="1" i="1" dirty="0" smtClean="0">
                <a:latin typeface="Calibri" pitchFamily="34" charset="0"/>
              </a:rPr>
              <a:t>0.0%</a:t>
            </a:r>
            <a:endParaRPr lang="es-MX" sz="900" b="1" i="1" dirty="0">
              <a:latin typeface="Calibri" pitchFamily="34" charset="0"/>
            </a:endParaRP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76169" y="85702"/>
            <a:ext cx="8388000" cy="864000"/>
          </a:xfrm>
          <a:prstGeom prst="rect">
            <a:avLst/>
          </a:prstGeom>
          <a:noFill/>
        </p:spPr>
        <p:txBody>
          <a:bodyPr wrap="square" rtlCol="0" anchor="ctr">
            <a:noAutofit/>
          </a:bodyPr>
          <a:lstStyle/>
          <a:p>
            <a:r>
              <a:rPr lang="es-MX" b="1" dirty="0" smtClean="0">
                <a:latin typeface="Calibri" pitchFamily="34" charset="0"/>
              </a:rPr>
              <a:t>Claridad de la información</a:t>
            </a:r>
          </a:p>
          <a:p>
            <a:r>
              <a:rPr lang="es-MX" sz="1400" b="1" i="1" dirty="0">
                <a:latin typeface="Calibri" pitchFamily="34" charset="0"/>
              </a:rPr>
              <a:t>2012 </a:t>
            </a:r>
            <a:r>
              <a:rPr lang="es-MX" sz="1400" b="1" i="1" dirty="0" smtClean="0">
                <a:latin typeface="Calibri" pitchFamily="34" charset="0"/>
              </a:rPr>
              <a:t>a 2017</a:t>
            </a:r>
            <a:endParaRPr lang="es-MX" sz="1400" b="1" i="1" dirty="0">
              <a:latin typeface="Calibri" pitchFamily="34" charset="0"/>
            </a:endParaRPr>
          </a:p>
          <a:p>
            <a:r>
              <a:rPr lang="es-MX" sz="1400" b="1" i="1" dirty="0" smtClean="0">
                <a:latin typeface="Calibri" pitchFamily="34" charset="0"/>
              </a:rPr>
              <a:t>Resultados </a:t>
            </a:r>
            <a:r>
              <a:rPr lang="es-MX" sz="1400" b="1" i="1" dirty="0">
                <a:latin typeface="Calibri" pitchFamily="34" charset="0"/>
              </a:rPr>
              <a:t>por año y tipo de </a:t>
            </a:r>
            <a:r>
              <a:rPr lang="es-MX" sz="1400" b="1" i="1" dirty="0" smtClean="0">
                <a:latin typeface="Calibri" pitchFamily="34" charset="0"/>
              </a:rPr>
              <a:t>cuestionario</a:t>
            </a:r>
          </a:p>
        </p:txBody>
      </p:sp>
      <p:sp>
        <p:nvSpPr>
          <p:cNvPr id="9" name="8 Marcador de número de diapositiva"/>
          <p:cNvSpPr>
            <a:spLocks noGrp="1"/>
          </p:cNvSpPr>
          <p:nvPr>
            <p:ph type="sldNum" sz="quarter" idx="12"/>
          </p:nvPr>
        </p:nvSpPr>
        <p:spPr/>
        <p:txBody>
          <a:bodyPr/>
          <a:lstStyle/>
          <a:p>
            <a:pPr>
              <a:defRPr/>
            </a:pPr>
            <a:fld id="{BD43386B-512A-4F48-AC60-1F2A615D5642}" type="slidenum">
              <a:rPr lang="es-MX" smtClean="0"/>
              <a:pPr>
                <a:defRPr/>
              </a:pPr>
              <a:t>23</a:t>
            </a:fld>
            <a:endParaRPr lang="es-MX" dirty="0"/>
          </a:p>
        </p:txBody>
      </p:sp>
      <p:graphicFrame>
        <p:nvGraphicFramePr>
          <p:cNvPr id="5" name="5 Tabla"/>
          <p:cNvGraphicFramePr>
            <a:graphicFrameLocks noGrp="1"/>
          </p:cNvGraphicFramePr>
          <p:nvPr>
            <p:extLst>
              <p:ext uri="{D42A27DB-BD31-4B8C-83A1-F6EECF244321}">
                <p14:modId xmlns:p14="http://schemas.microsoft.com/office/powerpoint/2010/main" val="2038686219"/>
              </p:ext>
            </p:extLst>
          </p:nvPr>
        </p:nvGraphicFramePr>
        <p:xfrm>
          <a:off x="467544" y="1196748"/>
          <a:ext cx="8176250" cy="5328600"/>
        </p:xfrm>
        <a:graphic>
          <a:graphicData uri="http://schemas.openxmlformats.org/drawingml/2006/table">
            <a:tbl>
              <a:tblPr/>
              <a:tblGrid>
                <a:gridCol w="920749"/>
                <a:gridCol w="920749"/>
                <a:gridCol w="847089"/>
                <a:gridCol w="736599"/>
                <a:gridCol w="847089"/>
                <a:gridCol w="736599"/>
                <a:gridCol w="847089"/>
                <a:gridCol w="736599"/>
                <a:gridCol w="847089"/>
                <a:gridCol w="736599"/>
              </a:tblGrid>
              <a:tr h="266430">
                <a:tc rowSpan="2" gridSpan="2">
                  <a:txBody>
                    <a:bodyPr/>
                    <a:lstStyle/>
                    <a:p>
                      <a:pPr algn="ctr" rtl="0" fontAlgn="ctr"/>
                      <a:r>
                        <a:rPr lang="es-MX" sz="1100" b="1" i="0" u="none" strike="noStrike" dirty="0">
                          <a:solidFill>
                            <a:srgbClr val="FFFFFF"/>
                          </a:solidFill>
                          <a:latin typeface="Calibri" pitchFamily="34" charset="0"/>
                        </a:rPr>
                        <a:t> </a:t>
                      </a:r>
                    </a:p>
                  </a:txBody>
                  <a:tcPr marL="8460" marR="8460" marT="8460" marB="0" anchor="ctr">
                    <a:lnL w="9525" cap="flat" cmpd="sng" algn="ctr">
                      <a:solidFill>
                        <a:srgbClr val="2DA2BF"/>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rowSpan="2" hMerge="1">
                  <a:txBody>
                    <a:bodyPr/>
                    <a:lstStyle/>
                    <a:p>
                      <a:endParaRPr lang="es-MX"/>
                    </a:p>
                  </a:txBody>
                  <a:tcPr/>
                </a:tc>
                <a:tc gridSpan="2">
                  <a:txBody>
                    <a:bodyPr/>
                    <a:lstStyle/>
                    <a:p>
                      <a:pPr algn="ctr" rtl="0" fontAlgn="ctr"/>
                      <a:r>
                        <a:rPr lang="es-MX" sz="1100" b="1" i="0" u="none" strike="noStrike" dirty="0" smtClean="0">
                          <a:solidFill>
                            <a:srgbClr val="FFFFFF"/>
                          </a:solidFill>
                          <a:latin typeface="Calibri" pitchFamily="34" charset="0"/>
                        </a:rPr>
                        <a:t>Clara</a:t>
                      </a:r>
                      <a:endParaRPr lang="es-MX" sz="1100" b="1" i="0" u="none" strike="noStrike" dirty="0">
                        <a:solidFill>
                          <a:srgbClr val="FFFFFF"/>
                        </a:solidFill>
                        <a:latin typeface="Calibri" pitchFamily="34" charset="0"/>
                      </a:endParaRPr>
                    </a:p>
                  </a:txBody>
                  <a:tcPr marL="8460" marR="8460" marT="846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2DA2BF"/>
                    </a:solidFill>
                  </a:tcPr>
                </a:tc>
                <a:tc hMerge="1">
                  <a:txBody>
                    <a:bodyPr/>
                    <a:lstStyle/>
                    <a:p>
                      <a:endParaRPr lang="es-MX"/>
                    </a:p>
                  </a:txBody>
                  <a:tcPr/>
                </a:tc>
                <a:tc gridSpan="2">
                  <a:txBody>
                    <a:bodyPr/>
                    <a:lstStyle/>
                    <a:p>
                      <a:pPr algn="ctr" rtl="0" fontAlgn="ctr"/>
                      <a:r>
                        <a:rPr lang="es-MX" sz="1100" b="1" i="0" u="none" strike="noStrike" dirty="0" smtClean="0">
                          <a:solidFill>
                            <a:srgbClr val="FFFFFF"/>
                          </a:solidFill>
                          <a:latin typeface="Calibri" pitchFamily="34" charset="0"/>
                        </a:rPr>
                        <a:t>Regular</a:t>
                      </a:r>
                      <a:endParaRPr lang="es-MX" sz="1100" b="1" i="0" u="none" strike="noStrike" dirty="0">
                        <a:solidFill>
                          <a:srgbClr val="FFFFFF"/>
                        </a:solidFill>
                        <a:latin typeface="Calibri" pitchFamily="34" charset="0"/>
                      </a:endParaRPr>
                    </a:p>
                  </a:txBody>
                  <a:tcPr marL="8460" marR="8460" marT="846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2DA2BF"/>
                    </a:solidFill>
                  </a:tcPr>
                </a:tc>
                <a:tc hMerge="1">
                  <a:txBody>
                    <a:bodyPr/>
                    <a:lstStyle/>
                    <a:p>
                      <a:endParaRPr lang="es-MX"/>
                    </a:p>
                  </a:txBody>
                  <a:tcPr/>
                </a:tc>
                <a:tc gridSpan="2">
                  <a:txBody>
                    <a:bodyPr/>
                    <a:lstStyle/>
                    <a:p>
                      <a:pPr algn="ctr" rtl="0" fontAlgn="ctr"/>
                      <a:r>
                        <a:rPr lang="es-MX" sz="1100" b="1" i="0" u="none" strike="noStrike" dirty="0" smtClean="0">
                          <a:solidFill>
                            <a:srgbClr val="FFFFFF"/>
                          </a:solidFill>
                          <a:latin typeface="Calibri" pitchFamily="34" charset="0"/>
                        </a:rPr>
                        <a:t>Confusa</a:t>
                      </a:r>
                      <a:endParaRPr lang="es-MX" sz="1100" b="1" i="0" u="none" strike="noStrike" dirty="0">
                        <a:solidFill>
                          <a:srgbClr val="FFFFFF"/>
                        </a:solidFill>
                        <a:latin typeface="Calibri" pitchFamily="34" charset="0"/>
                      </a:endParaRPr>
                    </a:p>
                  </a:txBody>
                  <a:tcPr marL="8460" marR="8460" marT="846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2DA2BF"/>
                    </a:solidFill>
                  </a:tcPr>
                </a:tc>
                <a:tc hMerge="1">
                  <a:txBody>
                    <a:bodyPr/>
                    <a:lstStyle/>
                    <a:p>
                      <a:pPr algn="ctr" rtl="0" fontAlgn="ctr"/>
                      <a:endParaRPr lang="es-MX" sz="1100" b="1" i="0" u="none" strike="noStrike" dirty="0">
                        <a:solidFill>
                          <a:srgbClr val="FFFFFF"/>
                        </a:solidFill>
                        <a:latin typeface="Calibri" pitchFamily="34" charset="0"/>
                      </a:endParaRPr>
                    </a:p>
                  </a:txBody>
                  <a:tcPr marL="8460" marR="8460" marT="846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2DA2BF"/>
                    </a:solidFill>
                  </a:tcPr>
                </a:tc>
                <a:tc gridSpan="2">
                  <a:txBody>
                    <a:bodyPr/>
                    <a:lstStyle/>
                    <a:p>
                      <a:pPr algn="ctr" rtl="0" fontAlgn="ctr"/>
                      <a:r>
                        <a:rPr lang="es-MX" sz="1100" b="1" i="0" u="none" strike="noStrike" dirty="0">
                          <a:solidFill>
                            <a:srgbClr val="FFFFFF"/>
                          </a:solidFill>
                          <a:latin typeface="Calibri" pitchFamily="34" charset="0"/>
                        </a:rPr>
                        <a:t>Total</a:t>
                      </a:r>
                    </a:p>
                  </a:txBody>
                  <a:tcPr marL="8460" marR="8460" marT="8460" marB="0" anchor="ctr">
                    <a:lnL w="9525" cap="flat" cmpd="sng" algn="ctr">
                      <a:solidFill>
                        <a:schemeClr val="bg1"/>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2DA2BF"/>
                    </a:solidFill>
                  </a:tcPr>
                </a:tc>
                <a:tc hMerge="1">
                  <a:txBody>
                    <a:bodyPr/>
                    <a:lstStyle/>
                    <a:p>
                      <a:endParaRPr lang="es-MX"/>
                    </a:p>
                  </a:txBody>
                  <a:tcPr/>
                </a:tc>
              </a:tr>
              <a:tr h="266430">
                <a:tc gridSpan="2" vMerge="1">
                  <a:txBody>
                    <a:bodyPr/>
                    <a:lstStyle/>
                    <a:p>
                      <a:endParaRPr lang="es-MX"/>
                    </a:p>
                  </a:txBody>
                  <a:tcPr/>
                </a:tc>
                <a:tc hMerge="1" vMerge="1">
                  <a:txBody>
                    <a:bodyPr/>
                    <a:lstStyle/>
                    <a:p>
                      <a:endParaRPr lang="es-MX"/>
                    </a:p>
                  </a:txBody>
                  <a:tcPr/>
                </a:tc>
                <a:tc>
                  <a:txBody>
                    <a:bodyPr/>
                    <a:lstStyle/>
                    <a:p>
                      <a:pPr algn="ctr" rtl="0" fontAlgn="ctr"/>
                      <a:r>
                        <a:rPr lang="es-MX" sz="1100" b="1" i="0" u="none" strike="noStrike" dirty="0" smtClean="0">
                          <a:solidFill>
                            <a:srgbClr val="FFFFFF"/>
                          </a:solidFill>
                          <a:latin typeface="Calibri" pitchFamily="34" charset="0"/>
                        </a:rPr>
                        <a:t>Respuestas </a:t>
                      </a:r>
                      <a:endParaRPr lang="es-MX" sz="1100" b="1" i="0" u="none" strike="noStrike" dirty="0">
                        <a:solidFill>
                          <a:srgbClr val="FFFFFF"/>
                        </a:solidFill>
                        <a:latin typeface="Calibri" pitchFamily="34" charset="0"/>
                      </a:endParaRPr>
                    </a:p>
                  </a:txBody>
                  <a:tcPr marL="8460" marR="8460" marT="846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rtl="0" fontAlgn="ctr"/>
                      <a:r>
                        <a:rPr lang="es-MX" sz="1100" b="1" i="0" u="none" strike="noStrike" dirty="0">
                          <a:solidFill>
                            <a:srgbClr val="FFFFFF"/>
                          </a:solidFill>
                          <a:latin typeface="Calibri" pitchFamily="34" charset="0"/>
                        </a:rPr>
                        <a:t>%</a:t>
                      </a:r>
                    </a:p>
                  </a:txBody>
                  <a:tcPr marL="8460" marR="8460" marT="846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rtl="0" fontAlgn="ctr"/>
                      <a:r>
                        <a:rPr lang="es-MX" sz="1100" b="1" i="0" u="none" strike="noStrike" dirty="0" smtClean="0">
                          <a:solidFill>
                            <a:srgbClr val="FFFFFF"/>
                          </a:solidFill>
                          <a:latin typeface="Calibri" pitchFamily="34" charset="0"/>
                        </a:rPr>
                        <a:t>Respuestas </a:t>
                      </a:r>
                      <a:endParaRPr lang="es-MX" sz="1100" b="1" i="0" u="none" strike="noStrike" dirty="0">
                        <a:solidFill>
                          <a:srgbClr val="FFFFFF"/>
                        </a:solidFill>
                        <a:latin typeface="Calibri" pitchFamily="34" charset="0"/>
                      </a:endParaRPr>
                    </a:p>
                  </a:txBody>
                  <a:tcPr marL="8460" marR="8460" marT="846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rtl="0" fontAlgn="ctr"/>
                      <a:r>
                        <a:rPr lang="es-MX" sz="1100" b="1" i="0" u="none" strike="noStrike" dirty="0">
                          <a:solidFill>
                            <a:srgbClr val="FFFFFF"/>
                          </a:solidFill>
                          <a:latin typeface="Calibri" pitchFamily="34" charset="0"/>
                        </a:rPr>
                        <a:t>%</a:t>
                      </a:r>
                    </a:p>
                  </a:txBody>
                  <a:tcPr marL="8460" marR="8460" marT="846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rtl="0" fontAlgn="ctr"/>
                      <a:r>
                        <a:rPr lang="es-MX" sz="1100" b="1" i="0" u="none" strike="noStrike" dirty="0" smtClean="0">
                          <a:solidFill>
                            <a:srgbClr val="FFFFFF"/>
                          </a:solidFill>
                          <a:latin typeface="Calibri" pitchFamily="34" charset="0"/>
                        </a:rPr>
                        <a:t>Respuestas </a:t>
                      </a:r>
                      <a:endParaRPr lang="es-MX" sz="1100" b="1" i="0" u="none" strike="noStrike" dirty="0">
                        <a:solidFill>
                          <a:srgbClr val="FFFFFF"/>
                        </a:solidFill>
                        <a:latin typeface="Calibri" pitchFamily="34" charset="0"/>
                      </a:endParaRPr>
                    </a:p>
                  </a:txBody>
                  <a:tcPr marL="8460" marR="8460" marT="846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rtl="0" fontAlgn="ctr"/>
                      <a:r>
                        <a:rPr lang="es-MX" sz="1100" b="1" i="0" u="none" strike="noStrike" dirty="0">
                          <a:solidFill>
                            <a:srgbClr val="FFFFFF"/>
                          </a:solidFill>
                          <a:latin typeface="Calibri" pitchFamily="34" charset="0"/>
                        </a:rPr>
                        <a:t>%</a:t>
                      </a:r>
                    </a:p>
                  </a:txBody>
                  <a:tcPr marL="8460" marR="8460" marT="846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rtl="0" fontAlgn="ctr"/>
                      <a:r>
                        <a:rPr lang="es-MX" sz="1100" b="1" i="0" u="none" strike="noStrike" dirty="0" smtClean="0">
                          <a:solidFill>
                            <a:srgbClr val="FFFFFF"/>
                          </a:solidFill>
                          <a:latin typeface="Calibri" pitchFamily="34" charset="0"/>
                        </a:rPr>
                        <a:t>Respuestas </a:t>
                      </a:r>
                      <a:endParaRPr lang="es-MX" sz="1100" b="1" i="0" u="none" strike="noStrike" dirty="0">
                        <a:solidFill>
                          <a:srgbClr val="FFFFFF"/>
                        </a:solidFill>
                        <a:latin typeface="Calibri" pitchFamily="34" charset="0"/>
                      </a:endParaRPr>
                    </a:p>
                  </a:txBody>
                  <a:tcPr marL="8460" marR="8460" marT="846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rtl="0" fontAlgn="ctr"/>
                      <a:r>
                        <a:rPr lang="es-MX" sz="1100" b="1" i="0" u="none" strike="noStrike" dirty="0">
                          <a:solidFill>
                            <a:srgbClr val="FFFFFF"/>
                          </a:solidFill>
                          <a:latin typeface="Calibri" pitchFamily="34" charset="0"/>
                        </a:rPr>
                        <a:t>%</a:t>
                      </a:r>
                    </a:p>
                  </a:txBody>
                  <a:tcPr marL="8460" marR="8460" marT="8460" marB="0" anchor="ctr">
                    <a:lnL w="9525" cap="flat" cmpd="sng" algn="ctr">
                      <a:solidFill>
                        <a:schemeClr val="bg1"/>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chemeClr val="bg1"/>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r>
              <a:tr h="266430">
                <a:tc rowSpan="3">
                  <a:txBody>
                    <a:bodyPr/>
                    <a:lstStyle/>
                    <a:p>
                      <a:pPr marL="0" marR="0" indent="0" algn="ctr" defTabSz="914400" rtl="0" eaLnBrk="1" fontAlgn="t" latinLnBrk="0" hangingPunct="1">
                        <a:lnSpc>
                          <a:spcPct val="100000"/>
                        </a:lnSpc>
                        <a:spcBef>
                          <a:spcPts val="0"/>
                        </a:spcBef>
                        <a:spcAft>
                          <a:spcPts val="0"/>
                        </a:spcAft>
                        <a:buClrTx/>
                        <a:buSzTx/>
                        <a:buFontTx/>
                        <a:buNone/>
                        <a:tabLst/>
                        <a:defRPr/>
                      </a:pPr>
                      <a:r>
                        <a:rPr kumimoji="0" lang="es-MX" sz="1100" b="1" i="0" u="none" strike="noStrike" kern="1200" dirty="0" smtClean="0">
                          <a:solidFill>
                            <a:schemeClr val="tx1"/>
                          </a:solidFill>
                          <a:effectLst/>
                          <a:latin typeface="Calibri" pitchFamily="34" charset="0"/>
                          <a:ea typeface="+mn-ea"/>
                          <a:cs typeface="Calibri" pitchFamily="34" charset="0"/>
                        </a:rPr>
                        <a:t>2012</a:t>
                      </a: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1100" b="1" i="0" u="none" strike="noStrike" dirty="0" smtClean="0">
                          <a:solidFill>
                            <a:srgbClr val="000000"/>
                          </a:solidFill>
                          <a:latin typeface="Calibri" pitchFamily="34" charset="0"/>
                        </a:rPr>
                        <a:t>INFOMEX</a:t>
                      </a:r>
                      <a:endParaRPr lang="es-MX" sz="11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1,340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63.4%</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392</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18.6%</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380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18.0%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2,112</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r>
              <a:tr h="266430">
                <a:tc vMerge="1">
                  <a:txBody>
                    <a:bodyPr/>
                    <a:lstStyle/>
                    <a:p>
                      <a:pPr algn="ctr" rtl="0" fontAlgn="ctr"/>
                      <a:endParaRPr lang="es-MX" sz="11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1100" b="1" i="0" u="none" strike="noStrike" dirty="0" smtClean="0">
                          <a:solidFill>
                            <a:srgbClr val="000000"/>
                          </a:solidFill>
                          <a:latin typeface="Calibri" pitchFamily="34" charset="0"/>
                        </a:rPr>
                        <a:t>Buzones</a:t>
                      </a:r>
                      <a:endParaRPr lang="es-MX" sz="11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264</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84.3%</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33</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10.5%</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16</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5.1%</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313</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r>
              <a:tr h="266430">
                <a:tc vMerge="1">
                  <a:txBody>
                    <a:bodyPr/>
                    <a:lstStyle/>
                    <a:p>
                      <a:pPr algn="ctr" rtl="0" fontAlgn="ctr"/>
                      <a:endParaRPr lang="es-MX" sz="11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1100" b="1" i="0" u="none" strike="noStrike" dirty="0">
                          <a:solidFill>
                            <a:srgbClr val="FFFFFF"/>
                          </a:solidFill>
                          <a:latin typeface="Calibri" pitchFamily="34" charset="0"/>
                        </a:rPr>
                        <a:t>Total</a:t>
                      </a:r>
                    </a:p>
                  </a:txBody>
                  <a:tcPr marL="8460" marR="8460" marT="8460" marB="0" anchor="ctr">
                    <a:lnL w="6350" cap="flat" cmpd="sng" algn="ctr">
                      <a:solidFill>
                        <a:srgbClr val="2DA2BF"/>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100" b="1" i="0" u="none" strike="noStrike" dirty="0">
                          <a:solidFill>
                            <a:schemeClr val="bg1"/>
                          </a:solidFill>
                          <a:effectLst/>
                          <a:latin typeface="Calibri" panose="020F0502020204030204" pitchFamily="34" charset="0"/>
                        </a:rPr>
                        <a:t>1,604</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100" b="1" i="0" u="none" strike="noStrike" dirty="0">
                          <a:solidFill>
                            <a:schemeClr val="bg1"/>
                          </a:solidFill>
                          <a:effectLst/>
                          <a:latin typeface="Calibri" panose="020F0502020204030204" pitchFamily="34" charset="0"/>
                        </a:rPr>
                        <a:t>66.1%</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100" b="1" i="0" u="none" strike="noStrike" dirty="0">
                          <a:solidFill>
                            <a:schemeClr val="bg1"/>
                          </a:solidFill>
                          <a:effectLst/>
                          <a:latin typeface="Calibri" panose="020F0502020204030204" pitchFamily="34" charset="0"/>
                        </a:rPr>
                        <a:t>425</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100" b="1" i="0" u="none" strike="noStrike" dirty="0">
                          <a:solidFill>
                            <a:schemeClr val="bg1"/>
                          </a:solidFill>
                          <a:effectLst/>
                          <a:latin typeface="Calibri" panose="020F0502020204030204" pitchFamily="34" charset="0"/>
                        </a:rPr>
                        <a:t>17.5%</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100" b="1" i="0" u="none" strike="noStrike" dirty="0">
                          <a:solidFill>
                            <a:schemeClr val="bg1"/>
                          </a:solidFill>
                          <a:effectLst/>
                          <a:latin typeface="Calibri" panose="020F0502020204030204" pitchFamily="34" charset="0"/>
                        </a:rPr>
                        <a:t>396</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100" b="1" i="0" u="none" strike="noStrike" dirty="0">
                          <a:solidFill>
                            <a:schemeClr val="bg1"/>
                          </a:solidFill>
                          <a:effectLst/>
                          <a:latin typeface="Calibri" panose="020F0502020204030204" pitchFamily="34" charset="0"/>
                        </a:rPr>
                        <a:t>16.3%</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100" b="1" i="0" u="none" strike="noStrike" dirty="0">
                          <a:solidFill>
                            <a:schemeClr val="bg1"/>
                          </a:solidFill>
                          <a:effectLst/>
                          <a:latin typeface="Calibri" panose="020F0502020204030204" pitchFamily="34" charset="0"/>
                        </a:rPr>
                        <a:t>2,425</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100" b="1" i="0" u="none" strike="noStrike" dirty="0">
                          <a:solidFill>
                            <a:schemeClr val="bg1"/>
                          </a:solidFill>
                          <a:effectLst/>
                          <a:latin typeface="Calibri" panose="020F0502020204030204" pitchFamily="34" charset="0"/>
                        </a:rPr>
                        <a:t>100%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r>
              <a:tr h="266430">
                <a:tc rowSpan="3">
                  <a:txBody>
                    <a:bodyPr/>
                    <a:lstStyle/>
                    <a:p>
                      <a:pPr marL="0" marR="0" indent="0" algn="ctr" defTabSz="914400" rtl="0" eaLnBrk="1" fontAlgn="t" latinLnBrk="0" hangingPunct="1">
                        <a:lnSpc>
                          <a:spcPct val="100000"/>
                        </a:lnSpc>
                        <a:spcBef>
                          <a:spcPts val="0"/>
                        </a:spcBef>
                        <a:spcAft>
                          <a:spcPts val="0"/>
                        </a:spcAft>
                        <a:buClrTx/>
                        <a:buSzTx/>
                        <a:buFontTx/>
                        <a:buNone/>
                        <a:tabLst/>
                        <a:defRPr/>
                      </a:pPr>
                      <a:r>
                        <a:rPr kumimoji="0" lang="es-MX" sz="1100" b="1" i="0" u="none" strike="noStrike" kern="1200" dirty="0" smtClean="0">
                          <a:solidFill>
                            <a:schemeClr val="tx1"/>
                          </a:solidFill>
                          <a:effectLst/>
                          <a:latin typeface="Calibri" pitchFamily="34" charset="0"/>
                          <a:ea typeface="+mn-ea"/>
                          <a:cs typeface="Calibri" pitchFamily="34" charset="0"/>
                        </a:rPr>
                        <a:t>2013</a:t>
                      </a: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1100" b="1" i="0" u="none" strike="noStrike" dirty="0" smtClean="0">
                          <a:solidFill>
                            <a:srgbClr val="000000"/>
                          </a:solidFill>
                          <a:latin typeface="Calibri" pitchFamily="34" charset="0"/>
                        </a:rPr>
                        <a:t>INFOMEX</a:t>
                      </a:r>
                      <a:endParaRPr lang="es-MX" sz="11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1,194</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58.3%</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412</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20.1%</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443</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21.6%</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2,049</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r>
              <a:tr h="266430">
                <a:tc vMerge="1">
                  <a:txBody>
                    <a:bodyPr/>
                    <a:lstStyle/>
                    <a:p>
                      <a:pPr algn="ctr" rtl="0" fontAlgn="ctr"/>
                      <a:endParaRPr lang="es-MX" sz="1100" b="1" i="0" u="none" strike="noStrike" dirty="0">
                        <a:solidFill>
                          <a:srgbClr val="000000"/>
                        </a:solidFill>
                        <a:latin typeface="Calibri" pitchFamily="34" charset="0"/>
                      </a:endParaRPr>
                    </a:p>
                  </a:txBody>
                  <a:tcPr marL="8460" marR="8460" marT="8460" marB="0" anchor="ctr">
                    <a:lnL w="9525" cap="flat" cmpd="sng" algn="ctr">
                      <a:solidFill>
                        <a:srgbClr val="0099CC"/>
                      </a:solidFill>
                      <a:prstDash val="solid"/>
                      <a:round/>
                      <a:headEnd type="none" w="med" len="med"/>
                      <a:tailEnd type="none" w="med" len="med"/>
                    </a:lnL>
                    <a:lnR w="9525" cap="flat" cmpd="sng" algn="ctr">
                      <a:solidFill>
                        <a:srgbClr val="0099CC"/>
                      </a:solidFill>
                      <a:prstDash val="solid"/>
                      <a:round/>
                      <a:headEnd type="none" w="med" len="med"/>
                      <a:tailEnd type="none" w="med" len="med"/>
                    </a:lnR>
                    <a:lnT w="9525" cap="flat" cmpd="sng" algn="ctr">
                      <a:solidFill>
                        <a:srgbClr val="0099CC"/>
                      </a:solidFill>
                      <a:prstDash val="solid"/>
                      <a:round/>
                      <a:headEnd type="none" w="med" len="med"/>
                      <a:tailEnd type="none" w="med" len="med"/>
                    </a:lnT>
                    <a:lnB w="9525" cap="flat" cmpd="sng" algn="ctr">
                      <a:solidFill>
                        <a:srgbClr val="0099CC"/>
                      </a:solidFill>
                      <a:prstDash val="solid"/>
                      <a:round/>
                      <a:headEnd type="none" w="med" len="med"/>
                      <a:tailEnd type="none" w="med" len="med"/>
                    </a:lnB>
                  </a:tcPr>
                </a:tc>
                <a:tc>
                  <a:txBody>
                    <a:bodyPr/>
                    <a:lstStyle/>
                    <a:p>
                      <a:pPr algn="ctr" rtl="0" fontAlgn="ctr"/>
                      <a:r>
                        <a:rPr lang="es-MX" sz="1100" b="1" i="0" u="none" strike="noStrike" dirty="0" smtClean="0">
                          <a:solidFill>
                            <a:srgbClr val="000000"/>
                          </a:solidFill>
                          <a:latin typeface="Calibri" pitchFamily="34" charset="0"/>
                        </a:rPr>
                        <a:t>Buzones</a:t>
                      </a:r>
                      <a:endParaRPr lang="es-MX" sz="11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168</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87.0%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19</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9.8%</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6</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3.1%</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193</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r>
              <a:tr h="266430">
                <a:tc vMerge="1">
                  <a:txBody>
                    <a:bodyPr/>
                    <a:lstStyle/>
                    <a:p>
                      <a:pPr algn="ctr" rtl="0" fontAlgn="ctr"/>
                      <a:endParaRPr lang="es-MX" sz="1100" b="1" i="0" u="none" strike="noStrike" dirty="0">
                        <a:solidFill>
                          <a:srgbClr val="000000"/>
                        </a:solidFill>
                        <a:latin typeface="Calibri" pitchFamily="34" charset="0"/>
                      </a:endParaRPr>
                    </a:p>
                  </a:txBody>
                  <a:tcPr marL="8460" marR="8460" marT="8460" marB="0" anchor="ctr">
                    <a:lnL w="9525" cap="flat" cmpd="sng" algn="ctr">
                      <a:solidFill>
                        <a:srgbClr val="0099CC"/>
                      </a:solidFill>
                      <a:prstDash val="solid"/>
                      <a:round/>
                      <a:headEnd type="none" w="med" len="med"/>
                      <a:tailEnd type="none" w="med" len="med"/>
                    </a:lnL>
                    <a:lnR w="9525" cap="flat" cmpd="sng" algn="ctr">
                      <a:solidFill>
                        <a:srgbClr val="0099CC"/>
                      </a:solidFill>
                      <a:prstDash val="solid"/>
                      <a:round/>
                      <a:headEnd type="none" w="med" len="med"/>
                      <a:tailEnd type="none" w="med" len="med"/>
                    </a:lnR>
                    <a:lnT w="9525" cap="flat" cmpd="sng" algn="ctr">
                      <a:solidFill>
                        <a:srgbClr val="0099CC"/>
                      </a:solidFill>
                      <a:prstDash val="solid"/>
                      <a:round/>
                      <a:headEnd type="none" w="med" len="med"/>
                      <a:tailEnd type="none" w="med" len="med"/>
                    </a:lnT>
                    <a:lnB w="9525" cap="flat" cmpd="sng" algn="ctr">
                      <a:solidFill>
                        <a:srgbClr val="0099CC"/>
                      </a:solidFill>
                      <a:prstDash val="solid"/>
                      <a:round/>
                      <a:headEnd type="none" w="med" len="med"/>
                      <a:tailEnd type="none" w="med" len="med"/>
                    </a:lnB>
                  </a:tcPr>
                </a:tc>
                <a:tc>
                  <a:txBody>
                    <a:bodyPr/>
                    <a:lstStyle/>
                    <a:p>
                      <a:pPr algn="ctr" rtl="0" fontAlgn="ctr"/>
                      <a:r>
                        <a:rPr lang="es-MX" sz="1100" b="1" i="0" u="none" strike="noStrike" dirty="0">
                          <a:solidFill>
                            <a:srgbClr val="FFFFFF"/>
                          </a:solidFill>
                          <a:latin typeface="Calibri" pitchFamily="34" charset="0"/>
                        </a:rPr>
                        <a:t>Total</a:t>
                      </a:r>
                    </a:p>
                  </a:txBody>
                  <a:tcPr marL="8460" marR="8460" marT="8460" marB="0" anchor="ctr">
                    <a:lnL w="6350" cap="flat" cmpd="sng" algn="ctr">
                      <a:solidFill>
                        <a:srgbClr val="2DA2BF"/>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100" b="1" i="0" u="none" strike="noStrike" dirty="0">
                          <a:solidFill>
                            <a:schemeClr val="bg1"/>
                          </a:solidFill>
                          <a:effectLst/>
                          <a:latin typeface="Calibri" panose="020F0502020204030204" pitchFamily="34" charset="0"/>
                        </a:rPr>
                        <a:t>1,362</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100" b="1" i="0" u="none" strike="noStrike" dirty="0">
                          <a:solidFill>
                            <a:schemeClr val="bg1"/>
                          </a:solidFill>
                          <a:effectLst/>
                          <a:latin typeface="Calibri" panose="020F0502020204030204" pitchFamily="34" charset="0"/>
                        </a:rPr>
                        <a:t>60.7%</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100" b="1" i="0" u="none" strike="noStrike" dirty="0">
                          <a:solidFill>
                            <a:schemeClr val="bg1"/>
                          </a:solidFill>
                          <a:effectLst/>
                          <a:latin typeface="Calibri" panose="020F0502020204030204" pitchFamily="34" charset="0"/>
                        </a:rPr>
                        <a:t>431</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100" b="1" i="0" u="none" strike="noStrike" dirty="0">
                          <a:solidFill>
                            <a:schemeClr val="bg1"/>
                          </a:solidFill>
                          <a:effectLst/>
                          <a:latin typeface="Calibri" panose="020F0502020204030204" pitchFamily="34" charset="0"/>
                        </a:rPr>
                        <a:t>19.2%</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100" b="1" i="0" u="none" strike="noStrike" dirty="0">
                          <a:solidFill>
                            <a:schemeClr val="bg1"/>
                          </a:solidFill>
                          <a:effectLst/>
                          <a:latin typeface="Calibri" panose="020F0502020204030204" pitchFamily="34" charset="0"/>
                        </a:rPr>
                        <a:t>449</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100" b="1" i="0" u="none" strike="noStrike" dirty="0">
                          <a:solidFill>
                            <a:schemeClr val="bg1"/>
                          </a:solidFill>
                          <a:effectLst/>
                          <a:latin typeface="Calibri" panose="020F0502020204030204" pitchFamily="34" charset="0"/>
                        </a:rPr>
                        <a:t>20.0%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100" b="1" i="0" u="none" strike="noStrike" dirty="0">
                          <a:solidFill>
                            <a:schemeClr val="bg1"/>
                          </a:solidFill>
                          <a:effectLst/>
                          <a:latin typeface="Calibri" panose="020F0502020204030204" pitchFamily="34" charset="0"/>
                        </a:rPr>
                        <a:t>2,242</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100" b="1" i="0" u="none" strike="noStrike" dirty="0">
                          <a:solidFill>
                            <a:schemeClr val="bg1"/>
                          </a:solidFill>
                          <a:effectLst/>
                          <a:latin typeface="Calibri" panose="020F0502020204030204" pitchFamily="34" charset="0"/>
                        </a:rPr>
                        <a:t>100%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r>
              <a:tr h="266430">
                <a:tc rowSpan="3">
                  <a:txBody>
                    <a:bodyPr/>
                    <a:lstStyle/>
                    <a:p>
                      <a:pPr marL="0" marR="0" indent="0" algn="ctr" defTabSz="914400" rtl="0" eaLnBrk="1" fontAlgn="t" latinLnBrk="0" hangingPunct="1">
                        <a:lnSpc>
                          <a:spcPct val="100000"/>
                        </a:lnSpc>
                        <a:spcBef>
                          <a:spcPts val="0"/>
                        </a:spcBef>
                        <a:spcAft>
                          <a:spcPts val="0"/>
                        </a:spcAft>
                        <a:buClrTx/>
                        <a:buSzTx/>
                        <a:buFontTx/>
                        <a:buNone/>
                        <a:tabLst/>
                        <a:defRPr/>
                      </a:pPr>
                      <a:r>
                        <a:rPr kumimoji="0" lang="es-MX" sz="1100" b="1" i="0" u="none" strike="noStrike" kern="1200" dirty="0" smtClean="0">
                          <a:solidFill>
                            <a:schemeClr val="tx1"/>
                          </a:solidFill>
                          <a:effectLst/>
                          <a:latin typeface="Calibri" pitchFamily="34" charset="0"/>
                          <a:ea typeface="+mn-ea"/>
                          <a:cs typeface="Calibri" pitchFamily="34" charset="0"/>
                        </a:rPr>
                        <a:t>2014</a:t>
                      </a: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1100" b="1" i="0" u="none" strike="noStrike" dirty="0" smtClean="0">
                          <a:solidFill>
                            <a:srgbClr val="000000"/>
                          </a:solidFill>
                          <a:latin typeface="Calibri" pitchFamily="34" charset="0"/>
                        </a:rPr>
                        <a:t>INFOMEX</a:t>
                      </a:r>
                      <a:endParaRPr lang="es-MX" sz="11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1,091</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56.4%</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404</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20.9%</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441</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22.8%</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1,936</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r>
              <a:tr h="266430">
                <a:tc vMerge="1">
                  <a:txBody>
                    <a:bodyPr/>
                    <a:lstStyle/>
                    <a:p>
                      <a:pPr marL="0" marR="0" indent="0" algn="ctr" defTabSz="914400" rtl="0" eaLnBrk="1" fontAlgn="t" latinLnBrk="0" hangingPunct="1">
                        <a:lnSpc>
                          <a:spcPct val="100000"/>
                        </a:lnSpc>
                        <a:spcBef>
                          <a:spcPts val="0"/>
                        </a:spcBef>
                        <a:spcAft>
                          <a:spcPts val="0"/>
                        </a:spcAft>
                        <a:buClrTx/>
                        <a:buSzTx/>
                        <a:buFontTx/>
                        <a:buNone/>
                        <a:tabLst/>
                        <a:defRPr/>
                      </a:pPr>
                      <a:endParaRPr kumimoji="0" lang="es-MX" sz="900" b="1" i="0" u="none" strike="noStrike" kern="1200" dirty="0" smtClean="0">
                        <a:solidFill>
                          <a:schemeClr val="tx1"/>
                        </a:solidFill>
                        <a:effectLst/>
                        <a:latin typeface="Calibri" pitchFamily="34" charset="0"/>
                        <a:ea typeface="+mn-ea"/>
                        <a:cs typeface="Calibri" pitchFamily="34" charset="0"/>
                      </a:endParaRPr>
                    </a:p>
                  </a:txBody>
                  <a:tcPr marL="8460" marR="8460" marT="8460"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rtl="0" fontAlgn="ctr"/>
                      <a:r>
                        <a:rPr lang="es-MX" sz="1100" b="1" i="0" u="none" strike="noStrike" dirty="0" smtClean="0">
                          <a:solidFill>
                            <a:srgbClr val="000000"/>
                          </a:solidFill>
                          <a:latin typeface="Calibri" pitchFamily="34" charset="0"/>
                        </a:rPr>
                        <a:t>Buzones</a:t>
                      </a:r>
                      <a:endParaRPr lang="es-MX" sz="11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244</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86.8%</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28</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9</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3.2%</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281</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r>
              <a:tr h="266430">
                <a:tc vMerge="1">
                  <a:txBody>
                    <a:bodyPr/>
                    <a:lstStyle/>
                    <a:p>
                      <a:pPr marL="0" marR="0" indent="0" algn="ctr" defTabSz="914400" rtl="0" eaLnBrk="1" fontAlgn="t" latinLnBrk="0" hangingPunct="1">
                        <a:lnSpc>
                          <a:spcPct val="100000"/>
                        </a:lnSpc>
                        <a:spcBef>
                          <a:spcPts val="0"/>
                        </a:spcBef>
                        <a:spcAft>
                          <a:spcPts val="0"/>
                        </a:spcAft>
                        <a:buClrTx/>
                        <a:buSzTx/>
                        <a:buFontTx/>
                        <a:buNone/>
                        <a:tabLst/>
                        <a:defRPr/>
                      </a:pPr>
                      <a:endParaRPr kumimoji="0" lang="es-MX" sz="900" b="1" i="0" u="none" strike="noStrike" kern="1200" dirty="0" smtClean="0">
                        <a:solidFill>
                          <a:schemeClr val="tx1"/>
                        </a:solidFill>
                        <a:effectLst/>
                        <a:latin typeface="Calibri" pitchFamily="34" charset="0"/>
                        <a:ea typeface="+mn-ea"/>
                        <a:cs typeface="Calibri" pitchFamily="34" charset="0"/>
                      </a:endParaRPr>
                    </a:p>
                  </a:txBody>
                  <a:tcPr marL="8460" marR="8460" marT="8460"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rtl="0" fontAlgn="ctr"/>
                      <a:r>
                        <a:rPr lang="es-MX" sz="1100" b="1" i="0" u="none" strike="noStrike" dirty="0">
                          <a:solidFill>
                            <a:srgbClr val="FFFFFF"/>
                          </a:solidFill>
                          <a:latin typeface="Calibri" pitchFamily="34" charset="0"/>
                        </a:rPr>
                        <a:t>Total</a:t>
                      </a:r>
                    </a:p>
                  </a:txBody>
                  <a:tcPr marL="8460" marR="8460" marT="8460" marB="0" anchor="ctr">
                    <a:lnL w="6350" cap="flat" cmpd="sng" algn="ctr">
                      <a:solidFill>
                        <a:srgbClr val="2DA2BF"/>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100" b="1" i="0" u="none" strike="noStrike" dirty="0">
                          <a:solidFill>
                            <a:schemeClr val="bg1"/>
                          </a:solidFill>
                          <a:effectLst/>
                          <a:latin typeface="Calibri" panose="020F0502020204030204" pitchFamily="34" charset="0"/>
                        </a:rPr>
                        <a:t>1,335</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100" b="1" i="0" u="none" strike="noStrike" dirty="0">
                          <a:solidFill>
                            <a:schemeClr val="bg1"/>
                          </a:solidFill>
                          <a:effectLst/>
                          <a:latin typeface="Calibri" panose="020F0502020204030204" pitchFamily="34" charset="0"/>
                        </a:rPr>
                        <a:t>60.2%</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100" b="1" i="0" u="none" strike="noStrike" dirty="0">
                          <a:solidFill>
                            <a:schemeClr val="bg1"/>
                          </a:solidFill>
                          <a:effectLst/>
                          <a:latin typeface="Calibri" panose="020F0502020204030204" pitchFamily="34" charset="0"/>
                        </a:rPr>
                        <a:t>432</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100" b="1" i="0" u="none" strike="noStrike" dirty="0">
                          <a:solidFill>
                            <a:schemeClr val="bg1"/>
                          </a:solidFill>
                          <a:effectLst/>
                          <a:latin typeface="Calibri" panose="020F0502020204030204" pitchFamily="34" charset="0"/>
                        </a:rPr>
                        <a:t>19.5%</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100" b="1" i="0" u="none" strike="noStrike" dirty="0">
                          <a:solidFill>
                            <a:schemeClr val="bg1"/>
                          </a:solidFill>
                          <a:effectLst/>
                          <a:latin typeface="Calibri" panose="020F0502020204030204" pitchFamily="34" charset="0"/>
                        </a:rPr>
                        <a:t>450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100" b="1" i="0" u="none" strike="noStrike" dirty="0">
                          <a:solidFill>
                            <a:schemeClr val="bg1"/>
                          </a:solidFill>
                          <a:effectLst/>
                          <a:latin typeface="Calibri" panose="020F0502020204030204" pitchFamily="34" charset="0"/>
                        </a:rPr>
                        <a:t>20.3%</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100" b="1" i="0" u="none" strike="noStrike" dirty="0">
                          <a:solidFill>
                            <a:schemeClr val="bg1"/>
                          </a:solidFill>
                          <a:effectLst/>
                          <a:latin typeface="Calibri" panose="020F0502020204030204" pitchFamily="34" charset="0"/>
                        </a:rPr>
                        <a:t>2,217</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100" b="1" i="0" u="none" strike="noStrike" dirty="0">
                          <a:solidFill>
                            <a:schemeClr val="bg1"/>
                          </a:solidFill>
                          <a:effectLst/>
                          <a:latin typeface="Calibri" panose="020F0502020204030204" pitchFamily="34" charset="0"/>
                        </a:rPr>
                        <a:t>100%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r>
              <a:tr h="266430">
                <a:tc rowSpan="3">
                  <a:txBody>
                    <a:bodyPr/>
                    <a:lstStyle/>
                    <a:p>
                      <a:pPr marL="0" marR="0" indent="0" algn="ctr" defTabSz="914400" rtl="0" eaLnBrk="1" fontAlgn="t" latinLnBrk="0" hangingPunct="1">
                        <a:lnSpc>
                          <a:spcPct val="100000"/>
                        </a:lnSpc>
                        <a:spcBef>
                          <a:spcPts val="0"/>
                        </a:spcBef>
                        <a:spcAft>
                          <a:spcPts val="0"/>
                        </a:spcAft>
                        <a:buClrTx/>
                        <a:buSzTx/>
                        <a:buFontTx/>
                        <a:buNone/>
                        <a:tabLst/>
                        <a:defRPr/>
                      </a:pPr>
                      <a:r>
                        <a:rPr kumimoji="0" lang="es-MX" sz="1100" b="1" i="0" u="none" strike="noStrike" kern="1200" dirty="0" smtClean="0">
                          <a:solidFill>
                            <a:schemeClr val="tx1"/>
                          </a:solidFill>
                          <a:effectLst/>
                          <a:latin typeface="Calibri" pitchFamily="34" charset="0"/>
                          <a:ea typeface="+mn-ea"/>
                          <a:cs typeface="Calibri" pitchFamily="34" charset="0"/>
                        </a:rPr>
                        <a:t>2015</a:t>
                      </a: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1100" b="1" i="0" u="none" strike="noStrike" dirty="0" smtClean="0">
                          <a:solidFill>
                            <a:srgbClr val="000000"/>
                          </a:solidFill>
                          <a:latin typeface="Calibri" pitchFamily="34" charset="0"/>
                        </a:rPr>
                        <a:t>INFOMEX</a:t>
                      </a:r>
                      <a:endParaRPr lang="es-MX" sz="11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1,538</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56.8%</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579</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21.4%</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593</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21.9%</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2,710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r>
              <a:tr h="266430">
                <a:tc vMerge="1">
                  <a:txBody>
                    <a:bodyPr/>
                    <a:lstStyle/>
                    <a:p>
                      <a:pPr marL="0" marR="0" indent="0" algn="ctr" defTabSz="914400" rtl="0" eaLnBrk="1" fontAlgn="t" latinLnBrk="0" hangingPunct="1">
                        <a:lnSpc>
                          <a:spcPct val="100000"/>
                        </a:lnSpc>
                        <a:spcBef>
                          <a:spcPts val="0"/>
                        </a:spcBef>
                        <a:spcAft>
                          <a:spcPts val="0"/>
                        </a:spcAft>
                        <a:buClrTx/>
                        <a:buSzTx/>
                        <a:buFontTx/>
                        <a:buNone/>
                        <a:tabLst/>
                        <a:defRPr/>
                      </a:pPr>
                      <a:endParaRPr kumimoji="0" lang="es-MX" sz="1000" b="1" i="0" u="none" strike="noStrike" kern="1200" dirty="0" smtClean="0">
                        <a:solidFill>
                          <a:schemeClr val="tx1"/>
                        </a:solidFill>
                        <a:effectLst/>
                        <a:latin typeface="Calibri" pitchFamily="34" charset="0"/>
                        <a:ea typeface="+mn-ea"/>
                        <a:cs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1100" b="1" i="0" u="none" strike="noStrike" dirty="0" smtClean="0">
                          <a:solidFill>
                            <a:srgbClr val="000000"/>
                          </a:solidFill>
                          <a:latin typeface="Calibri" pitchFamily="34" charset="0"/>
                        </a:rPr>
                        <a:t>Buzones</a:t>
                      </a:r>
                      <a:endParaRPr lang="es-MX" sz="11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69</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87.3%</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9</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11.4%</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1</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1.3%</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79</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r>
              <a:tr h="266430">
                <a:tc vMerge="1">
                  <a:txBody>
                    <a:bodyPr/>
                    <a:lstStyle/>
                    <a:p>
                      <a:pPr marL="0" marR="0" indent="0" algn="ctr" defTabSz="914400" rtl="0" eaLnBrk="1" fontAlgn="t" latinLnBrk="0" hangingPunct="1">
                        <a:lnSpc>
                          <a:spcPct val="100000"/>
                        </a:lnSpc>
                        <a:spcBef>
                          <a:spcPts val="0"/>
                        </a:spcBef>
                        <a:spcAft>
                          <a:spcPts val="0"/>
                        </a:spcAft>
                        <a:buClrTx/>
                        <a:buSzTx/>
                        <a:buFontTx/>
                        <a:buNone/>
                        <a:tabLst/>
                        <a:defRPr/>
                      </a:pPr>
                      <a:endParaRPr kumimoji="0" lang="es-MX" sz="1000" b="1" i="0" u="none" strike="noStrike" kern="1200" dirty="0" smtClean="0">
                        <a:solidFill>
                          <a:schemeClr val="tx1"/>
                        </a:solidFill>
                        <a:effectLst/>
                        <a:latin typeface="Calibri" pitchFamily="34" charset="0"/>
                        <a:ea typeface="+mn-ea"/>
                        <a:cs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a:r>
                        <a:rPr lang="es-MX" sz="1100" b="1" i="0" u="none" strike="noStrike" dirty="0" smtClean="0">
                          <a:solidFill>
                            <a:srgbClr val="FFFFFF"/>
                          </a:solidFill>
                          <a:latin typeface="Calibri" pitchFamily="34" charset="0"/>
                        </a:rPr>
                        <a:t>Total</a:t>
                      </a:r>
                      <a:endParaRPr lang="es-MX" sz="1100" dirty="0"/>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100" b="1" i="0" u="none" strike="noStrike" dirty="0">
                          <a:solidFill>
                            <a:schemeClr val="bg1"/>
                          </a:solidFill>
                          <a:effectLst/>
                          <a:latin typeface="Calibri" panose="020F0502020204030204" pitchFamily="34" charset="0"/>
                        </a:rPr>
                        <a:t>1,607</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100" b="1" i="0" u="none" strike="noStrike" dirty="0">
                          <a:solidFill>
                            <a:schemeClr val="bg1"/>
                          </a:solidFill>
                          <a:effectLst/>
                          <a:latin typeface="Calibri" panose="020F0502020204030204" pitchFamily="34" charset="0"/>
                        </a:rPr>
                        <a:t>57.6%</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100" b="1" i="0" u="none" strike="noStrike" dirty="0">
                          <a:solidFill>
                            <a:schemeClr val="bg1"/>
                          </a:solidFill>
                          <a:effectLst/>
                          <a:latin typeface="Calibri" panose="020F0502020204030204" pitchFamily="34" charset="0"/>
                        </a:rPr>
                        <a:t>588</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100" b="1" i="0" u="none" strike="noStrike" dirty="0">
                          <a:solidFill>
                            <a:schemeClr val="bg1"/>
                          </a:solidFill>
                          <a:effectLst/>
                          <a:latin typeface="Calibri" panose="020F0502020204030204" pitchFamily="34" charset="0"/>
                        </a:rPr>
                        <a:t>21.1%</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100" b="1" i="0" u="none" strike="noStrike" dirty="0">
                          <a:solidFill>
                            <a:schemeClr val="bg1"/>
                          </a:solidFill>
                          <a:effectLst/>
                          <a:latin typeface="Calibri" panose="020F0502020204030204" pitchFamily="34" charset="0"/>
                        </a:rPr>
                        <a:t>594</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100" b="1" i="0" u="none" strike="noStrike" dirty="0">
                          <a:solidFill>
                            <a:schemeClr val="bg1"/>
                          </a:solidFill>
                          <a:effectLst/>
                          <a:latin typeface="Calibri" panose="020F0502020204030204" pitchFamily="34" charset="0"/>
                        </a:rPr>
                        <a:t>21.3%</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100" b="1" i="0" u="none" strike="noStrike" dirty="0">
                          <a:solidFill>
                            <a:schemeClr val="bg1"/>
                          </a:solidFill>
                          <a:effectLst/>
                          <a:latin typeface="Calibri" panose="020F0502020204030204" pitchFamily="34" charset="0"/>
                        </a:rPr>
                        <a:t>2,789</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100" b="1" i="0" u="none" strike="noStrike" dirty="0">
                          <a:solidFill>
                            <a:schemeClr val="bg1"/>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r>
              <a:tr h="266430">
                <a:tc rowSpan="3">
                  <a:txBody>
                    <a:bodyPr/>
                    <a:lstStyle/>
                    <a:p>
                      <a:pPr marL="0" marR="0" indent="0" algn="ctr" defTabSz="914400" rtl="0" eaLnBrk="1" fontAlgn="t" latinLnBrk="0" hangingPunct="1">
                        <a:lnSpc>
                          <a:spcPct val="100000"/>
                        </a:lnSpc>
                        <a:spcBef>
                          <a:spcPts val="0"/>
                        </a:spcBef>
                        <a:spcAft>
                          <a:spcPts val="0"/>
                        </a:spcAft>
                        <a:buClrTx/>
                        <a:buSzTx/>
                        <a:buFontTx/>
                        <a:buNone/>
                        <a:tabLst/>
                        <a:defRPr/>
                      </a:pPr>
                      <a:r>
                        <a:rPr kumimoji="0" lang="es-MX" sz="1100" b="1" i="0" u="none" strike="noStrike" kern="1200" dirty="0" smtClean="0">
                          <a:solidFill>
                            <a:schemeClr val="tx1"/>
                          </a:solidFill>
                          <a:effectLst/>
                          <a:latin typeface="Calibri" pitchFamily="34" charset="0"/>
                          <a:ea typeface="+mn-ea"/>
                          <a:cs typeface="Calibri" pitchFamily="34" charset="0"/>
                        </a:rPr>
                        <a:t>2016</a:t>
                      </a: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1100" b="1" i="0" u="none" strike="noStrike" dirty="0" smtClean="0">
                          <a:solidFill>
                            <a:srgbClr val="000000"/>
                          </a:solidFill>
                          <a:latin typeface="Calibri" pitchFamily="34" charset="0"/>
                        </a:rPr>
                        <a:t>INFOMEX</a:t>
                      </a:r>
                      <a:endParaRPr lang="es-MX" sz="11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ES" sz="1100" b="1" i="0" u="none" strike="noStrike" dirty="0" smtClean="0">
                          <a:solidFill>
                            <a:srgbClr val="010205"/>
                          </a:solidFill>
                          <a:effectLst/>
                          <a:latin typeface="Calibri" panose="020F0502020204030204" pitchFamily="34" charset="0"/>
                          <a:cs typeface="Calibri" panose="020F0502020204030204" pitchFamily="34" charset="0"/>
                        </a:rPr>
                        <a:t>1,040</a:t>
                      </a:r>
                      <a:endParaRPr lang="es-ES" sz="1100" b="1" i="0" u="none" strike="noStrike" dirty="0">
                        <a:solidFill>
                          <a:srgbClr val="010205"/>
                        </a:solidFill>
                        <a:effectLst/>
                        <a:latin typeface="Calibri" panose="020F0502020204030204" pitchFamily="34" charset="0"/>
                        <a:cs typeface="Calibri" panose="020F0502020204030204" pitchFamily="34" charset="0"/>
                      </a:endParaRP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ES" sz="1100" b="1" i="0" u="none" strike="noStrike" dirty="0">
                          <a:solidFill>
                            <a:srgbClr val="010205"/>
                          </a:solidFill>
                          <a:effectLst/>
                          <a:latin typeface="Calibri" panose="020F0502020204030204" pitchFamily="34" charset="0"/>
                          <a:cs typeface="Calibri" panose="020F0502020204030204" pitchFamily="34" charset="0"/>
                        </a:rPr>
                        <a:t>55.7%</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ES" sz="1100" b="1" i="0" u="none" strike="noStrike" dirty="0">
                          <a:solidFill>
                            <a:srgbClr val="010205"/>
                          </a:solidFill>
                          <a:effectLst/>
                          <a:latin typeface="Calibri" panose="020F0502020204030204" pitchFamily="34" charset="0"/>
                          <a:cs typeface="Calibri" panose="020F0502020204030204" pitchFamily="34" charset="0"/>
                        </a:rPr>
                        <a:t>387</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ES" sz="1100" b="1" i="0" u="none" strike="noStrike" dirty="0">
                          <a:solidFill>
                            <a:srgbClr val="010205"/>
                          </a:solidFill>
                          <a:effectLst/>
                          <a:latin typeface="Calibri" panose="020F0502020204030204" pitchFamily="34" charset="0"/>
                          <a:cs typeface="Calibri" panose="020F0502020204030204" pitchFamily="34" charset="0"/>
                        </a:rPr>
                        <a:t>20.7%</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ES" sz="1100" b="1" i="0" u="none" strike="noStrike" dirty="0">
                          <a:solidFill>
                            <a:srgbClr val="010205"/>
                          </a:solidFill>
                          <a:effectLst/>
                          <a:latin typeface="Calibri" panose="020F0502020204030204" pitchFamily="34" charset="0"/>
                          <a:cs typeface="Calibri" panose="020F0502020204030204" pitchFamily="34" charset="0"/>
                        </a:rPr>
                        <a:t>439</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ES" sz="1100" b="1" i="0" u="none" strike="noStrike" dirty="0">
                          <a:solidFill>
                            <a:srgbClr val="010205"/>
                          </a:solidFill>
                          <a:effectLst/>
                          <a:latin typeface="Calibri" panose="020F0502020204030204" pitchFamily="34" charset="0"/>
                          <a:cs typeface="Calibri" panose="020F0502020204030204" pitchFamily="34" charset="0"/>
                        </a:rPr>
                        <a:t>23.5%</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ES" sz="1100" b="1" i="0" u="none" strike="noStrike" dirty="0" smtClean="0">
                          <a:solidFill>
                            <a:srgbClr val="010205"/>
                          </a:solidFill>
                          <a:effectLst/>
                          <a:latin typeface="Calibri" panose="020F0502020204030204" pitchFamily="34" charset="0"/>
                          <a:cs typeface="Calibri" panose="020F0502020204030204" pitchFamily="34" charset="0"/>
                        </a:rPr>
                        <a:t>1,866</a:t>
                      </a:r>
                      <a:endParaRPr lang="es-ES" sz="1100" b="1" i="0" u="none" strike="noStrike" dirty="0">
                        <a:solidFill>
                          <a:srgbClr val="010205"/>
                        </a:solidFill>
                        <a:effectLst/>
                        <a:latin typeface="Calibri" panose="020F0502020204030204" pitchFamily="34" charset="0"/>
                        <a:cs typeface="Calibri" panose="020F0502020204030204" pitchFamily="34" charset="0"/>
                      </a:endParaRP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r>
              <a:tr h="266430">
                <a:tc vMerge="1">
                  <a:txBody>
                    <a:bodyPr/>
                    <a:lstStyle/>
                    <a:p>
                      <a:pPr marL="0" marR="0" indent="0" algn="ctr" defTabSz="914400" rtl="0" eaLnBrk="1" fontAlgn="t" latinLnBrk="0" hangingPunct="1">
                        <a:lnSpc>
                          <a:spcPct val="100000"/>
                        </a:lnSpc>
                        <a:spcBef>
                          <a:spcPts val="0"/>
                        </a:spcBef>
                        <a:spcAft>
                          <a:spcPts val="0"/>
                        </a:spcAft>
                        <a:buClrTx/>
                        <a:buSzTx/>
                        <a:buFontTx/>
                        <a:buNone/>
                        <a:tabLst/>
                        <a:defRPr/>
                      </a:pPr>
                      <a:endParaRPr kumimoji="0" lang="es-MX" sz="1000" b="1" i="0" u="none" strike="noStrike" kern="1200" dirty="0" smtClean="0">
                        <a:solidFill>
                          <a:schemeClr val="tx1"/>
                        </a:solidFill>
                        <a:effectLst/>
                        <a:latin typeface="Calibri" pitchFamily="34" charset="0"/>
                        <a:ea typeface="+mn-ea"/>
                        <a:cs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1100" b="1" i="0" u="none" strike="noStrike" dirty="0" smtClean="0">
                          <a:solidFill>
                            <a:srgbClr val="000000"/>
                          </a:solidFill>
                          <a:latin typeface="Calibri" pitchFamily="34" charset="0"/>
                        </a:rPr>
                        <a:t>Buzones</a:t>
                      </a:r>
                      <a:endParaRPr lang="es-MX" sz="11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smtClean="0">
                          <a:solidFill>
                            <a:srgbClr val="000000"/>
                          </a:solidFill>
                          <a:effectLst/>
                          <a:latin typeface="Calibri" panose="020F0502020204030204" pitchFamily="34" charset="0"/>
                        </a:rPr>
                        <a:t>-</a:t>
                      </a:r>
                      <a:r>
                        <a:rPr lang="es-MX" sz="1100" b="1" i="0" u="none" strike="noStrike" dirty="0">
                          <a:solidFill>
                            <a:srgbClr val="000000"/>
                          </a:solidFill>
                          <a:effectLst/>
                          <a:latin typeface="Calibri" panose="020F0502020204030204" pitchFamily="34" charset="0"/>
                        </a:rPr>
                        <a:t> </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smtClean="0">
                          <a:solidFill>
                            <a:srgbClr val="000000"/>
                          </a:solidFill>
                          <a:effectLst/>
                          <a:latin typeface="Calibri" panose="020F0502020204030204" pitchFamily="34" charset="0"/>
                        </a:rPr>
                        <a:t>-</a:t>
                      </a:r>
                      <a:endParaRPr lang="es-MX" sz="1100" b="1" i="0" u="none" strike="noStrike" dirty="0">
                        <a:solidFill>
                          <a:srgbClr val="000000"/>
                        </a:solidFill>
                        <a:effectLst/>
                        <a:latin typeface="Calibri" panose="020F0502020204030204" pitchFamily="34" charset="0"/>
                      </a:endParaRP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smtClean="0">
                          <a:solidFill>
                            <a:srgbClr val="000000"/>
                          </a:solidFill>
                          <a:effectLst/>
                          <a:latin typeface="Calibri" panose="020F0502020204030204" pitchFamily="34" charset="0"/>
                        </a:rPr>
                        <a:t>-</a:t>
                      </a:r>
                      <a:endParaRPr lang="es-MX" sz="1100" b="1" i="0" u="none" strike="noStrike" dirty="0">
                        <a:solidFill>
                          <a:srgbClr val="000000"/>
                        </a:solidFill>
                        <a:effectLst/>
                        <a:latin typeface="Calibri" panose="020F0502020204030204" pitchFamily="34" charset="0"/>
                      </a:endParaRP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smtClean="0">
                          <a:solidFill>
                            <a:srgbClr val="000000"/>
                          </a:solidFill>
                          <a:effectLst/>
                          <a:latin typeface="Calibri" panose="020F0502020204030204" pitchFamily="34" charset="0"/>
                        </a:rPr>
                        <a:t>-</a:t>
                      </a:r>
                      <a:endParaRPr lang="es-MX" sz="1100" b="1" i="0" u="none" strike="noStrike" dirty="0">
                        <a:solidFill>
                          <a:srgbClr val="000000"/>
                        </a:solidFill>
                        <a:effectLst/>
                        <a:latin typeface="Calibri" panose="020F0502020204030204" pitchFamily="34" charset="0"/>
                      </a:endParaRP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smtClean="0">
                          <a:solidFill>
                            <a:srgbClr val="000000"/>
                          </a:solidFill>
                          <a:effectLst/>
                          <a:latin typeface="Calibri" panose="020F0502020204030204" pitchFamily="34" charset="0"/>
                        </a:rPr>
                        <a:t>-</a:t>
                      </a:r>
                      <a:endParaRPr lang="es-MX" sz="1100" b="1" i="0" u="none" strike="noStrike" dirty="0">
                        <a:solidFill>
                          <a:srgbClr val="000000"/>
                        </a:solidFill>
                        <a:effectLst/>
                        <a:latin typeface="Calibri" panose="020F0502020204030204" pitchFamily="34" charset="0"/>
                      </a:endParaRP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smtClean="0">
                          <a:solidFill>
                            <a:srgbClr val="000000"/>
                          </a:solidFill>
                          <a:effectLst/>
                          <a:latin typeface="Calibri" panose="020F0502020204030204" pitchFamily="34" charset="0"/>
                        </a:rPr>
                        <a:t>-</a:t>
                      </a:r>
                      <a:endParaRPr lang="es-MX" sz="1100" b="1" i="0" u="none" strike="noStrike" dirty="0">
                        <a:solidFill>
                          <a:srgbClr val="000000"/>
                        </a:solidFill>
                        <a:effectLst/>
                        <a:latin typeface="Calibri" panose="020F0502020204030204" pitchFamily="34" charset="0"/>
                      </a:endParaRP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smtClean="0">
                          <a:solidFill>
                            <a:srgbClr val="000000"/>
                          </a:solidFill>
                          <a:effectLst/>
                          <a:latin typeface="Calibri" panose="020F0502020204030204" pitchFamily="34" charset="0"/>
                        </a:rPr>
                        <a:t>-</a:t>
                      </a:r>
                      <a:endParaRPr lang="es-MX" sz="1100" b="1" i="0" u="none" strike="noStrike" dirty="0">
                        <a:solidFill>
                          <a:srgbClr val="000000"/>
                        </a:solidFill>
                        <a:effectLst/>
                        <a:latin typeface="Calibri" panose="020F0502020204030204" pitchFamily="34" charset="0"/>
                      </a:endParaRP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smtClean="0">
                          <a:solidFill>
                            <a:srgbClr val="000000"/>
                          </a:solidFill>
                          <a:effectLst/>
                          <a:latin typeface="Calibri" panose="020F0502020204030204" pitchFamily="34" charset="0"/>
                        </a:rPr>
                        <a:t>-</a:t>
                      </a:r>
                      <a:endParaRPr lang="es-MX" sz="1100" b="1" i="0" u="none" strike="noStrike" dirty="0">
                        <a:solidFill>
                          <a:srgbClr val="000000"/>
                        </a:solidFill>
                        <a:effectLst/>
                        <a:latin typeface="Calibri" panose="020F0502020204030204" pitchFamily="34" charset="0"/>
                      </a:endParaRP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r>
              <a:tr h="266430">
                <a:tc vMerge="1">
                  <a:txBody>
                    <a:bodyPr/>
                    <a:lstStyle/>
                    <a:p>
                      <a:pPr marL="0" marR="0" indent="0" algn="ctr" defTabSz="914400" rtl="0" eaLnBrk="1" fontAlgn="t" latinLnBrk="0" hangingPunct="1">
                        <a:lnSpc>
                          <a:spcPct val="100000"/>
                        </a:lnSpc>
                        <a:spcBef>
                          <a:spcPts val="0"/>
                        </a:spcBef>
                        <a:spcAft>
                          <a:spcPts val="0"/>
                        </a:spcAft>
                        <a:buClrTx/>
                        <a:buSzTx/>
                        <a:buFontTx/>
                        <a:buNone/>
                        <a:tabLst/>
                        <a:defRPr/>
                      </a:pPr>
                      <a:endParaRPr kumimoji="0" lang="es-MX" sz="1000" b="1" i="0" u="none" strike="noStrike" kern="1200" dirty="0" smtClean="0">
                        <a:solidFill>
                          <a:schemeClr val="tx1"/>
                        </a:solidFill>
                        <a:effectLst/>
                        <a:latin typeface="Calibri" pitchFamily="34" charset="0"/>
                        <a:ea typeface="+mn-ea"/>
                        <a:cs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1100" b="1" i="0" u="none" strike="noStrike" dirty="0">
                          <a:solidFill>
                            <a:srgbClr val="FFFFFF"/>
                          </a:solidFill>
                          <a:latin typeface="Calibri" pitchFamily="34" charset="0"/>
                        </a:rPr>
                        <a:t>Total</a:t>
                      </a:r>
                    </a:p>
                  </a:txBody>
                  <a:tcPr marL="8460" marR="8460" marT="8460" marB="0" anchor="ctr">
                    <a:lnL w="6350" cap="flat" cmpd="sng" algn="ctr">
                      <a:solidFill>
                        <a:srgbClr val="2DA2BF"/>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rgbClr val="2DA2BF"/>
                    </a:solidFill>
                  </a:tcPr>
                </a:tc>
                <a:tc>
                  <a:txBody>
                    <a:bodyPr/>
                    <a:lstStyle/>
                    <a:p>
                      <a:pPr algn="ctr" fontAlgn="t"/>
                      <a:r>
                        <a:rPr lang="es-ES" sz="1100" b="1" i="0" u="none" strike="noStrike" dirty="0" smtClean="0">
                          <a:solidFill>
                            <a:schemeClr val="bg1"/>
                          </a:solidFill>
                          <a:effectLst/>
                          <a:latin typeface="Calibri" panose="020F0502020204030204" pitchFamily="34" charset="0"/>
                          <a:cs typeface="Calibri" panose="020F0502020204030204" pitchFamily="34" charset="0"/>
                        </a:rPr>
                        <a:t>1,040</a:t>
                      </a:r>
                      <a:endParaRPr lang="es-ES" sz="1100" b="1" i="0" u="none" strike="noStrike" dirty="0">
                        <a:solidFill>
                          <a:schemeClr val="bg1"/>
                        </a:solidFill>
                        <a:effectLst/>
                        <a:latin typeface="Calibri" panose="020F0502020204030204" pitchFamily="34" charset="0"/>
                        <a:cs typeface="Calibri" panose="020F0502020204030204" pitchFamily="34" charset="0"/>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rgbClr val="2DA2BF"/>
                    </a:solidFill>
                  </a:tcPr>
                </a:tc>
                <a:tc>
                  <a:txBody>
                    <a:bodyPr/>
                    <a:lstStyle/>
                    <a:p>
                      <a:pPr algn="ctr" fontAlgn="t"/>
                      <a:r>
                        <a:rPr lang="es-ES" sz="1100" b="1" i="0" u="none" strike="noStrike" dirty="0">
                          <a:solidFill>
                            <a:schemeClr val="bg1"/>
                          </a:solidFill>
                          <a:effectLst/>
                          <a:latin typeface="Calibri" panose="020F0502020204030204" pitchFamily="34" charset="0"/>
                          <a:cs typeface="Calibri" panose="020F0502020204030204" pitchFamily="34" charset="0"/>
                        </a:rPr>
                        <a:t>55.7%</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rgbClr val="2DA2BF"/>
                    </a:solidFill>
                  </a:tcPr>
                </a:tc>
                <a:tc>
                  <a:txBody>
                    <a:bodyPr/>
                    <a:lstStyle/>
                    <a:p>
                      <a:pPr algn="ctr" fontAlgn="t"/>
                      <a:r>
                        <a:rPr lang="es-ES" sz="1100" b="1" i="0" u="none" strike="noStrike" dirty="0">
                          <a:solidFill>
                            <a:schemeClr val="bg1"/>
                          </a:solidFill>
                          <a:effectLst/>
                          <a:latin typeface="Calibri" panose="020F0502020204030204" pitchFamily="34" charset="0"/>
                          <a:cs typeface="Calibri" panose="020F0502020204030204" pitchFamily="34" charset="0"/>
                        </a:rPr>
                        <a:t>387</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rgbClr val="2DA2BF"/>
                    </a:solidFill>
                  </a:tcPr>
                </a:tc>
                <a:tc>
                  <a:txBody>
                    <a:bodyPr/>
                    <a:lstStyle/>
                    <a:p>
                      <a:pPr algn="ctr" fontAlgn="t"/>
                      <a:r>
                        <a:rPr lang="es-ES" sz="1100" b="1" i="0" u="none" strike="noStrike" dirty="0">
                          <a:solidFill>
                            <a:schemeClr val="bg1"/>
                          </a:solidFill>
                          <a:effectLst/>
                          <a:latin typeface="Calibri" panose="020F0502020204030204" pitchFamily="34" charset="0"/>
                          <a:cs typeface="Calibri" panose="020F0502020204030204" pitchFamily="34" charset="0"/>
                        </a:rPr>
                        <a:t>20.7%</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rgbClr val="2DA2BF"/>
                    </a:solidFill>
                  </a:tcPr>
                </a:tc>
                <a:tc>
                  <a:txBody>
                    <a:bodyPr/>
                    <a:lstStyle/>
                    <a:p>
                      <a:pPr algn="ctr" fontAlgn="t"/>
                      <a:r>
                        <a:rPr lang="es-ES" sz="1100" b="1" i="0" u="none" strike="noStrike">
                          <a:solidFill>
                            <a:schemeClr val="bg1"/>
                          </a:solidFill>
                          <a:effectLst/>
                          <a:latin typeface="Calibri" panose="020F0502020204030204" pitchFamily="34" charset="0"/>
                          <a:cs typeface="Calibri" panose="020F0502020204030204" pitchFamily="34" charset="0"/>
                        </a:rPr>
                        <a:t>439</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rgbClr val="2DA2BF"/>
                    </a:solidFill>
                  </a:tcPr>
                </a:tc>
                <a:tc>
                  <a:txBody>
                    <a:bodyPr/>
                    <a:lstStyle/>
                    <a:p>
                      <a:pPr algn="ctr" fontAlgn="t"/>
                      <a:r>
                        <a:rPr lang="es-ES" sz="1100" b="1" i="0" u="none" strike="noStrike">
                          <a:solidFill>
                            <a:schemeClr val="bg1"/>
                          </a:solidFill>
                          <a:effectLst/>
                          <a:latin typeface="Calibri" panose="020F0502020204030204" pitchFamily="34" charset="0"/>
                          <a:cs typeface="Calibri" panose="020F0502020204030204" pitchFamily="34" charset="0"/>
                        </a:rPr>
                        <a:t>23.5%</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rgbClr val="2DA2BF"/>
                    </a:solidFill>
                  </a:tcPr>
                </a:tc>
                <a:tc>
                  <a:txBody>
                    <a:bodyPr/>
                    <a:lstStyle/>
                    <a:p>
                      <a:pPr algn="ctr" fontAlgn="t"/>
                      <a:r>
                        <a:rPr lang="es-ES" sz="1100" b="1" i="0" u="none" strike="noStrike" dirty="0" smtClean="0">
                          <a:solidFill>
                            <a:schemeClr val="bg1"/>
                          </a:solidFill>
                          <a:effectLst/>
                          <a:latin typeface="Calibri" panose="020F0502020204030204" pitchFamily="34" charset="0"/>
                          <a:cs typeface="Calibri" panose="020F0502020204030204" pitchFamily="34" charset="0"/>
                        </a:rPr>
                        <a:t>1,866</a:t>
                      </a:r>
                      <a:endParaRPr lang="es-ES" sz="1100" b="1" i="0" u="none" strike="noStrike" dirty="0">
                        <a:solidFill>
                          <a:schemeClr val="bg1"/>
                        </a:solidFill>
                        <a:effectLst/>
                        <a:latin typeface="Calibri" panose="020F0502020204030204" pitchFamily="34" charset="0"/>
                        <a:cs typeface="Calibri" panose="020F0502020204030204" pitchFamily="34" charset="0"/>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rgbClr val="2DA2BF"/>
                    </a:solidFill>
                  </a:tcPr>
                </a:tc>
                <a:tc>
                  <a:txBody>
                    <a:bodyPr/>
                    <a:lstStyle/>
                    <a:p>
                      <a:pPr algn="ctr" fontAlgn="t"/>
                      <a:r>
                        <a:rPr lang="es-MX" sz="1100" b="1" i="0" u="none" strike="noStrike" dirty="0">
                          <a:solidFill>
                            <a:schemeClr val="bg1"/>
                          </a:solidFill>
                          <a:effectLst/>
                          <a:latin typeface="Calibri" panose="020F0502020204030204" pitchFamily="34" charset="0"/>
                        </a:rPr>
                        <a:t>100%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rgbClr val="2DA2BF"/>
                    </a:solidFill>
                  </a:tcPr>
                </a:tc>
              </a:tr>
              <a:tr h="266430">
                <a:tc rowSpan="3">
                  <a:txBody>
                    <a:bodyPr/>
                    <a:lstStyle/>
                    <a:p>
                      <a:pPr marL="0" marR="0" indent="0" algn="ctr" defTabSz="914400" rtl="0" eaLnBrk="1" fontAlgn="t" latinLnBrk="0" hangingPunct="1">
                        <a:lnSpc>
                          <a:spcPct val="100000"/>
                        </a:lnSpc>
                        <a:spcBef>
                          <a:spcPts val="0"/>
                        </a:spcBef>
                        <a:spcAft>
                          <a:spcPts val="0"/>
                        </a:spcAft>
                        <a:buClrTx/>
                        <a:buSzTx/>
                        <a:buFontTx/>
                        <a:buNone/>
                        <a:tabLst/>
                        <a:defRPr/>
                      </a:pPr>
                      <a:r>
                        <a:rPr kumimoji="0" lang="es-MX" sz="1100" b="1" i="0" u="none" strike="noStrike" kern="1200" dirty="0" smtClean="0">
                          <a:solidFill>
                            <a:schemeClr val="tx1"/>
                          </a:solidFill>
                          <a:effectLst/>
                          <a:latin typeface="Calibri" pitchFamily="34" charset="0"/>
                          <a:ea typeface="+mn-ea"/>
                          <a:cs typeface="Calibri" pitchFamily="34" charset="0"/>
                        </a:rPr>
                        <a:t>2017</a:t>
                      </a:r>
                    </a:p>
                  </a:txBody>
                  <a:tcPr marL="8460" marR="8460" marT="8460" marB="0" anchor="ctr">
                    <a:lnL w="6350" cap="flat" cmpd="sng" algn="ctr">
                      <a:solidFill>
                        <a:srgbClr val="2DA2BF"/>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1100" b="1" i="0" u="none" strike="noStrike" dirty="0" smtClean="0">
                          <a:solidFill>
                            <a:srgbClr val="000000"/>
                          </a:solidFill>
                          <a:latin typeface="Calibri" pitchFamily="34" charset="0"/>
                        </a:rPr>
                        <a:t>INFOMEX</a:t>
                      </a:r>
                      <a:endParaRPr lang="es-MX" sz="1100" b="1" i="0" u="none" strike="noStrike" dirty="0">
                        <a:solidFill>
                          <a:srgbClr val="000000"/>
                        </a:solidFill>
                        <a:latin typeface="Calibri" pitchFamily="34" charset="0"/>
                      </a:endParaRPr>
                    </a:p>
                  </a:txBody>
                  <a:tcPr marL="8460" marR="8460" marT="846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pPr marL="0" algn="ctr" rtl="0" eaLnBrk="1" fontAlgn="t" latinLnBrk="0" hangingPunct="1"/>
                      <a:r>
                        <a:rPr kumimoji="0" lang="es-MX" sz="1100" b="1" i="0" u="none" strike="noStrike" kern="1200" dirty="0" smtClean="0">
                          <a:solidFill>
                            <a:srgbClr val="000000"/>
                          </a:solidFill>
                          <a:effectLst/>
                          <a:latin typeface="Calibri" panose="020F0502020204030204" pitchFamily="34" charset="0"/>
                          <a:ea typeface="+mn-ea"/>
                          <a:cs typeface="+mn-cs"/>
                        </a:rPr>
                        <a:t>1,076</a:t>
                      </a:r>
                      <a:endParaRPr kumimoji="0" lang="es-MX" sz="1100" b="1" i="0" u="none" strike="noStrike" kern="1200" dirty="0">
                        <a:solidFill>
                          <a:srgbClr val="000000"/>
                        </a:solidFill>
                        <a:effectLst/>
                        <a:latin typeface="Calibri" panose="020F0502020204030204" pitchFamily="34" charset="0"/>
                        <a:ea typeface="+mn-ea"/>
                        <a:cs typeface="+mn-cs"/>
                      </a:endParaRPr>
                    </a:p>
                  </a:txBody>
                  <a:tcPr marL="9525" marR="9525" marT="9525"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pPr marL="0" algn="ctr" rtl="0" eaLnBrk="1" fontAlgn="t" latinLnBrk="0" hangingPunct="1"/>
                      <a:r>
                        <a:rPr kumimoji="0" lang="es-MX" sz="1100" b="1" i="0" u="none" strike="noStrike" kern="1200" dirty="0">
                          <a:solidFill>
                            <a:srgbClr val="000000"/>
                          </a:solidFill>
                          <a:effectLst/>
                          <a:latin typeface="Calibri" panose="020F0502020204030204" pitchFamily="34" charset="0"/>
                          <a:ea typeface="+mn-ea"/>
                          <a:cs typeface="+mn-cs"/>
                        </a:rPr>
                        <a:t>57.5%</a:t>
                      </a:r>
                    </a:p>
                  </a:txBody>
                  <a:tcPr marL="9525" marR="9525" marT="9525"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pPr marL="0" algn="ctr" rtl="0" eaLnBrk="1" fontAlgn="t" latinLnBrk="0" hangingPunct="1"/>
                      <a:r>
                        <a:rPr kumimoji="0" lang="es-MX" sz="1100" b="1" i="0" u="none" strike="noStrike" kern="1200" dirty="0">
                          <a:solidFill>
                            <a:srgbClr val="000000"/>
                          </a:solidFill>
                          <a:effectLst/>
                          <a:latin typeface="Calibri" panose="020F0502020204030204" pitchFamily="34" charset="0"/>
                          <a:ea typeface="+mn-ea"/>
                          <a:cs typeface="+mn-cs"/>
                        </a:rPr>
                        <a:t>376</a:t>
                      </a:r>
                    </a:p>
                  </a:txBody>
                  <a:tcPr marL="9525" marR="9525" marT="9525"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pPr marL="0" algn="ctr" rtl="0" eaLnBrk="1" fontAlgn="t" latinLnBrk="0" hangingPunct="1"/>
                      <a:r>
                        <a:rPr kumimoji="0" lang="es-MX" sz="1100" b="1" i="0" u="none" strike="noStrike" kern="1200" dirty="0">
                          <a:solidFill>
                            <a:srgbClr val="000000"/>
                          </a:solidFill>
                          <a:effectLst/>
                          <a:latin typeface="Calibri" panose="020F0502020204030204" pitchFamily="34" charset="0"/>
                          <a:ea typeface="+mn-ea"/>
                          <a:cs typeface="+mn-cs"/>
                        </a:rPr>
                        <a:t>20.1%</a:t>
                      </a:r>
                    </a:p>
                  </a:txBody>
                  <a:tcPr marL="9525" marR="9525" marT="9525"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pPr marL="0" algn="ctr" rtl="0" eaLnBrk="1" fontAlgn="t" latinLnBrk="0" hangingPunct="1"/>
                      <a:r>
                        <a:rPr kumimoji="0" lang="es-MX" sz="1100" b="1" i="0" u="none" strike="noStrike" kern="1200" dirty="0">
                          <a:solidFill>
                            <a:srgbClr val="000000"/>
                          </a:solidFill>
                          <a:effectLst/>
                          <a:latin typeface="Calibri" panose="020F0502020204030204" pitchFamily="34" charset="0"/>
                          <a:ea typeface="+mn-ea"/>
                          <a:cs typeface="+mn-cs"/>
                        </a:rPr>
                        <a:t>420</a:t>
                      </a:r>
                    </a:p>
                  </a:txBody>
                  <a:tcPr marL="9525" marR="9525" marT="9525"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pPr marL="0" algn="ctr" rtl="0" eaLnBrk="1" fontAlgn="t" latinLnBrk="0" hangingPunct="1"/>
                      <a:r>
                        <a:rPr kumimoji="0" lang="es-MX" sz="1100" b="1" i="0" u="none" strike="noStrike" kern="1200" dirty="0">
                          <a:solidFill>
                            <a:srgbClr val="000000"/>
                          </a:solidFill>
                          <a:effectLst/>
                          <a:latin typeface="Calibri" panose="020F0502020204030204" pitchFamily="34" charset="0"/>
                          <a:ea typeface="+mn-ea"/>
                          <a:cs typeface="+mn-cs"/>
                        </a:rPr>
                        <a:t>22.4%</a:t>
                      </a:r>
                    </a:p>
                  </a:txBody>
                  <a:tcPr marL="9525" marR="9525" marT="9525"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pPr marL="0" algn="ctr" rtl="0" eaLnBrk="1" fontAlgn="t" latinLnBrk="0" hangingPunct="1"/>
                      <a:r>
                        <a:rPr kumimoji="0" lang="es-MX" sz="1100" b="1" i="0" u="none" strike="noStrike" kern="1200" dirty="0" smtClean="0">
                          <a:solidFill>
                            <a:srgbClr val="000000"/>
                          </a:solidFill>
                          <a:effectLst/>
                          <a:latin typeface="Calibri" panose="020F0502020204030204" pitchFamily="34" charset="0"/>
                          <a:ea typeface="+mn-ea"/>
                          <a:cs typeface="+mn-cs"/>
                        </a:rPr>
                        <a:t>1,872</a:t>
                      </a:r>
                      <a:endParaRPr kumimoji="0" lang="es-MX" sz="1100" b="1" i="0" u="none" strike="noStrike" kern="1200" dirty="0">
                        <a:solidFill>
                          <a:srgbClr val="000000"/>
                        </a:solidFill>
                        <a:effectLst/>
                        <a:latin typeface="Calibri" panose="020F0502020204030204" pitchFamily="34" charset="0"/>
                        <a:ea typeface="+mn-ea"/>
                        <a:cs typeface="+mn-cs"/>
                      </a:endParaRPr>
                    </a:p>
                  </a:txBody>
                  <a:tcPr marL="9525" marR="9525" marT="9525"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pPr marL="0" algn="ctr" rtl="0" eaLnBrk="1" fontAlgn="t" latinLnBrk="0" hangingPunct="1"/>
                      <a:r>
                        <a:rPr kumimoji="0" lang="es-MX" sz="1100" b="1" i="0" u="none" strike="noStrike" kern="1200" dirty="0" smtClean="0">
                          <a:solidFill>
                            <a:srgbClr val="000000"/>
                          </a:solidFill>
                          <a:effectLst/>
                          <a:latin typeface="Calibri" panose="020F0502020204030204" pitchFamily="34" charset="0"/>
                          <a:ea typeface="+mn-ea"/>
                          <a:cs typeface="+mn-cs"/>
                        </a:rPr>
                        <a:t>100%</a:t>
                      </a:r>
                      <a:endParaRPr kumimoji="0" lang="es-MX" sz="1100" b="1" i="0" u="none" strike="noStrike" kern="1200" dirty="0">
                        <a:solidFill>
                          <a:srgbClr val="000000"/>
                        </a:solidFill>
                        <a:effectLst/>
                        <a:latin typeface="Calibri" panose="020F0502020204030204" pitchFamily="34" charset="0"/>
                        <a:ea typeface="+mn-ea"/>
                        <a:cs typeface="+mn-cs"/>
                      </a:endParaRPr>
                    </a:p>
                  </a:txBody>
                  <a:tcPr marL="9525" marR="9525" marT="9525"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r>
              <a:tr h="266430">
                <a:tc vMerge="1">
                  <a:txBody>
                    <a:bodyPr/>
                    <a:lstStyle/>
                    <a:p>
                      <a:pPr marL="0" marR="0" indent="0" algn="ctr" defTabSz="914400" rtl="0" eaLnBrk="1" fontAlgn="t" latinLnBrk="0" hangingPunct="1">
                        <a:lnSpc>
                          <a:spcPct val="100000"/>
                        </a:lnSpc>
                        <a:spcBef>
                          <a:spcPts val="0"/>
                        </a:spcBef>
                        <a:spcAft>
                          <a:spcPts val="0"/>
                        </a:spcAft>
                        <a:buClrTx/>
                        <a:buSzTx/>
                        <a:buFontTx/>
                        <a:buNone/>
                        <a:tabLst/>
                        <a:defRPr/>
                      </a:pPr>
                      <a:endParaRPr kumimoji="0" lang="es-MX" sz="900" b="1" i="0" u="none" strike="noStrike" kern="1200" dirty="0" smtClean="0">
                        <a:solidFill>
                          <a:schemeClr val="tx1"/>
                        </a:solidFill>
                        <a:effectLst/>
                        <a:latin typeface="Calibri" pitchFamily="34" charset="0"/>
                        <a:ea typeface="+mn-ea"/>
                        <a:cs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1100" b="1" i="0" u="none" strike="noStrike" dirty="0" smtClean="0">
                          <a:solidFill>
                            <a:srgbClr val="000000"/>
                          </a:solidFill>
                          <a:latin typeface="Calibri" pitchFamily="34" charset="0"/>
                        </a:rPr>
                        <a:t>Buzones</a:t>
                      </a:r>
                      <a:endParaRPr lang="es-MX" sz="1100" b="1" i="0" u="none" strike="noStrike" dirty="0">
                        <a:solidFill>
                          <a:srgbClr val="000000"/>
                        </a:solidFill>
                        <a:latin typeface="Calibri" pitchFamily="34" charset="0"/>
                      </a:endParaRPr>
                    </a:p>
                  </a:txBody>
                  <a:tcPr marL="8460" marR="8460" marT="846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pPr algn="ctr" fontAlgn="t"/>
                      <a:r>
                        <a:rPr lang="es-MX" sz="1100" b="1" i="0" u="none" strike="noStrike" dirty="0" smtClean="0">
                          <a:solidFill>
                            <a:srgbClr val="000000"/>
                          </a:solidFill>
                          <a:effectLst/>
                          <a:latin typeface="Calibri" panose="020F0502020204030204" pitchFamily="34" charset="0"/>
                        </a:rPr>
                        <a:t>-</a:t>
                      </a:r>
                      <a:r>
                        <a:rPr lang="es-MX" sz="1100" b="1" i="0" u="none" strike="noStrike" dirty="0">
                          <a:solidFill>
                            <a:srgbClr val="000000"/>
                          </a:solidFill>
                          <a:effectLst/>
                          <a:latin typeface="Calibri" panose="020F0502020204030204" pitchFamily="34" charset="0"/>
                        </a:rPr>
                        <a:t> </a:t>
                      </a:r>
                    </a:p>
                  </a:txBody>
                  <a:tcPr marL="9525" marR="9525" marT="9525"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pPr algn="ctr" fontAlgn="t"/>
                      <a:r>
                        <a:rPr lang="es-MX" sz="1100" b="1" i="0" u="none" strike="noStrike" dirty="0" smtClean="0">
                          <a:solidFill>
                            <a:srgbClr val="000000"/>
                          </a:solidFill>
                          <a:effectLst/>
                          <a:latin typeface="Calibri" panose="020F0502020204030204" pitchFamily="34" charset="0"/>
                        </a:rPr>
                        <a:t>-</a:t>
                      </a:r>
                      <a:endParaRPr lang="es-MX" sz="1100" b="1" i="0" u="none" strike="noStrike" dirty="0">
                        <a:solidFill>
                          <a:srgbClr val="000000"/>
                        </a:solidFill>
                        <a:effectLst/>
                        <a:latin typeface="Calibri" panose="020F0502020204030204" pitchFamily="34" charset="0"/>
                      </a:endParaRPr>
                    </a:p>
                  </a:txBody>
                  <a:tcPr marL="9525" marR="9525" marT="9525"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pPr algn="ctr" fontAlgn="t"/>
                      <a:r>
                        <a:rPr lang="es-MX" sz="1100" b="1" i="0" u="none" strike="noStrike" dirty="0" smtClean="0">
                          <a:solidFill>
                            <a:srgbClr val="000000"/>
                          </a:solidFill>
                          <a:effectLst/>
                          <a:latin typeface="Calibri" panose="020F0502020204030204" pitchFamily="34" charset="0"/>
                        </a:rPr>
                        <a:t>-</a:t>
                      </a:r>
                      <a:endParaRPr lang="es-MX" sz="1100" b="1" i="0" u="none" strike="noStrike" dirty="0">
                        <a:solidFill>
                          <a:srgbClr val="000000"/>
                        </a:solidFill>
                        <a:effectLst/>
                        <a:latin typeface="Calibri" panose="020F0502020204030204" pitchFamily="34" charset="0"/>
                      </a:endParaRPr>
                    </a:p>
                  </a:txBody>
                  <a:tcPr marL="9525" marR="9525" marT="9525"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pPr algn="ctr" fontAlgn="t"/>
                      <a:r>
                        <a:rPr lang="es-MX" sz="1100" b="1" i="0" u="none" strike="noStrike" dirty="0" smtClean="0">
                          <a:solidFill>
                            <a:srgbClr val="000000"/>
                          </a:solidFill>
                          <a:effectLst/>
                          <a:latin typeface="Calibri" panose="020F0502020204030204" pitchFamily="34" charset="0"/>
                        </a:rPr>
                        <a:t>-</a:t>
                      </a:r>
                      <a:endParaRPr lang="es-MX" sz="1100" b="1" i="0" u="none" strike="noStrike" dirty="0">
                        <a:solidFill>
                          <a:srgbClr val="000000"/>
                        </a:solidFill>
                        <a:effectLst/>
                        <a:latin typeface="Calibri" panose="020F0502020204030204" pitchFamily="34" charset="0"/>
                      </a:endParaRPr>
                    </a:p>
                  </a:txBody>
                  <a:tcPr marL="9525" marR="9525" marT="9525"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pPr algn="ctr" fontAlgn="t"/>
                      <a:r>
                        <a:rPr lang="es-MX" sz="1100" b="1" i="0" u="none" strike="noStrike" dirty="0" smtClean="0">
                          <a:solidFill>
                            <a:srgbClr val="000000"/>
                          </a:solidFill>
                          <a:effectLst/>
                          <a:latin typeface="Calibri" panose="020F0502020204030204" pitchFamily="34" charset="0"/>
                        </a:rPr>
                        <a:t>-</a:t>
                      </a:r>
                      <a:endParaRPr lang="es-MX" sz="1100" b="1" i="0" u="none" strike="noStrike" dirty="0">
                        <a:solidFill>
                          <a:srgbClr val="000000"/>
                        </a:solidFill>
                        <a:effectLst/>
                        <a:latin typeface="Calibri" panose="020F0502020204030204" pitchFamily="34" charset="0"/>
                      </a:endParaRPr>
                    </a:p>
                  </a:txBody>
                  <a:tcPr marL="9525" marR="9525" marT="9525"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pPr algn="ctr" fontAlgn="t"/>
                      <a:r>
                        <a:rPr lang="es-MX" sz="1100" b="1" i="0" u="none" strike="noStrike" dirty="0" smtClean="0">
                          <a:solidFill>
                            <a:srgbClr val="000000"/>
                          </a:solidFill>
                          <a:effectLst/>
                          <a:latin typeface="Calibri" panose="020F0502020204030204" pitchFamily="34" charset="0"/>
                        </a:rPr>
                        <a:t>-</a:t>
                      </a:r>
                      <a:endParaRPr lang="es-MX" sz="1100" b="1" i="0" u="none" strike="noStrike" dirty="0">
                        <a:solidFill>
                          <a:srgbClr val="000000"/>
                        </a:solidFill>
                        <a:effectLst/>
                        <a:latin typeface="Calibri" panose="020F0502020204030204" pitchFamily="34" charset="0"/>
                      </a:endParaRPr>
                    </a:p>
                  </a:txBody>
                  <a:tcPr marL="9525" marR="9525" marT="9525"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pPr algn="ctr" fontAlgn="t"/>
                      <a:r>
                        <a:rPr lang="es-MX" sz="1100" b="1" i="0" u="none" strike="noStrike" dirty="0" smtClean="0">
                          <a:solidFill>
                            <a:srgbClr val="000000"/>
                          </a:solidFill>
                          <a:effectLst/>
                          <a:latin typeface="Calibri" panose="020F0502020204030204" pitchFamily="34" charset="0"/>
                        </a:rPr>
                        <a:t>-</a:t>
                      </a:r>
                      <a:endParaRPr lang="es-MX" sz="1100" b="1" i="0" u="none" strike="noStrike" dirty="0">
                        <a:solidFill>
                          <a:srgbClr val="000000"/>
                        </a:solidFill>
                        <a:effectLst/>
                        <a:latin typeface="Calibri" panose="020F0502020204030204" pitchFamily="34" charset="0"/>
                      </a:endParaRPr>
                    </a:p>
                  </a:txBody>
                  <a:tcPr marL="9525" marR="9525" marT="9525"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pPr algn="ctr" fontAlgn="t"/>
                      <a:r>
                        <a:rPr lang="es-MX" sz="1100" b="1" i="0" u="none" strike="noStrike" dirty="0" smtClean="0">
                          <a:solidFill>
                            <a:srgbClr val="000000"/>
                          </a:solidFill>
                          <a:effectLst/>
                          <a:latin typeface="Calibri" panose="020F0502020204030204" pitchFamily="34" charset="0"/>
                        </a:rPr>
                        <a:t>-</a:t>
                      </a:r>
                      <a:endParaRPr lang="es-MX" sz="1100" b="1" i="0" u="none" strike="noStrike" dirty="0">
                        <a:solidFill>
                          <a:srgbClr val="000000"/>
                        </a:solidFill>
                        <a:effectLst/>
                        <a:latin typeface="Calibri" panose="020F0502020204030204" pitchFamily="34" charset="0"/>
                      </a:endParaRPr>
                    </a:p>
                  </a:txBody>
                  <a:tcPr marL="9525" marR="9525" marT="9525"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r>
              <a:tr h="266430">
                <a:tc vMerge="1">
                  <a:txBody>
                    <a:bodyPr/>
                    <a:lstStyle/>
                    <a:p>
                      <a:pPr marL="0" marR="0" indent="0" algn="ctr" defTabSz="914400" rtl="0" eaLnBrk="1" fontAlgn="t" latinLnBrk="0" hangingPunct="1">
                        <a:lnSpc>
                          <a:spcPct val="100000"/>
                        </a:lnSpc>
                        <a:spcBef>
                          <a:spcPts val="0"/>
                        </a:spcBef>
                        <a:spcAft>
                          <a:spcPts val="0"/>
                        </a:spcAft>
                        <a:buClrTx/>
                        <a:buSzTx/>
                        <a:buFontTx/>
                        <a:buNone/>
                        <a:tabLst/>
                        <a:defRPr/>
                      </a:pPr>
                      <a:endParaRPr kumimoji="0" lang="es-MX" sz="900" b="1" i="0" u="none" strike="noStrike" kern="1200" dirty="0" smtClean="0">
                        <a:solidFill>
                          <a:schemeClr val="tx1"/>
                        </a:solidFill>
                        <a:effectLst/>
                        <a:latin typeface="Calibri" pitchFamily="34" charset="0"/>
                        <a:ea typeface="+mn-ea"/>
                        <a:cs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1100" b="1" i="0" u="none" strike="noStrike" dirty="0">
                          <a:solidFill>
                            <a:srgbClr val="FFFFFF"/>
                          </a:solidFill>
                          <a:latin typeface="Calibri" pitchFamily="34" charset="0"/>
                        </a:rPr>
                        <a:t>Total</a:t>
                      </a:r>
                    </a:p>
                  </a:txBody>
                  <a:tcPr marL="8460" marR="8460" marT="8460" marB="0" anchor="ctr">
                    <a:lnL w="6350" cap="flat" cmpd="sng" algn="ctr">
                      <a:solidFill>
                        <a:srgbClr val="2DA2BF"/>
                      </a:solidFill>
                      <a:prstDash val="solid"/>
                      <a:round/>
                      <a:headEnd type="none" w="med" len="med"/>
                      <a:tailEnd type="none" w="med" len="med"/>
                    </a:lnL>
                    <a:lnR w="9525" cap="flat" cmpd="sng" algn="ctr">
                      <a:solidFill>
                        <a:schemeClr val="bg1"/>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marL="0" algn="ctr" rtl="0" eaLnBrk="1" fontAlgn="t" latinLnBrk="0" hangingPunct="1"/>
                      <a:r>
                        <a:rPr kumimoji="0" lang="es-MX" sz="1100" b="1" i="0" u="none" strike="noStrike" kern="1200" dirty="0" smtClean="0">
                          <a:solidFill>
                            <a:schemeClr val="bg1"/>
                          </a:solidFill>
                          <a:effectLst/>
                          <a:latin typeface="Calibri" panose="020F0502020204030204" pitchFamily="34" charset="0"/>
                          <a:ea typeface="+mn-ea"/>
                          <a:cs typeface="+mn-cs"/>
                        </a:rPr>
                        <a:t>1,076</a:t>
                      </a:r>
                      <a:endParaRPr kumimoji="0" lang="es-MX" sz="1100" b="1" i="0" u="none" strike="noStrike" kern="1200" dirty="0">
                        <a:solidFill>
                          <a:schemeClr val="bg1"/>
                        </a:solidFill>
                        <a:effectLst/>
                        <a:latin typeface="Calibri" panose="020F0502020204030204" pitchFamily="34" charset="0"/>
                        <a:ea typeface="+mn-ea"/>
                        <a:cs typeface="+mn-cs"/>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marL="0" algn="ctr" rtl="0" eaLnBrk="1" fontAlgn="t" latinLnBrk="0" hangingPunct="1"/>
                      <a:r>
                        <a:rPr kumimoji="0" lang="es-MX" sz="1100" b="1" i="0" u="none" strike="noStrike" kern="1200" dirty="0">
                          <a:solidFill>
                            <a:schemeClr val="bg1"/>
                          </a:solidFill>
                          <a:effectLst/>
                          <a:latin typeface="Calibri" panose="020F0502020204030204" pitchFamily="34" charset="0"/>
                          <a:ea typeface="+mn-ea"/>
                          <a:cs typeface="+mn-cs"/>
                        </a:rPr>
                        <a:t>57.5%</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marL="0" algn="ctr" rtl="0" eaLnBrk="1" fontAlgn="t" latinLnBrk="0" hangingPunct="1"/>
                      <a:r>
                        <a:rPr kumimoji="0" lang="es-MX" sz="1100" b="1" i="0" u="none" strike="noStrike" kern="1200" dirty="0">
                          <a:solidFill>
                            <a:schemeClr val="bg1"/>
                          </a:solidFill>
                          <a:effectLst/>
                          <a:latin typeface="Calibri" panose="020F0502020204030204" pitchFamily="34" charset="0"/>
                          <a:ea typeface="+mn-ea"/>
                          <a:cs typeface="+mn-cs"/>
                        </a:rPr>
                        <a:t>376</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marL="0" algn="ctr" rtl="0" eaLnBrk="1" fontAlgn="t" latinLnBrk="0" hangingPunct="1"/>
                      <a:r>
                        <a:rPr kumimoji="0" lang="es-MX" sz="1100" b="1" i="0" u="none" strike="noStrike" kern="1200" dirty="0">
                          <a:solidFill>
                            <a:schemeClr val="bg1"/>
                          </a:solidFill>
                          <a:effectLst/>
                          <a:latin typeface="Calibri" panose="020F0502020204030204" pitchFamily="34" charset="0"/>
                          <a:ea typeface="+mn-ea"/>
                          <a:cs typeface="+mn-cs"/>
                        </a:rPr>
                        <a:t>20.1%</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marL="0" algn="ctr" rtl="0" eaLnBrk="1" fontAlgn="t" latinLnBrk="0" hangingPunct="1"/>
                      <a:r>
                        <a:rPr kumimoji="0" lang="es-MX" sz="1100" b="1" i="0" u="none" strike="noStrike" kern="1200" dirty="0">
                          <a:solidFill>
                            <a:schemeClr val="bg1"/>
                          </a:solidFill>
                          <a:effectLst/>
                          <a:latin typeface="Calibri" panose="020F0502020204030204" pitchFamily="34" charset="0"/>
                          <a:ea typeface="+mn-ea"/>
                          <a:cs typeface="+mn-cs"/>
                        </a:rPr>
                        <a:t>420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marL="0" algn="ctr" rtl="0" eaLnBrk="1" fontAlgn="t" latinLnBrk="0" hangingPunct="1"/>
                      <a:r>
                        <a:rPr kumimoji="0" lang="es-MX" sz="1100" b="1" i="0" u="none" strike="noStrike" kern="1200" dirty="0">
                          <a:solidFill>
                            <a:schemeClr val="bg1"/>
                          </a:solidFill>
                          <a:effectLst/>
                          <a:latin typeface="Calibri" panose="020F0502020204030204" pitchFamily="34" charset="0"/>
                          <a:ea typeface="+mn-ea"/>
                          <a:cs typeface="+mn-cs"/>
                        </a:rPr>
                        <a:t>22.4%</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marL="0" algn="ctr" rtl="0" eaLnBrk="1" fontAlgn="t" latinLnBrk="0" hangingPunct="1"/>
                      <a:r>
                        <a:rPr kumimoji="0" lang="es-MX" sz="1100" b="1" i="0" u="none" strike="noStrike" kern="1200" dirty="0" smtClean="0">
                          <a:solidFill>
                            <a:schemeClr val="bg1"/>
                          </a:solidFill>
                          <a:effectLst/>
                          <a:latin typeface="Calibri" panose="020F0502020204030204" pitchFamily="34" charset="0"/>
                          <a:ea typeface="+mn-ea"/>
                          <a:cs typeface="+mn-cs"/>
                        </a:rPr>
                        <a:t>1,872</a:t>
                      </a:r>
                      <a:endParaRPr kumimoji="0" lang="es-MX" sz="1100" b="1" i="0" u="none" strike="noStrike" kern="1200" dirty="0">
                        <a:solidFill>
                          <a:schemeClr val="bg1"/>
                        </a:solidFill>
                        <a:effectLst/>
                        <a:latin typeface="Calibri" panose="020F0502020204030204" pitchFamily="34" charset="0"/>
                        <a:ea typeface="+mn-ea"/>
                        <a:cs typeface="+mn-cs"/>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marL="0" algn="ctr" rtl="0" eaLnBrk="1" fontAlgn="t" latinLnBrk="0" hangingPunct="1"/>
                      <a:r>
                        <a:rPr kumimoji="0" lang="es-MX" sz="1100" b="1" i="0" u="none" strike="noStrike" kern="1200" dirty="0" smtClean="0">
                          <a:solidFill>
                            <a:schemeClr val="bg1"/>
                          </a:solidFill>
                          <a:effectLst/>
                          <a:latin typeface="Calibri" panose="020F0502020204030204" pitchFamily="34" charset="0"/>
                          <a:ea typeface="+mn-ea"/>
                          <a:cs typeface="+mn-cs"/>
                        </a:rPr>
                        <a:t>100%</a:t>
                      </a:r>
                      <a:endParaRPr kumimoji="0" lang="es-MX" sz="1100" b="1" i="0" u="none" strike="noStrike" kern="1200" dirty="0">
                        <a:solidFill>
                          <a:schemeClr val="bg1"/>
                        </a:solidFill>
                        <a:effectLst/>
                        <a:latin typeface="Calibri" panose="020F0502020204030204" pitchFamily="34" charset="0"/>
                        <a:ea typeface="+mn-ea"/>
                        <a:cs typeface="+mn-cs"/>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rgbClr val="2DA2BF"/>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r>
            </a:tbl>
          </a:graphicData>
        </a:graphic>
      </p:graphicFrame>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8 Marcador de número de diapositiva"/>
          <p:cNvSpPr>
            <a:spLocks noGrp="1"/>
          </p:cNvSpPr>
          <p:nvPr>
            <p:ph type="sldNum" sz="quarter" idx="12"/>
          </p:nvPr>
        </p:nvSpPr>
        <p:spPr/>
        <p:txBody>
          <a:bodyPr/>
          <a:lstStyle/>
          <a:p>
            <a:pPr>
              <a:defRPr/>
            </a:pPr>
            <a:fld id="{BD43386B-512A-4F48-AC60-1F2A615D5642}" type="slidenum">
              <a:rPr lang="es-MX" smtClean="0"/>
              <a:pPr>
                <a:defRPr/>
              </a:pPr>
              <a:t>24</a:t>
            </a:fld>
            <a:endParaRPr lang="es-MX" dirty="0"/>
          </a:p>
        </p:txBody>
      </p:sp>
      <p:graphicFrame>
        <p:nvGraphicFramePr>
          <p:cNvPr id="6" name="5 Gráfico"/>
          <p:cNvGraphicFramePr/>
          <p:nvPr>
            <p:extLst>
              <p:ext uri="{D42A27DB-BD31-4B8C-83A1-F6EECF244321}">
                <p14:modId xmlns:p14="http://schemas.microsoft.com/office/powerpoint/2010/main" val="343591485"/>
              </p:ext>
            </p:extLst>
          </p:nvPr>
        </p:nvGraphicFramePr>
        <p:xfrm>
          <a:off x="1691680" y="2492896"/>
          <a:ext cx="5760640" cy="3568848"/>
        </p:xfrm>
        <a:graphic>
          <a:graphicData uri="http://schemas.openxmlformats.org/drawingml/2006/chart">
            <c:chart xmlns:c="http://schemas.openxmlformats.org/drawingml/2006/chart" xmlns:r="http://schemas.openxmlformats.org/officeDocument/2006/relationships" r:id="rId3"/>
          </a:graphicData>
        </a:graphic>
      </p:graphicFrame>
      <p:sp>
        <p:nvSpPr>
          <p:cNvPr id="10" name="9 Rectángulo"/>
          <p:cNvSpPr/>
          <p:nvPr/>
        </p:nvSpPr>
        <p:spPr>
          <a:xfrm>
            <a:off x="810159" y="1498358"/>
            <a:ext cx="7510499" cy="292388"/>
          </a:xfrm>
          <a:prstGeom prst="rect">
            <a:avLst/>
          </a:prstGeom>
        </p:spPr>
        <p:txBody>
          <a:bodyPr wrap="square">
            <a:spAutoFit/>
          </a:bodyPr>
          <a:lstStyle/>
          <a:p>
            <a:pPr algn="ctr"/>
            <a:r>
              <a:rPr lang="es-MX" sz="1300" b="1" dirty="0" smtClean="0">
                <a:latin typeface="Calibri" pitchFamily="34" charset="0"/>
              </a:rPr>
              <a:t>¿Qué tanto coincidió la información que usted recibió respecto de la que pidió?</a:t>
            </a:r>
          </a:p>
        </p:txBody>
      </p:sp>
      <p:sp>
        <p:nvSpPr>
          <p:cNvPr id="11" name="10 CuadroTexto"/>
          <p:cNvSpPr txBox="1"/>
          <p:nvPr/>
        </p:nvSpPr>
        <p:spPr>
          <a:xfrm>
            <a:off x="76169" y="85702"/>
            <a:ext cx="8388000" cy="864000"/>
          </a:xfrm>
          <a:prstGeom prst="rect">
            <a:avLst/>
          </a:prstGeom>
          <a:noFill/>
        </p:spPr>
        <p:txBody>
          <a:bodyPr wrap="square" rtlCol="0" anchor="ctr">
            <a:noAutofit/>
          </a:bodyPr>
          <a:lstStyle/>
          <a:p>
            <a:r>
              <a:rPr lang="es-MX" b="1" dirty="0" smtClean="0">
                <a:latin typeface="Calibri" pitchFamily="34" charset="0"/>
              </a:rPr>
              <a:t>La información fue total o parcial</a:t>
            </a:r>
          </a:p>
          <a:p>
            <a:r>
              <a:rPr lang="es-MX" sz="1400" b="1" i="1" dirty="0">
                <a:latin typeface="Calibri" pitchFamily="34" charset="0"/>
              </a:rPr>
              <a:t>2007 </a:t>
            </a:r>
            <a:r>
              <a:rPr lang="es-MX" sz="1400" b="1" i="1" dirty="0" smtClean="0">
                <a:latin typeface="Calibri" pitchFamily="34" charset="0"/>
              </a:rPr>
              <a:t>a 2017</a:t>
            </a:r>
            <a:endParaRPr lang="es-MX" sz="1400" b="1" dirty="0">
              <a:latin typeface="Calibri" pitchFamily="34" charset="0"/>
            </a:endParaRPr>
          </a:p>
          <a:p>
            <a:pPr lvl="0"/>
            <a:r>
              <a:rPr lang="es-MX" sz="1400" b="1" i="1" dirty="0" smtClean="0">
                <a:solidFill>
                  <a:prstClr val="black"/>
                </a:solidFill>
                <a:latin typeface="Calibri" pitchFamily="34" charset="0"/>
              </a:rPr>
              <a:t>General</a:t>
            </a:r>
            <a:endParaRPr lang="es-MX" sz="1400" b="1" dirty="0" smtClean="0">
              <a:latin typeface="Calibri" pitchFamily="34" charset="0"/>
            </a:endParaRP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76169" y="85702"/>
            <a:ext cx="8388000" cy="864000"/>
          </a:xfrm>
          <a:prstGeom prst="rect">
            <a:avLst/>
          </a:prstGeom>
          <a:noFill/>
        </p:spPr>
        <p:txBody>
          <a:bodyPr wrap="square" rtlCol="0" anchor="ctr">
            <a:noAutofit/>
          </a:bodyPr>
          <a:lstStyle/>
          <a:p>
            <a:r>
              <a:rPr lang="es-MX" b="1" dirty="0" smtClean="0">
                <a:latin typeface="Calibri" pitchFamily="34" charset="0"/>
              </a:rPr>
              <a:t>La información fue total o parcial</a:t>
            </a:r>
          </a:p>
          <a:p>
            <a:r>
              <a:rPr lang="es-MX" sz="1400" b="1" i="1" dirty="0">
                <a:latin typeface="Calibri" pitchFamily="34" charset="0"/>
              </a:rPr>
              <a:t>2007 a </a:t>
            </a:r>
            <a:r>
              <a:rPr lang="es-MX" sz="1400" b="1" i="1" dirty="0" smtClean="0">
                <a:latin typeface="Calibri" pitchFamily="34" charset="0"/>
              </a:rPr>
              <a:t>2017</a:t>
            </a:r>
            <a:endParaRPr lang="es-MX" sz="1400" b="1" dirty="0">
              <a:latin typeface="Calibri" pitchFamily="34" charset="0"/>
            </a:endParaRPr>
          </a:p>
          <a:p>
            <a:pPr lvl="0"/>
            <a:r>
              <a:rPr lang="es-MX" sz="1400" b="1" i="1" dirty="0" smtClean="0">
                <a:solidFill>
                  <a:prstClr val="black"/>
                </a:solidFill>
                <a:latin typeface="Calibri" pitchFamily="34" charset="0"/>
              </a:rPr>
              <a:t>General por Órgano de gobierno</a:t>
            </a:r>
            <a:endParaRPr lang="es-MX" sz="1400" b="1" dirty="0" smtClean="0">
              <a:solidFill>
                <a:prstClr val="black"/>
              </a:solidFill>
              <a:latin typeface="Calibri" pitchFamily="34" charset="0"/>
            </a:endParaRPr>
          </a:p>
        </p:txBody>
      </p:sp>
      <p:sp>
        <p:nvSpPr>
          <p:cNvPr id="9" name="8 Marcador de número de diapositiva"/>
          <p:cNvSpPr>
            <a:spLocks noGrp="1"/>
          </p:cNvSpPr>
          <p:nvPr>
            <p:ph type="sldNum" sz="quarter" idx="12"/>
          </p:nvPr>
        </p:nvSpPr>
        <p:spPr/>
        <p:txBody>
          <a:bodyPr/>
          <a:lstStyle/>
          <a:p>
            <a:pPr>
              <a:defRPr/>
            </a:pPr>
            <a:fld id="{BD43386B-512A-4F48-AC60-1F2A615D5642}" type="slidenum">
              <a:rPr lang="es-MX" smtClean="0"/>
              <a:pPr>
                <a:defRPr/>
              </a:pPr>
              <a:t>25</a:t>
            </a:fld>
            <a:endParaRPr lang="es-MX" dirty="0"/>
          </a:p>
        </p:txBody>
      </p:sp>
      <p:sp>
        <p:nvSpPr>
          <p:cNvPr id="6" name="5 Rectángulo"/>
          <p:cNvSpPr/>
          <p:nvPr/>
        </p:nvSpPr>
        <p:spPr>
          <a:xfrm>
            <a:off x="827584" y="1124744"/>
            <a:ext cx="7510499" cy="292388"/>
          </a:xfrm>
          <a:prstGeom prst="rect">
            <a:avLst/>
          </a:prstGeom>
        </p:spPr>
        <p:txBody>
          <a:bodyPr wrap="square">
            <a:spAutoFit/>
          </a:bodyPr>
          <a:lstStyle/>
          <a:p>
            <a:pPr algn="ctr"/>
            <a:r>
              <a:rPr lang="es-MX" sz="1300" b="1" dirty="0" smtClean="0">
                <a:latin typeface="Calibri" pitchFamily="34" charset="0"/>
              </a:rPr>
              <a:t>¿Qué tanto coincidió la información que usted recibió respecto de la que pidió?</a:t>
            </a:r>
          </a:p>
        </p:txBody>
      </p:sp>
      <p:graphicFrame>
        <p:nvGraphicFramePr>
          <p:cNvPr id="7" name="6 Tabla"/>
          <p:cNvGraphicFramePr>
            <a:graphicFrameLocks noGrp="1"/>
          </p:cNvGraphicFramePr>
          <p:nvPr>
            <p:extLst>
              <p:ext uri="{D42A27DB-BD31-4B8C-83A1-F6EECF244321}">
                <p14:modId xmlns:p14="http://schemas.microsoft.com/office/powerpoint/2010/main" val="3912957652"/>
              </p:ext>
            </p:extLst>
          </p:nvPr>
        </p:nvGraphicFramePr>
        <p:xfrm>
          <a:off x="143652" y="1556792"/>
          <a:ext cx="8856000" cy="4932000"/>
        </p:xfrm>
        <a:graphic>
          <a:graphicData uri="http://schemas.openxmlformats.org/drawingml/2006/table">
            <a:tbl>
              <a:tblPr/>
              <a:tblGrid>
                <a:gridCol w="2088000"/>
                <a:gridCol w="972000"/>
                <a:gridCol w="720000"/>
                <a:gridCol w="972000"/>
                <a:gridCol w="720000"/>
                <a:gridCol w="972000"/>
                <a:gridCol w="720000"/>
                <a:gridCol w="972000"/>
                <a:gridCol w="720000"/>
              </a:tblGrid>
              <a:tr h="360000">
                <a:tc rowSpan="2">
                  <a:txBody>
                    <a:bodyPr/>
                    <a:lstStyle/>
                    <a:p>
                      <a:pPr algn="ctr" fontAlgn="ctr"/>
                      <a:r>
                        <a:rPr lang="es-MX" sz="1200" b="1" i="0" u="none" strike="noStrike" dirty="0">
                          <a:solidFill>
                            <a:srgbClr val="FFFFFF"/>
                          </a:solidFill>
                          <a:latin typeface="Calibri"/>
                        </a:rPr>
                        <a:t>Órgano </a:t>
                      </a:r>
                      <a:r>
                        <a:rPr lang="es-MX" sz="1200" b="1" i="0" u="none" strike="noStrike" dirty="0" smtClean="0">
                          <a:solidFill>
                            <a:srgbClr val="FFFFFF"/>
                          </a:solidFill>
                          <a:latin typeface="Calibri"/>
                        </a:rPr>
                        <a:t>de</a:t>
                      </a:r>
                    </a:p>
                    <a:p>
                      <a:pPr algn="ctr" fontAlgn="ctr"/>
                      <a:r>
                        <a:rPr lang="es-MX" sz="1200" b="1" i="0" u="none" strike="noStrike" dirty="0" smtClean="0">
                          <a:solidFill>
                            <a:srgbClr val="FFFFFF"/>
                          </a:solidFill>
                          <a:latin typeface="Calibri"/>
                        </a:rPr>
                        <a:t> gobierno</a:t>
                      </a:r>
                      <a:endParaRPr lang="es-MX" sz="1200" b="1" i="0" u="none" strike="noStrike" dirty="0">
                        <a:solidFill>
                          <a:srgbClr val="FFFFFF"/>
                        </a:solidFill>
                        <a:latin typeface="Calibri"/>
                      </a:endParaRPr>
                    </a:p>
                  </a:txBody>
                  <a:tcPr marL="6220" marR="6220" marT="6220" marB="0" anchor="ctr">
                    <a:lnL w="6350" cap="flat" cmpd="sng" algn="ctr">
                      <a:solidFill>
                        <a:srgbClr val="008080"/>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gridSpan="2">
                  <a:txBody>
                    <a:bodyPr/>
                    <a:lstStyle/>
                    <a:p>
                      <a:pPr algn="ctr" fontAlgn="ctr"/>
                      <a:r>
                        <a:rPr lang="es-MX" sz="1200" b="1" i="0" u="none" strike="noStrike" dirty="0" smtClean="0">
                          <a:solidFill>
                            <a:srgbClr val="FFFFFF"/>
                          </a:solidFill>
                          <a:latin typeface="Calibri"/>
                        </a:rPr>
                        <a:t>Totalmente</a:t>
                      </a:r>
                      <a:endParaRPr lang="es-MX" sz="1200" b="1" i="0" u="none" strike="noStrike" dirty="0">
                        <a:solidFill>
                          <a:srgbClr val="FFFFFF"/>
                        </a:solidFill>
                        <a:latin typeface="Calibri"/>
                      </a:endParaRPr>
                    </a:p>
                  </a:txBody>
                  <a:tcPr marL="6220" marR="6220" marT="622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hMerge="1">
                  <a:txBody>
                    <a:bodyPr/>
                    <a:lstStyle/>
                    <a:p>
                      <a:endParaRPr lang="es-MX"/>
                    </a:p>
                  </a:txBody>
                  <a:tcPr/>
                </a:tc>
                <a:tc gridSpan="2">
                  <a:txBody>
                    <a:bodyPr/>
                    <a:lstStyle/>
                    <a:p>
                      <a:pPr algn="ctr" fontAlgn="ctr"/>
                      <a:r>
                        <a:rPr lang="es-MX" sz="1200" b="1" i="0" u="none" strike="noStrike" dirty="0" smtClean="0">
                          <a:solidFill>
                            <a:srgbClr val="FFFFFF"/>
                          </a:solidFill>
                          <a:latin typeface="Calibri"/>
                        </a:rPr>
                        <a:t>Parcialmente</a:t>
                      </a:r>
                      <a:endParaRPr lang="es-MX" sz="1200" b="1" i="0" u="none" strike="noStrike" dirty="0">
                        <a:solidFill>
                          <a:srgbClr val="FFFFFF"/>
                        </a:solidFill>
                        <a:latin typeface="Calibri"/>
                      </a:endParaRPr>
                    </a:p>
                  </a:txBody>
                  <a:tcPr marL="6220" marR="6220" marT="622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hMerge="1">
                  <a:txBody>
                    <a:bodyPr/>
                    <a:lstStyle/>
                    <a:p>
                      <a:endParaRPr lang="es-MX"/>
                    </a:p>
                  </a:txBody>
                  <a:tcPr/>
                </a:tc>
                <a:tc gridSpan="2">
                  <a:txBody>
                    <a:bodyPr/>
                    <a:lstStyle/>
                    <a:p>
                      <a:pPr algn="ctr" fontAlgn="ctr"/>
                      <a:r>
                        <a:rPr lang="es-MX" sz="1200" b="1" i="0" u="none" strike="noStrike" dirty="0" smtClean="0">
                          <a:solidFill>
                            <a:srgbClr val="FFFFFF"/>
                          </a:solidFill>
                          <a:latin typeface="Calibri"/>
                        </a:rPr>
                        <a:t>Nada</a:t>
                      </a:r>
                      <a:endParaRPr lang="es-MX" sz="1200" b="1" i="0" u="none" strike="noStrike" dirty="0">
                        <a:solidFill>
                          <a:srgbClr val="FFFFFF"/>
                        </a:solidFill>
                        <a:latin typeface="Calibri"/>
                      </a:endParaRPr>
                    </a:p>
                  </a:txBody>
                  <a:tcPr marL="6220" marR="6220" marT="622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hMerge="1">
                  <a:txBody>
                    <a:bodyPr/>
                    <a:lstStyle/>
                    <a:p>
                      <a:endParaRPr lang="es-MX"/>
                    </a:p>
                  </a:txBody>
                  <a:tcPr/>
                </a:tc>
                <a:tc gridSpan="2">
                  <a:txBody>
                    <a:bodyPr/>
                    <a:lstStyle/>
                    <a:p>
                      <a:pPr algn="ctr" fontAlgn="ctr"/>
                      <a:r>
                        <a:rPr lang="es-MX" sz="1200" b="1" i="0" u="none" strike="noStrike" dirty="0">
                          <a:solidFill>
                            <a:srgbClr val="FFFFFF"/>
                          </a:solidFill>
                          <a:latin typeface="Calibri"/>
                        </a:rPr>
                        <a:t>Total</a:t>
                      </a:r>
                    </a:p>
                  </a:txBody>
                  <a:tcPr marL="6220" marR="6220" marT="6220" marB="0" anchor="ctr">
                    <a:lnL w="6350" cap="flat" cmpd="sng" algn="ctr">
                      <a:solidFill>
                        <a:srgbClr val="FFFFFF"/>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hMerge="1">
                  <a:txBody>
                    <a:bodyPr/>
                    <a:lstStyle/>
                    <a:p>
                      <a:endParaRPr lang="es-MX"/>
                    </a:p>
                  </a:txBody>
                  <a:tcPr/>
                </a:tc>
              </a:tr>
              <a:tr h="360000">
                <a:tc vMerge="1">
                  <a:txBody>
                    <a:bodyPr/>
                    <a:lstStyle/>
                    <a:p>
                      <a:endParaRPr lang="es-MX"/>
                    </a:p>
                  </a:txBody>
                  <a:tcPr/>
                </a:tc>
                <a:tc>
                  <a:txBody>
                    <a:bodyPr/>
                    <a:lstStyle/>
                    <a:p>
                      <a:pPr algn="ctr" fontAlgn="ctr"/>
                      <a:r>
                        <a:rPr lang="es-MX" sz="1200" b="1" i="0" u="none" strike="noStrike" dirty="0" smtClean="0">
                          <a:solidFill>
                            <a:srgbClr val="FFFFFF"/>
                          </a:solidFill>
                          <a:latin typeface="Calibri"/>
                        </a:rPr>
                        <a:t>Respuestas</a:t>
                      </a:r>
                      <a:endParaRPr lang="es-MX" sz="1200" b="1" i="0" u="none" strike="noStrike" dirty="0">
                        <a:solidFill>
                          <a:srgbClr val="FFFFFF"/>
                        </a:solidFill>
                        <a:latin typeface="Calibri"/>
                      </a:endParaRPr>
                    </a:p>
                  </a:txBody>
                  <a:tcPr marL="6220" marR="6220" marT="622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ctr"/>
                      <a:r>
                        <a:rPr lang="es-MX" sz="1200" b="1" i="0" u="none" strike="noStrike" dirty="0">
                          <a:solidFill>
                            <a:srgbClr val="FFFFFF"/>
                          </a:solidFill>
                          <a:latin typeface="Calibri"/>
                        </a:rPr>
                        <a:t>%</a:t>
                      </a:r>
                    </a:p>
                  </a:txBody>
                  <a:tcPr marL="6220" marR="6220" marT="622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ctr"/>
                      <a:r>
                        <a:rPr lang="es-MX" sz="1200" b="1" i="0" u="none" strike="noStrike" dirty="0" smtClean="0">
                          <a:solidFill>
                            <a:srgbClr val="FFFFFF"/>
                          </a:solidFill>
                          <a:latin typeface="Calibri"/>
                        </a:rPr>
                        <a:t>Respuestas</a:t>
                      </a:r>
                      <a:endParaRPr lang="es-MX" sz="1200" b="1" i="0" u="none" strike="noStrike" dirty="0">
                        <a:solidFill>
                          <a:srgbClr val="FFFFFF"/>
                        </a:solidFill>
                        <a:latin typeface="Calibri"/>
                      </a:endParaRPr>
                    </a:p>
                  </a:txBody>
                  <a:tcPr marL="6220" marR="6220" marT="622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ctr"/>
                      <a:r>
                        <a:rPr lang="es-MX" sz="1200" b="1" i="0" u="none" strike="noStrike" dirty="0">
                          <a:solidFill>
                            <a:srgbClr val="FFFFFF"/>
                          </a:solidFill>
                          <a:latin typeface="Calibri"/>
                        </a:rPr>
                        <a:t>%</a:t>
                      </a:r>
                    </a:p>
                  </a:txBody>
                  <a:tcPr marL="6220" marR="6220" marT="622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ctr"/>
                      <a:r>
                        <a:rPr lang="es-MX" sz="1200" b="1" i="0" u="none" strike="noStrike" dirty="0" smtClean="0">
                          <a:solidFill>
                            <a:srgbClr val="FFFFFF"/>
                          </a:solidFill>
                          <a:latin typeface="Calibri"/>
                        </a:rPr>
                        <a:t>Respuestas</a:t>
                      </a:r>
                      <a:endParaRPr lang="es-MX" sz="1200" b="1" i="0" u="none" strike="noStrike" dirty="0">
                        <a:solidFill>
                          <a:srgbClr val="FFFFFF"/>
                        </a:solidFill>
                        <a:latin typeface="Calibri"/>
                      </a:endParaRPr>
                    </a:p>
                  </a:txBody>
                  <a:tcPr marL="6220" marR="6220" marT="622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ctr"/>
                      <a:r>
                        <a:rPr lang="es-MX" sz="1200" b="1" i="0" u="none" strike="noStrike" dirty="0">
                          <a:solidFill>
                            <a:srgbClr val="FFFFFF"/>
                          </a:solidFill>
                          <a:latin typeface="Calibri"/>
                        </a:rPr>
                        <a:t>%</a:t>
                      </a:r>
                    </a:p>
                  </a:txBody>
                  <a:tcPr marL="6220" marR="6220" marT="622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ctr"/>
                      <a:r>
                        <a:rPr lang="es-MX" sz="1200" b="1" i="0" u="none" strike="noStrike" dirty="0" smtClean="0">
                          <a:solidFill>
                            <a:srgbClr val="FFFFFF"/>
                          </a:solidFill>
                          <a:latin typeface="Calibri"/>
                        </a:rPr>
                        <a:t>Respuestas</a:t>
                      </a:r>
                      <a:endParaRPr lang="es-MX" sz="1200" b="1" i="0" u="none" strike="noStrike" dirty="0">
                        <a:solidFill>
                          <a:srgbClr val="FFFFFF"/>
                        </a:solidFill>
                        <a:latin typeface="Calibri"/>
                      </a:endParaRPr>
                    </a:p>
                  </a:txBody>
                  <a:tcPr marL="6220" marR="6220" marT="622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ctr"/>
                      <a:r>
                        <a:rPr lang="es-MX" sz="1200" b="1" i="0" u="none" strike="noStrike" dirty="0">
                          <a:solidFill>
                            <a:srgbClr val="FFFFFF"/>
                          </a:solidFill>
                          <a:latin typeface="Calibri"/>
                        </a:rPr>
                        <a:t>%</a:t>
                      </a:r>
                    </a:p>
                  </a:txBody>
                  <a:tcPr marL="6220" marR="6220" marT="6220" marB="0" anchor="ctr">
                    <a:lnL w="6350" cap="flat" cmpd="sng" algn="ctr">
                      <a:solidFill>
                        <a:srgbClr val="FFFFFF"/>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r>
              <a:tr h="468000">
                <a:tc>
                  <a:txBody>
                    <a:bodyPr/>
                    <a:lstStyle/>
                    <a:p>
                      <a:pPr marL="88900" indent="0" algn="l" fontAlgn="ctr"/>
                      <a:r>
                        <a:rPr lang="es-MX" sz="1200" b="1" i="0" u="none" strike="noStrike" dirty="0">
                          <a:solidFill>
                            <a:srgbClr val="000000"/>
                          </a:solidFill>
                          <a:latin typeface="Calibri"/>
                        </a:rPr>
                        <a:t>Administración Pública Central</a:t>
                      </a:r>
                    </a:p>
                  </a:txBody>
                  <a:tcPr marL="6220" marR="6220" marT="6220"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marL="88900" indent="0" algn="ctr" rtl="0" eaLnBrk="1" fontAlgn="ctr" latinLnBrk="0" hangingPunct="1"/>
                      <a:r>
                        <a:rPr kumimoji="0" lang="es-MX" sz="1200" b="1" i="0" u="none" strike="noStrike" kern="1200" dirty="0" smtClean="0">
                          <a:solidFill>
                            <a:srgbClr val="000000"/>
                          </a:solidFill>
                          <a:latin typeface="Calibri"/>
                          <a:ea typeface="+mn-ea"/>
                          <a:cs typeface="+mn-cs"/>
                        </a:rPr>
                        <a:t>4,071</a:t>
                      </a:r>
                      <a:endParaRPr kumimoji="0" lang="es-MX" sz="1200" b="1" i="0" u="none" strike="noStrike" kern="1200" dirty="0">
                        <a:solidFill>
                          <a:srgbClr val="000000"/>
                        </a:solidFill>
                        <a:latin typeface="Calibri"/>
                        <a:ea typeface="+mn-ea"/>
                        <a:cs typeface="+mn-cs"/>
                      </a:endParaRP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marL="88900" indent="0" algn="ctr" rtl="0" eaLnBrk="1" fontAlgn="ctr" latinLnBrk="0" hangingPunct="1"/>
                      <a:r>
                        <a:rPr kumimoji="0" lang="es-MX" sz="1200" b="1" i="0" u="none" strike="noStrike" kern="1200">
                          <a:solidFill>
                            <a:srgbClr val="000000"/>
                          </a:solidFill>
                          <a:latin typeface="Calibri"/>
                          <a:ea typeface="+mn-ea"/>
                          <a:cs typeface="+mn-cs"/>
                        </a:rPr>
                        <a:t>48.6%</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marL="88900" indent="0" algn="ctr" rtl="0" eaLnBrk="1" fontAlgn="ctr" latinLnBrk="0" hangingPunct="1"/>
                      <a:r>
                        <a:rPr kumimoji="0" lang="es-MX" sz="1200" b="1" i="0" u="none" strike="noStrike" kern="1200" dirty="0" smtClean="0">
                          <a:solidFill>
                            <a:srgbClr val="000000"/>
                          </a:solidFill>
                          <a:latin typeface="Calibri"/>
                          <a:ea typeface="+mn-ea"/>
                          <a:cs typeface="+mn-cs"/>
                        </a:rPr>
                        <a:t>2,749</a:t>
                      </a:r>
                      <a:endParaRPr kumimoji="0" lang="es-MX" sz="1200" b="1" i="0" u="none" strike="noStrike" kern="1200" dirty="0">
                        <a:solidFill>
                          <a:srgbClr val="000000"/>
                        </a:solidFill>
                        <a:latin typeface="Calibri"/>
                        <a:ea typeface="+mn-ea"/>
                        <a:cs typeface="+mn-cs"/>
                      </a:endParaRP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marL="88900" indent="0" algn="ctr" rtl="0" eaLnBrk="1" fontAlgn="ctr" latinLnBrk="0" hangingPunct="1"/>
                      <a:r>
                        <a:rPr kumimoji="0" lang="es-MX" sz="1200" b="1" i="0" u="none" strike="noStrike" kern="1200">
                          <a:solidFill>
                            <a:srgbClr val="000000"/>
                          </a:solidFill>
                          <a:latin typeface="Calibri"/>
                          <a:ea typeface="+mn-ea"/>
                          <a:cs typeface="+mn-cs"/>
                        </a:rPr>
                        <a:t>32.8%</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marL="88900" indent="0" algn="ctr" rtl="0" eaLnBrk="1" fontAlgn="ctr" latinLnBrk="0" hangingPunct="1"/>
                      <a:r>
                        <a:rPr kumimoji="0" lang="es-MX" sz="1200" b="1" i="0" u="none" strike="noStrike" kern="1200" dirty="0" smtClean="0">
                          <a:solidFill>
                            <a:srgbClr val="000000"/>
                          </a:solidFill>
                          <a:latin typeface="Calibri"/>
                          <a:ea typeface="+mn-ea"/>
                          <a:cs typeface="+mn-cs"/>
                        </a:rPr>
                        <a:t>1,557</a:t>
                      </a:r>
                      <a:endParaRPr kumimoji="0" lang="es-MX" sz="1200" b="1" i="0" u="none" strike="noStrike" kern="1200" dirty="0">
                        <a:solidFill>
                          <a:srgbClr val="000000"/>
                        </a:solidFill>
                        <a:latin typeface="Calibri"/>
                        <a:ea typeface="+mn-ea"/>
                        <a:cs typeface="+mn-cs"/>
                      </a:endParaRP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marL="88900" indent="0" algn="ctr" rtl="0" eaLnBrk="1" fontAlgn="ctr" latinLnBrk="0" hangingPunct="1"/>
                      <a:r>
                        <a:rPr kumimoji="0" lang="es-MX" sz="1200" b="1" i="0" u="none" strike="noStrike" kern="1200">
                          <a:solidFill>
                            <a:srgbClr val="000000"/>
                          </a:solidFill>
                          <a:latin typeface="Calibri"/>
                          <a:ea typeface="+mn-ea"/>
                          <a:cs typeface="+mn-cs"/>
                        </a:rPr>
                        <a:t>18.6%</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marL="88900" indent="0" algn="ctr" rtl="0" eaLnBrk="1" fontAlgn="ctr" latinLnBrk="0" hangingPunct="1"/>
                      <a:r>
                        <a:rPr kumimoji="0" lang="es-MX" sz="1200" b="1" i="0" u="none" strike="noStrike" kern="1200" dirty="0" smtClean="0">
                          <a:solidFill>
                            <a:srgbClr val="000000"/>
                          </a:solidFill>
                          <a:latin typeface="Calibri"/>
                          <a:ea typeface="+mn-ea"/>
                          <a:cs typeface="+mn-cs"/>
                        </a:rPr>
                        <a:t>8,377</a:t>
                      </a:r>
                      <a:endParaRPr kumimoji="0" lang="es-MX" sz="1200" b="1" i="0" u="none" strike="noStrike" kern="1200" dirty="0">
                        <a:solidFill>
                          <a:srgbClr val="000000"/>
                        </a:solidFill>
                        <a:latin typeface="Calibri"/>
                        <a:ea typeface="+mn-ea"/>
                        <a:cs typeface="+mn-cs"/>
                      </a:endParaRP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marL="88900" indent="0" algn="ctr" rtl="0" eaLnBrk="1" fontAlgn="ctr" latinLnBrk="0" hangingPunct="1"/>
                      <a:r>
                        <a:rPr kumimoji="0" lang="es-MX" sz="1200" b="1" i="0" u="none" strike="noStrike" kern="1200" dirty="0" smtClean="0">
                          <a:solidFill>
                            <a:srgbClr val="000000"/>
                          </a:solidFill>
                          <a:latin typeface="Calibri"/>
                          <a:ea typeface="+mn-ea"/>
                          <a:cs typeface="+mn-cs"/>
                        </a:rPr>
                        <a:t>100%</a:t>
                      </a:r>
                      <a:endParaRPr kumimoji="0" lang="es-MX" sz="1200" b="1" i="0" u="none" strike="noStrike" kern="1200" dirty="0">
                        <a:solidFill>
                          <a:srgbClr val="000000"/>
                        </a:solidFill>
                        <a:latin typeface="Calibri"/>
                        <a:ea typeface="+mn-ea"/>
                        <a:cs typeface="+mn-cs"/>
                      </a:endParaRP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r>
              <a:tr h="468000">
                <a:tc>
                  <a:txBody>
                    <a:bodyPr/>
                    <a:lstStyle/>
                    <a:p>
                      <a:pPr marL="88900" indent="0" algn="l" fontAlgn="ctr"/>
                      <a:r>
                        <a:rPr lang="es-MX" sz="1200" b="1" i="0" u="none" strike="noStrike" dirty="0">
                          <a:solidFill>
                            <a:srgbClr val="000000"/>
                          </a:solidFill>
                          <a:latin typeface="Calibri"/>
                        </a:rPr>
                        <a:t>Desconcentrados y Paraestatales</a:t>
                      </a:r>
                    </a:p>
                  </a:txBody>
                  <a:tcPr marL="6220" marR="6220" marT="6220"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marL="88900" indent="0" algn="ctr" rtl="0" eaLnBrk="1" fontAlgn="ctr" latinLnBrk="0" hangingPunct="1"/>
                      <a:r>
                        <a:rPr kumimoji="0" lang="es-MX" sz="1200" b="1" i="0" u="none" strike="noStrike" kern="1200" dirty="0" smtClean="0">
                          <a:solidFill>
                            <a:srgbClr val="000000"/>
                          </a:solidFill>
                          <a:latin typeface="Calibri"/>
                          <a:ea typeface="+mn-ea"/>
                          <a:cs typeface="+mn-cs"/>
                        </a:rPr>
                        <a:t>3,728</a:t>
                      </a:r>
                      <a:endParaRPr kumimoji="0" lang="es-MX" sz="1200" b="1" i="0" u="none" strike="noStrike" kern="1200" dirty="0">
                        <a:solidFill>
                          <a:srgbClr val="000000"/>
                        </a:solidFill>
                        <a:latin typeface="Calibri"/>
                        <a:ea typeface="+mn-ea"/>
                        <a:cs typeface="+mn-cs"/>
                      </a:endParaRP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marL="88900" indent="0" algn="ctr" rtl="0" eaLnBrk="1" fontAlgn="ctr" latinLnBrk="0" hangingPunct="1"/>
                      <a:r>
                        <a:rPr kumimoji="0" lang="es-MX" sz="1200" b="1" i="0" u="none" strike="noStrike" kern="1200" dirty="0">
                          <a:solidFill>
                            <a:srgbClr val="000000"/>
                          </a:solidFill>
                          <a:latin typeface="Calibri"/>
                          <a:ea typeface="+mn-ea"/>
                          <a:cs typeface="+mn-cs"/>
                        </a:rPr>
                        <a:t>62.7%</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marL="88900" indent="0" algn="ctr" rtl="0" eaLnBrk="1" fontAlgn="ctr" latinLnBrk="0" hangingPunct="1"/>
                      <a:r>
                        <a:rPr kumimoji="0" lang="es-MX" sz="1200" b="1" i="0" u="none" strike="noStrike" kern="1200" dirty="0" smtClean="0">
                          <a:solidFill>
                            <a:srgbClr val="000000"/>
                          </a:solidFill>
                          <a:latin typeface="Calibri"/>
                          <a:ea typeface="+mn-ea"/>
                          <a:cs typeface="+mn-cs"/>
                        </a:rPr>
                        <a:t>1,481</a:t>
                      </a:r>
                      <a:endParaRPr kumimoji="0" lang="es-MX" sz="1200" b="1" i="0" u="none" strike="noStrike" kern="1200" dirty="0">
                        <a:solidFill>
                          <a:srgbClr val="000000"/>
                        </a:solidFill>
                        <a:latin typeface="Calibri"/>
                        <a:ea typeface="+mn-ea"/>
                        <a:cs typeface="+mn-cs"/>
                      </a:endParaRP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marL="88900" indent="0" algn="ctr" rtl="0" eaLnBrk="1" fontAlgn="ctr" latinLnBrk="0" hangingPunct="1"/>
                      <a:r>
                        <a:rPr kumimoji="0" lang="es-MX" sz="1200" b="1" i="0" u="none" strike="noStrike" kern="1200">
                          <a:solidFill>
                            <a:srgbClr val="000000"/>
                          </a:solidFill>
                          <a:latin typeface="Calibri"/>
                          <a:ea typeface="+mn-ea"/>
                          <a:cs typeface="+mn-cs"/>
                        </a:rPr>
                        <a:t>24.9%</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marL="88900" indent="0" algn="ctr" rtl="0" eaLnBrk="1" fontAlgn="ctr" latinLnBrk="0" hangingPunct="1"/>
                      <a:r>
                        <a:rPr kumimoji="0" lang="es-MX" sz="1200" b="1" i="0" u="none" strike="noStrike" kern="1200">
                          <a:solidFill>
                            <a:srgbClr val="000000"/>
                          </a:solidFill>
                          <a:latin typeface="Calibri"/>
                          <a:ea typeface="+mn-ea"/>
                          <a:cs typeface="+mn-cs"/>
                        </a:rPr>
                        <a:t>735</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marL="88900" indent="0" algn="ctr" rtl="0" eaLnBrk="1" fontAlgn="ctr" latinLnBrk="0" hangingPunct="1"/>
                      <a:r>
                        <a:rPr kumimoji="0" lang="es-MX" sz="1200" b="1" i="0" u="none" strike="noStrike" kern="1200">
                          <a:solidFill>
                            <a:srgbClr val="000000"/>
                          </a:solidFill>
                          <a:latin typeface="Calibri"/>
                          <a:ea typeface="+mn-ea"/>
                          <a:cs typeface="+mn-cs"/>
                        </a:rPr>
                        <a:t>12.4%</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marL="88900" indent="0" algn="ctr" rtl="0" eaLnBrk="1" fontAlgn="ctr" latinLnBrk="0" hangingPunct="1"/>
                      <a:r>
                        <a:rPr kumimoji="0" lang="es-MX" sz="1200" b="1" i="0" u="none" strike="noStrike" kern="1200" dirty="0" smtClean="0">
                          <a:solidFill>
                            <a:srgbClr val="000000"/>
                          </a:solidFill>
                          <a:latin typeface="Calibri"/>
                          <a:ea typeface="+mn-ea"/>
                          <a:cs typeface="+mn-cs"/>
                        </a:rPr>
                        <a:t>5,944</a:t>
                      </a:r>
                      <a:endParaRPr kumimoji="0" lang="es-MX" sz="1200" b="1" i="0" u="none" strike="noStrike" kern="1200" dirty="0">
                        <a:solidFill>
                          <a:srgbClr val="000000"/>
                        </a:solidFill>
                        <a:latin typeface="Calibri"/>
                        <a:ea typeface="+mn-ea"/>
                        <a:cs typeface="+mn-cs"/>
                      </a:endParaRP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marL="88900" indent="0" algn="ctr" rtl="0" eaLnBrk="1" fontAlgn="ctr" latinLnBrk="0" hangingPunct="1"/>
                      <a:r>
                        <a:rPr kumimoji="0" lang="es-MX" sz="1200" b="1" i="0" u="none" strike="noStrike" kern="1200" smtClean="0">
                          <a:solidFill>
                            <a:srgbClr val="000000"/>
                          </a:solidFill>
                          <a:latin typeface="Calibri"/>
                          <a:ea typeface="+mn-ea"/>
                          <a:cs typeface="+mn-cs"/>
                        </a:rPr>
                        <a:t>100%</a:t>
                      </a:r>
                      <a:endParaRPr kumimoji="0" lang="es-MX" sz="1200" b="1" i="0" u="none" strike="noStrike" kern="1200" dirty="0">
                        <a:solidFill>
                          <a:srgbClr val="000000"/>
                        </a:solidFill>
                        <a:latin typeface="Calibri"/>
                        <a:ea typeface="+mn-ea"/>
                        <a:cs typeface="+mn-cs"/>
                      </a:endParaRP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r>
              <a:tr h="468000">
                <a:tc>
                  <a:txBody>
                    <a:bodyPr/>
                    <a:lstStyle/>
                    <a:p>
                      <a:pPr marL="88900" indent="0" algn="l" fontAlgn="ctr"/>
                      <a:r>
                        <a:rPr lang="es-MX" sz="1200" b="1" i="0" u="none" strike="noStrike" dirty="0">
                          <a:solidFill>
                            <a:srgbClr val="000000"/>
                          </a:solidFill>
                          <a:latin typeface="Calibri"/>
                        </a:rPr>
                        <a:t>Delegaciones Políticas</a:t>
                      </a:r>
                    </a:p>
                  </a:txBody>
                  <a:tcPr marL="6220" marR="6220" marT="6220"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marL="88900" indent="0" algn="ctr" rtl="0" eaLnBrk="1" fontAlgn="ctr" latinLnBrk="0" hangingPunct="1"/>
                      <a:r>
                        <a:rPr kumimoji="0" lang="es-MX" sz="1200" b="1" i="0" u="none" strike="noStrike" kern="1200" dirty="0" smtClean="0">
                          <a:solidFill>
                            <a:srgbClr val="000000"/>
                          </a:solidFill>
                          <a:latin typeface="Calibri"/>
                          <a:ea typeface="+mn-ea"/>
                          <a:cs typeface="+mn-cs"/>
                        </a:rPr>
                        <a:t>4,891</a:t>
                      </a:r>
                      <a:endParaRPr kumimoji="0" lang="es-MX" sz="1200" b="1" i="0" u="none" strike="noStrike" kern="1200" dirty="0">
                        <a:solidFill>
                          <a:srgbClr val="000000"/>
                        </a:solidFill>
                        <a:latin typeface="Calibri"/>
                        <a:ea typeface="+mn-ea"/>
                        <a:cs typeface="+mn-cs"/>
                      </a:endParaRP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marL="88900" indent="0" algn="ctr" rtl="0" eaLnBrk="1" fontAlgn="ctr" latinLnBrk="0" hangingPunct="1"/>
                      <a:r>
                        <a:rPr kumimoji="0" lang="es-MX" sz="1200" b="1" i="0" u="none" strike="noStrike" kern="1200" dirty="0">
                          <a:solidFill>
                            <a:srgbClr val="000000"/>
                          </a:solidFill>
                          <a:latin typeface="Calibri"/>
                          <a:ea typeface="+mn-ea"/>
                          <a:cs typeface="+mn-cs"/>
                        </a:rPr>
                        <a:t>58.6%</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marL="88900" indent="0" algn="ctr" rtl="0" eaLnBrk="1" fontAlgn="ctr" latinLnBrk="0" hangingPunct="1"/>
                      <a:r>
                        <a:rPr kumimoji="0" lang="es-MX" sz="1200" b="1" i="0" u="none" strike="noStrike" kern="1200" dirty="0" smtClean="0">
                          <a:solidFill>
                            <a:srgbClr val="000000"/>
                          </a:solidFill>
                          <a:latin typeface="Calibri"/>
                          <a:ea typeface="+mn-ea"/>
                          <a:cs typeface="+mn-cs"/>
                        </a:rPr>
                        <a:t>2,204</a:t>
                      </a:r>
                      <a:endParaRPr kumimoji="0" lang="es-MX" sz="1200" b="1" i="0" u="none" strike="noStrike" kern="1200" dirty="0">
                        <a:solidFill>
                          <a:srgbClr val="000000"/>
                        </a:solidFill>
                        <a:latin typeface="Calibri"/>
                        <a:ea typeface="+mn-ea"/>
                        <a:cs typeface="+mn-cs"/>
                      </a:endParaRP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marL="88900" indent="0" algn="ctr" rtl="0" eaLnBrk="1" fontAlgn="ctr" latinLnBrk="0" hangingPunct="1"/>
                      <a:r>
                        <a:rPr kumimoji="0" lang="es-MX" sz="1200" b="1" i="0" u="none" strike="noStrike" kern="1200">
                          <a:solidFill>
                            <a:srgbClr val="000000"/>
                          </a:solidFill>
                          <a:latin typeface="Calibri"/>
                          <a:ea typeface="+mn-ea"/>
                          <a:cs typeface="+mn-cs"/>
                        </a:rPr>
                        <a:t>26.4%</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marL="88900" indent="0" algn="ctr" rtl="0" eaLnBrk="1" fontAlgn="ctr" latinLnBrk="0" hangingPunct="1"/>
                      <a:r>
                        <a:rPr kumimoji="0" lang="es-MX" sz="1200" b="1" i="0" u="none" strike="noStrike" kern="1200" dirty="0" smtClean="0">
                          <a:solidFill>
                            <a:srgbClr val="000000"/>
                          </a:solidFill>
                          <a:latin typeface="Calibri"/>
                          <a:ea typeface="+mn-ea"/>
                          <a:cs typeface="+mn-cs"/>
                        </a:rPr>
                        <a:t>1,247</a:t>
                      </a:r>
                      <a:endParaRPr kumimoji="0" lang="es-MX" sz="1200" b="1" i="0" u="none" strike="noStrike" kern="1200" dirty="0">
                        <a:solidFill>
                          <a:srgbClr val="000000"/>
                        </a:solidFill>
                        <a:latin typeface="Calibri"/>
                        <a:ea typeface="+mn-ea"/>
                        <a:cs typeface="+mn-cs"/>
                      </a:endParaRP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marL="88900" indent="0" algn="ctr" rtl="0" eaLnBrk="1" fontAlgn="ctr" latinLnBrk="0" hangingPunct="1"/>
                      <a:r>
                        <a:rPr kumimoji="0" lang="es-MX" sz="1200" b="1" i="0" u="none" strike="noStrike" kern="1200">
                          <a:solidFill>
                            <a:srgbClr val="000000"/>
                          </a:solidFill>
                          <a:latin typeface="Calibri"/>
                          <a:ea typeface="+mn-ea"/>
                          <a:cs typeface="+mn-cs"/>
                        </a:rPr>
                        <a:t>14.9%</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marL="88900" indent="0" algn="ctr" rtl="0" eaLnBrk="1" fontAlgn="ctr" latinLnBrk="0" hangingPunct="1"/>
                      <a:r>
                        <a:rPr kumimoji="0" lang="es-MX" sz="1200" b="1" i="0" u="none" strike="noStrike" kern="1200" dirty="0" smtClean="0">
                          <a:solidFill>
                            <a:srgbClr val="000000"/>
                          </a:solidFill>
                          <a:latin typeface="Calibri"/>
                          <a:ea typeface="+mn-ea"/>
                          <a:cs typeface="+mn-cs"/>
                        </a:rPr>
                        <a:t>8,342</a:t>
                      </a:r>
                      <a:endParaRPr kumimoji="0" lang="es-MX" sz="1200" b="1" i="0" u="none" strike="noStrike" kern="1200" dirty="0">
                        <a:solidFill>
                          <a:srgbClr val="000000"/>
                        </a:solidFill>
                        <a:latin typeface="Calibri"/>
                        <a:ea typeface="+mn-ea"/>
                        <a:cs typeface="+mn-cs"/>
                      </a:endParaRP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marL="88900" indent="0" algn="ctr" rtl="0" eaLnBrk="1" fontAlgn="ctr" latinLnBrk="0" hangingPunct="1"/>
                      <a:r>
                        <a:rPr kumimoji="0" lang="es-MX" sz="1200" b="1" i="0" u="none" strike="noStrike" kern="1200" smtClean="0">
                          <a:solidFill>
                            <a:srgbClr val="000000"/>
                          </a:solidFill>
                          <a:latin typeface="Calibri"/>
                          <a:ea typeface="+mn-ea"/>
                          <a:cs typeface="+mn-cs"/>
                        </a:rPr>
                        <a:t>100%</a:t>
                      </a:r>
                      <a:endParaRPr kumimoji="0" lang="es-MX" sz="1200" b="1" i="0" u="none" strike="noStrike" kern="1200" dirty="0">
                        <a:solidFill>
                          <a:srgbClr val="000000"/>
                        </a:solidFill>
                        <a:latin typeface="Calibri"/>
                        <a:ea typeface="+mn-ea"/>
                        <a:cs typeface="+mn-cs"/>
                      </a:endParaRP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r>
              <a:tr h="468000">
                <a:tc>
                  <a:txBody>
                    <a:bodyPr/>
                    <a:lstStyle/>
                    <a:p>
                      <a:pPr marL="88900" indent="0" algn="l" fontAlgn="ctr"/>
                      <a:r>
                        <a:rPr lang="es-MX" sz="1200" b="1" i="0" u="none" strike="noStrike" dirty="0">
                          <a:solidFill>
                            <a:srgbClr val="000000"/>
                          </a:solidFill>
                          <a:latin typeface="Calibri"/>
                        </a:rPr>
                        <a:t>Judicial</a:t>
                      </a:r>
                    </a:p>
                  </a:txBody>
                  <a:tcPr marL="6220" marR="6220" marT="6220"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marL="88900" indent="0" algn="ctr" rtl="0" eaLnBrk="1" fontAlgn="ctr" latinLnBrk="0" hangingPunct="1"/>
                      <a:r>
                        <a:rPr kumimoji="0" lang="es-MX" sz="1200" b="1" i="0" u="none" strike="noStrike" kern="1200">
                          <a:solidFill>
                            <a:srgbClr val="000000"/>
                          </a:solidFill>
                          <a:latin typeface="Calibri"/>
                          <a:ea typeface="+mn-ea"/>
                          <a:cs typeface="+mn-cs"/>
                        </a:rPr>
                        <a:t>234</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marL="88900" indent="0" algn="ctr" rtl="0" eaLnBrk="1" fontAlgn="ctr" latinLnBrk="0" hangingPunct="1"/>
                      <a:r>
                        <a:rPr kumimoji="0" lang="es-MX" sz="1200" b="1" i="0" u="none" strike="noStrike" kern="1200">
                          <a:solidFill>
                            <a:srgbClr val="000000"/>
                          </a:solidFill>
                          <a:latin typeface="Calibri"/>
                          <a:ea typeface="+mn-ea"/>
                          <a:cs typeface="+mn-cs"/>
                        </a:rPr>
                        <a:t>55.8%</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marL="88900" indent="0" algn="ctr" rtl="0" eaLnBrk="1" fontAlgn="ctr" latinLnBrk="0" hangingPunct="1"/>
                      <a:r>
                        <a:rPr kumimoji="0" lang="es-MX" sz="1200" b="1" i="0" u="none" strike="noStrike" kern="1200" dirty="0">
                          <a:solidFill>
                            <a:srgbClr val="000000"/>
                          </a:solidFill>
                          <a:latin typeface="Calibri"/>
                          <a:ea typeface="+mn-ea"/>
                          <a:cs typeface="+mn-cs"/>
                        </a:rPr>
                        <a:t>109</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marL="88900" indent="0" algn="ctr" rtl="0" eaLnBrk="1" fontAlgn="ctr" latinLnBrk="0" hangingPunct="1"/>
                      <a:r>
                        <a:rPr kumimoji="0" lang="es-MX" sz="1200" b="1" i="0" u="none" strike="noStrike" kern="1200">
                          <a:solidFill>
                            <a:srgbClr val="000000"/>
                          </a:solidFill>
                          <a:latin typeface="Calibri"/>
                          <a:ea typeface="+mn-ea"/>
                          <a:cs typeface="+mn-cs"/>
                        </a:rPr>
                        <a:t>26.0%</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marL="88900" indent="0" algn="ctr" rtl="0" eaLnBrk="1" fontAlgn="ctr" latinLnBrk="0" hangingPunct="1"/>
                      <a:r>
                        <a:rPr kumimoji="0" lang="es-MX" sz="1200" b="1" i="0" u="none" strike="noStrike" kern="1200">
                          <a:solidFill>
                            <a:srgbClr val="000000"/>
                          </a:solidFill>
                          <a:latin typeface="Calibri"/>
                          <a:ea typeface="+mn-ea"/>
                          <a:cs typeface="+mn-cs"/>
                        </a:rPr>
                        <a:t>76</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marL="88900" indent="0" algn="ctr" rtl="0" eaLnBrk="1" fontAlgn="ctr" latinLnBrk="0" hangingPunct="1"/>
                      <a:r>
                        <a:rPr kumimoji="0" lang="es-MX" sz="1200" b="1" i="0" u="none" strike="noStrike" kern="1200">
                          <a:solidFill>
                            <a:srgbClr val="000000"/>
                          </a:solidFill>
                          <a:latin typeface="Calibri"/>
                          <a:ea typeface="+mn-ea"/>
                          <a:cs typeface="+mn-cs"/>
                        </a:rPr>
                        <a:t>18.1%</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marL="88900" indent="0" algn="ctr" rtl="0" eaLnBrk="1" fontAlgn="ctr" latinLnBrk="0" hangingPunct="1"/>
                      <a:r>
                        <a:rPr kumimoji="0" lang="es-MX" sz="1200" b="1" i="0" u="none" strike="noStrike" kern="1200">
                          <a:solidFill>
                            <a:srgbClr val="000000"/>
                          </a:solidFill>
                          <a:latin typeface="Calibri"/>
                          <a:ea typeface="+mn-ea"/>
                          <a:cs typeface="+mn-cs"/>
                        </a:rPr>
                        <a:t>419</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marL="88900" indent="0" algn="ctr" rtl="0" eaLnBrk="1" fontAlgn="ctr" latinLnBrk="0" hangingPunct="1"/>
                      <a:r>
                        <a:rPr kumimoji="0" lang="es-MX" sz="1200" b="1" i="0" u="none" strike="noStrike" kern="1200" smtClean="0">
                          <a:solidFill>
                            <a:srgbClr val="000000"/>
                          </a:solidFill>
                          <a:latin typeface="Calibri"/>
                          <a:ea typeface="+mn-ea"/>
                          <a:cs typeface="+mn-cs"/>
                        </a:rPr>
                        <a:t>100%</a:t>
                      </a:r>
                      <a:endParaRPr kumimoji="0" lang="es-MX" sz="1200" b="1" i="0" u="none" strike="noStrike" kern="1200" dirty="0">
                        <a:solidFill>
                          <a:srgbClr val="000000"/>
                        </a:solidFill>
                        <a:latin typeface="Calibri"/>
                        <a:ea typeface="+mn-ea"/>
                        <a:cs typeface="+mn-cs"/>
                      </a:endParaRP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r>
              <a:tr h="468000">
                <a:tc>
                  <a:txBody>
                    <a:bodyPr/>
                    <a:lstStyle/>
                    <a:p>
                      <a:pPr marL="88900" indent="0" algn="l" fontAlgn="ctr"/>
                      <a:r>
                        <a:rPr lang="es-MX" sz="1200" b="1" i="0" u="none" strike="noStrike" dirty="0">
                          <a:solidFill>
                            <a:srgbClr val="000000"/>
                          </a:solidFill>
                          <a:latin typeface="Calibri"/>
                        </a:rPr>
                        <a:t>Legislativo</a:t>
                      </a:r>
                    </a:p>
                  </a:txBody>
                  <a:tcPr marL="6220" marR="6220" marT="6220"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marL="88900" indent="0" algn="ctr" rtl="0" eaLnBrk="1" fontAlgn="ctr" latinLnBrk="0" hangingPunct="1"/>
                      <a:r>
                        <a:rPr kumimoji="0" lang="es-MX" sz="1200" b="1" i="0" u="none" strike="noStrike" kern="1200" dirty="0">
                          <a:solidFill>
                            <a:srgbClr val="000000"/>
                          </a:solidFill>
                          <a:latin typeface="Calibri"/>
                          <a:ea typeface="+mn-ea"/>
                          <a:cs typeface="+mn-cs"/>
                        </a:rPr>
                        <a:t>635</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marL="88900" indent="0" algn="ctr" rtl="0" eaLnBrk="1" fontAlgn="ctr" latinLnBrk="0" hangingPunct="1"/>
                      <a:r>
                        <a:rPr kumimoji="0" lang="es-MX" sz="1200" b="1" i="0" u="none" strike="noStrike" kern="1200">
                          <a:solidFill>
                            <a:srgbClr val="000000"/>
                          </a:solidFill>
                          <a:latin typeface="Calibri"/>
                          <a:ea typeface="+mn-ea"/>
                          <a:cs typeface="+mn-cs"/>
                        </a:rPr>
                        <a:t>66.4%</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marL="88900" indent="0" algn="ctr" rtl="0" eaLnBrk="1" fontAlgn="ctr" latinLnBrk="0" hangingPunct="1"/>
                      <a:r>
                        <a:rPr kumimoji="0" lang="es-MX" sz="1200" b="1" i="0" u="none" strike="noStrike" kern="1200" dirty="0">
                          <a:solidFill>
                            <a:srgbClr val="000000"/>
                          </a:solidFill>
                          <a:latin typeface="Calibri"/>
                          <a:ea typeface="+mn-ea"/>
                          <a:cs typeface="+mn-cs"/>
                        </a:rPr>
                        <a:t>195</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marL="88900" indent="0" algn="ctr" rtl="0" eaLnBrk="1" fontAlgn="ctr" latinLnBrk="0" hangingPunct="1"/>
                      <a:r>
                        <a:rPr kumimoji="0" lang="es-MX" sz="1200" b="1" i="0" u="none" strike="noStrike" kern="1200" dirty="0">
                          <a:solidFill>
                            <a:srgbClr val="000000"/>
                          </a:solidFill>
                          <a:latin typeface="Calibri"/>
                          <a:ea typeface="+mn-ea"/>
                          <a:cs typeface="+mn-cs"/>
                        </a:rPr>
                        <a:t>20.4%</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marL="88900" indent="0" algn="ctr" rtl="0" eaLnBrk="1" fontAlgn="ctr" latinLnBrk="0" hangingPunct="1"/>
                      <a:r>
                        <a:rPr kumimoji="0" lang="es-MX" sz="1200" b="1" i="0" u="none" strike="noStrike" kern="1200">
                          <a:solidFill>
                            <a:srgbClr val="000000"/>
                          </a:solidFill>
                          <a:latin typeface="Calibri"/>
                          <a:ea typeface="+mn-ea"/>
                          <a:cs typeface="+mn-cs"/>
                        </a:rPr>
                        <a:t>126</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marL="88900" indent="0" algn="ctr" rtl="0" eaLnBrk="1" fontAlgn="ctr" latinLnBrk="0" hangingPunct="1"/>
                      <a:r>
                        <a:rPr kumimoji="0" lang="es-MX" sz="1200" b="1" i="0" u="none" strike="noStrike" kern="1200">
                          <a:solidFill>
                            <a:srgbClr val="000000"/>
                          </a:solidFill>
                          <a:latin typeface="Calibri"/>
                          <a:ea typeface="+mn-ea"/>
                          <a:cs typeface="+mn-cs"/>
                        </a:rPr>
                        <a:t>13.2%</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marL="88900" indent="0" algn="ctr" rtl="0" eaLnBrk="1" fontAlgn="ctr" latinLnBrk="0" hangingPunct="1"/>
                      <a:r>
                        <a:rPr kumimoji="0" lang="es-MX" sz="1200" b="1" i="0" u="none" strike="noStrike" kern="1200">
                          <a:solidFill>
                            <a:srgbClr val="000000"/>
                          </a:solidFill>
                          <a:latin typeface="Calibri"/>
                          <a:ea typeface="+mn-ea"/>
                          <a:cs typeface="+mn-cs"/>
                        </a:rPr>
                        <a:t>956</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marL="88900" indent="0" algn="ctr" rtl="0" eaLnBrk="1" fontAlgn="ctr" latinLnBrk="0" hangingPunct="1"/>
                      <a:r>
                        <a:rPr kumimoji="0" lang="es-MX" sz="1200" b="1" i="0" u="none" strike="noStrike" kern="1200" smtClean="0">
                          <a:solidFill>
                            <a:srgbClr val="000000"/>
                          </a:solidFill>
                          <a:latin typeface="Calibri"/>
                          <a:ea typeface="+mn-ea"/>
                          <a:cs typeface="+mn-cs"/>
                        </a:rPr>
                        <a:t>100%</a:t>
                      </a:r>
                      <a:endParaRPr kumimoji="0" lang="es-MX" sz="1200" b="1" i="0" u="none" strike="noStrike" kern="1200" dirty="0">
                        <a:solidFill>
                          <a:srgbClr val="000000"/>
                        </a:solidFill>
                        <a:latin typeface="Calibri"/>
                        <a:ea typeface="+mn-ea"/>
                        <a:cs typeface="+mn-cs"/>
                      </a:endParaRP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r>
              <a:tr h="468000">
                <a:tc>
                  <a:txBody>
                    <a:bodyPr/>
                    <a:lstStyle/>
                    <a:p>
                      <a:pPr marL="88900" indent="0" algn="l" fontAlgn="ctr"/>
                      <a:r>
                        <a:rPr lang="es-MX" sz="1200" b="1" i="0" u="none" strike="noStrike" dirty="0">
                          <a:solidFill>
                            <a:srgbClr val="000000"/>
                          </a:solidFill>
                          <a:latin typeface="Calibri"/>
                        </a:rPr>
                        <a:t>Autónomo</a:t>
                      </a:r>
                    </a:p>
                  </a:txBody>
                  <a:tcPr marL="6220" marR="6220" marT="6220"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marL="88900" indent="0" algn="ctr" rtl="0" eaLnBrk="1" fontAlgn="ctr" latinLnBrk="0" hangingPunct="1"/>
                      <a:r>
                        <a:rPr kumimoji="0" lang="es-MX" sz="1200" b="1" i="0" u="none" strike="noStrike" kern="1200">
                          <a:solidFill>
                            <a:srgbClr val="000000"/>
                          </a:solidFill>
                          <a:latin typeface="Calibri"/>
                          <a:ea typeface="+mn-ea"/>
                          <a:cs typeface="+mn-cs"/>
                        </a:rPr>
                        <a:t>686</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marL="88900" indent="0" algn="ctr" rtl="0" eaLnBrk="1" fontAlgn="ctr" latinLnBrk="0" hangingPunct="1"/>
                      <a:r>
                        <a:rPr kumimoji="0" lang="es-MX" sz="1200" b="1" i="0" u="none" strike="noStrike" kern="1200" dirty="0">
                          <a:solidFill>
                            <a:srgbClr val="000000"/>
                          </a:solidFill>
                          <a:latin typeface="Calibri"/>
                          <a:ea typeface="+mn-ea"/>
                          <a:cs typeface="+mn-cs"/>
                        </a:rPr>
                        <a:t>58.9%</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marL="88900" indent="0" algn="ctr" rtl="0" eaLnBrk="1" fontAlgn="ctr" latinLnBrk="0" hangingPunct="1"/>
                      <a:r>
                        <a:rPr kumimoji="0" lang="es-MX" sz="1200" b="1" i="0" u="none" strike="noStrike" kern="1200">
                          <a:solidFill>
                            <a:srgbClr val="000000"/>
                          </a:solidFill>
                          <a:latin typeface="Calibri"/>
                          <a:ea typeface="+mn-ea"/>
                          <a:cs typeface="+mn-cs"/>
                        </a:rPr>
                        <a:t>315</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marL="88900" indent="0" algn="ctr" rtl="0" eaLnBrk="1" fontAlgn="ctr" latinLnBrk="0" hangingPunct="1"/>
                      <a:r>
                        <a:rPr kumimoji="0" lang="es-MX" sz="1200" b="1" i="0" u="none" strike="noStrike" kern="1200" dirty="0">
                          <a:solidFill>
                            <a:srgbClr val="000000"/>
                          </a:solidFill>
                          <a:latin typeface="Calibri"/>
                          <a:ea typeface="+mn-ea"/>
                          <a:cs typeface="+mn-cs"/>
                        </a:rPr>
                        <a:t>27.1%</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marL="88900" indent="0" algn="ctr" rtl="0" eaLnBrk="1" fontAlgn="ctr" latinLnBrk="0" hangingPunct="1"/>
                      <a:r>
                        <a:rPr kumimoji="0" lang="es-MX" sz="1200" b="1" i="0" u="none" strike="noStrike" kern="1200">
                          <a:solidFill>
                            <a:srgbClr val="000000"/>
                          </a:solidFill>
                          <a:latin typeface="Calibri"/>
                          <a:ea typeface="+mn-ea"/>
                          <a:cs typeface="+mn-cs"/>
                        </a:rPr>
                        <a:t>163</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marL="88900" indent="0" algn="ctr" rtl="0" eaLnBrk="1" fontAlgn="ctr" latinLnBrk="0" hangingPunct="1"/>
                      <a:r>
                        <a:rPr kumimoji="0" lang="es-MX" sz="1200" b="1" i="0" u="none" strike="noStrike" kern="1200">
                          <a:solidFill>
                            <a:srgbClr val="000000"/>
                          </a:solidFill>
                          <a:latin typeface="Calibri"/>
                          <a:ea typeface="+mn-ea"/>
                          <a:cs typeface="+mn-cs"/>
                        </a:rPr>
                        <a:t>14.0%</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marL="88900" indent="0" algn="ctr" rtl="0" eaLnBrk="1" fontAlgn="ctr" latinLnBrk="0" hangingPunct="1"/>
                      <a:r>
                        <a:rPr kumimoji="0" lang="es-MX" sz="1200" b="1" i="0" u="none" strike="noStrike" kern="1200" dirty="0" smtClean="0">
                          <a:solidFill>
                            <a:srgbClr val="000000"/>
                          </a:solidFill>
                          <a:latin typeface="Calibri"/>
                          <a:ea typeface="+mn-ea"/>
                          <a:cs typeface="+mn-cs"/>
                        </a:rPr>
                        <a:t>1,164</a:t>
                      </a:r>
                      <a:endParaRPr kumimoji="0" lang="es-MX" sz="1200" b="1" i="0" u="none" strike="noStrike" kern="1200" dirty="0">
                        <a:solidFill>
                          <a:srgbClr val="000000"/>
                        </a:solidFill>
                        <a:latin typeface="Calibri"/>
                        <a:ea typeface="+mn-ea"/>
                        <a:cs typeface="+mn-cs"/>
                      </a:endParaRP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marL="88900" indent="0" algn="ctr" rtl="0" eaLnBrk="1" fontAlgn="ctr" latinLnBrk="0" hangingPunct="1"/>
                      <a:r>
                        <a:rPr kumimoji="0" lang="es-MX" sz="1200" b="1" i="0" u="none" strike="noStrike" kern="1200" smtClean="0">
                          <a:solidFill>
                            <a:srgbClr val="000000"/>
                          </a:solidFill>
                          <a:latin typeface="Calibri"/>
                          <a:ea typeface="+mn-ea"/>
                          <a:cs typeface="+mn-cs"/>
                        </a:rPr>
                        <a:t>100%</a:t>
                      </a:r>
                      <a:endParaRPr kumimoji="0" lang="es-MX" sz="1200" b="1" i="0" u="none" strike="noStrike" kern="1200" dirty="0">
                        <a:solidFill>
                          <a:srgbClr val="000000"/>
                        </a:solidFill>
                        <a:latin typeface="Calibri"/>
                        <a:ea typeface="+mn-ea"/>
                        <a:cs typeface="+mn-cs"/>
                      </a:endParaRP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r>
              <a:tr h="468000">
                <a:tc>
                  <a:txBody>
                    <a:bodyPr/>
                    <a:lstStyle/>
                    <a:p>
                      <a:pPr marL="88900" indent="0" algn="l" fontAlgn="ctr"/>
                      <a:r>
                        <a:rPr lang="es-MX" sz="1200" b="1" i="0" u="none" strike="noStrike" dirty="0">
                          <a:solidFill>
                            <a:srgbClr val="000000"/>
                          </a:solidFill>
                          <a:latin typeface="Calibri"/>
                        </a:rPr>
                        <a:t>Partidos Políticos en el </a:t>
                      </a:r>
                      <a:r>
                        <a:rPr lang="es-MX" sz="1200" b="1" i="0" u="none" strike="noStrike" dirty="0" smtClean="0">
                          <a:solidFill>
                            <a:srgbClr val="000000"/>
                          </a:solidFill>
                          <a:latin typeface="Calibri"/>
                        </a:rPr>
                        <a:t>Distrito Federal</a:t>
                      </a:r>
                      <a:endParaRPr lang="es-MX" sz="1200" b="1" i="0" u="none" strike="noStrike" dirty="0">
                        <a:solidFill>
                          <a:srgbClr val="000000"/>
                        </a:solidFill>
                        <a:latin typeface="Calibri"/>
                      </a:endParaRPr>
                    </a:p>
                  </a:txBody>
                  <a:tcPr marL="6220" marR="6220" marT="6220"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marL="88900" indent="0" algn="ctr" rtl="0" eaLnBrk="1" fontAlgn="ctr" latinLnBrk="0" hangingPunct="1"/>
                      <a:r>
                        <a:rPr kumimoji="0" lang="es-MX" sz="1200" b="1" i="0" u="none" strike="noStrike" kern="1200">
                          <a:solidFill>
                            <a:srgbClr val="000000"/>
                          </a:solidFill>
                          <a:latin typeface="Calibri"/>
                          <a:ea typeface="+mn-ea"/>
                          <a:cs typeface="+mn-cs"/>
                        </a:rPr>
                        <a:t>708</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marL="88900" indent="0" algn="ctr" rtl="0" eaLnBrk="1" fontAlgn="ctr" latinLnBrk="0" hangingPunct="1"/>
                      <a:r>
                        <a:rPr kumimoji="0" lang="es-MX" sz="1200" b="1" i="0" u="none" strike="noStrike" kern="1200" dirty="0">
                          <a:solidFill>
                            <a:srgbClr val="000000"/>
                          </a:solidFill>
                          <a:latin typeface="Calibri"/>
                          <a:ea typeface="+mn-ea"/>
                          <a:cs typeface="+mn-cs"/>
                        </a:rPr>
                        <a:t>84.7%</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marL="88900" indent="0" algn="ctr" rtl="0" eaLnBrk="1" fontAlgn="ctr" latinLnBrk="0" hangingPunct="1"/>
                      <a:r>
                        <a:rPr kumimoji="0" lang="es-MX" sz="1200" b="1" i="0" u="none" strike="noStrike" kern="1200">
                          <a:solidFill>
                            <a:srgbClr val="000000"/>
                          </a:solidFill>
                          <a:latin typeface="Calibri"/>
                          <a:ea typeface="+mn-ea"/>
                          <a:cs typeface="+mn-cs"/>
                        </a:rPr>
                        <a:t>67</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marL="88900" indent="0" algn="ctr" rtl="0" eaLnBrk="1" fontAlgn="ctr" latinLnBrk="0" hangingPunct="1"/>
                      <a:r>
                        <a:rPr kumimoji="0" lang="es-MX" sz="1200" b="1" i="0" u="none" strike="noStrike" kern="1200">
                          <a:solidFill>
                            <a:srgbClr val="000000"/>
                          </a:solidFill>
                          <a:latin typeface="Calibri"/>
                          <a:ea typeface="+mn-ea"/>
                          <a:cs typeface="+mn-cs"/>
                        </a:rPr>
                        <a:t>8.0%</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marL="88900" indent="0" algn="ctr" rtl="0" eaLnBrk="1" fontAlgn="ctr" latinLnBrk="0" hangingPunct="1"/>
                      <a:r>
                        <a:rPr kumimoji="0" lang="es-MX" sz="1200" b="1" i="0" u="none" strike="noStrike" kern="1200" dirty="0">
                          <a:solidFill>
                            <a:srgbClr val="000000"/>
                          </a:solidFill>
                          <a:latin typeface="Calibri"/>
                          <a:ea typeface="+mn-ea"/>
                          <a:cs typeface="+mn-cs"/>
                        </a:rPr>
                        <a:t>61</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marL="88900" indent="0" algn="ctr" rtl="0" eaLnBrk="1" fontAlgn="ctr" latinLnBrk="0" hangingPunct="1"/>
                      <a:r>
                        <a:rPr kumimoji="0" lang="es-MX" sz="1200" b="1" i="0" u="none" strike="noStrike" kern="1200">
                          <a:solidFill>
                            <a:srgbClr val="000000"/>
                          </a:solidFill>
                          <a:latin typeface="Calibri"/>
                          <a:ea typeface="+mn-ea"/>
                          <a:cs typeface="+mn-cs"/>
                        </a:rPr>
                        <a:t>7.3%</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marL="88900" indent="0" algn="ctr" rtl="0" eaLnBrk="1" fontAlgn="ctr" latinLnBrk="0" hangingPunct="1"/>
                      <a:r>
                        <a:rPr kumimoji="0" lang="es-MX" sz="1200" b="1" i="0" u="none" strike="noStrike" kern="1200">
                          <a:solidFill>
                            <a:srgbClr val="000000"/>
                          </a:solidFill>
                          <a:latin typeface="Calibri"/>
                          <a:ea typeface="+mn-ea"/>
                          <a:cs typeface="+mn-cs"/>
                        </a:rPr>
                        <a:t>836</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marL="88900" indent="0" algn="ctr" rtl="0" eaLnBrk="1" fontAlgn="ctr" latinLnBrk="0" hangingPunct="1"/>
                      <a:r>
                        <a:rPr kumimoji="0" lang="es-MX" sz="1200" b="1" i="0" u="none" strike="noStrike" kern="1200" smtClean="0">
                          <a:solidFill>
                            <a:srgbClr val="000000"/>
                          </a:solidFill>
                          <a:latin typeface="Calibri"/>
                          <a:ea typeface="+mn-ea"/>
                          <a:cs typeface="+mn-cs"/>
                        </a:rPr>
                        <a:t>100%</a:t>
                      </a:r>
                      <a:endParaRPr kumimoji="0" lang="es-MX" sz="1200" b="1" i="0" u="none" strike="noStrike" kern="1200" dirty="0">
                        <a:solidFill>
                          <a:srgbClr val="000000"/>
                        </a:solidFill>
                        <a:latin typeface="Calibri"/>
                        <a:ea typeface="+mn-ea"/>
                        <a:cs typeface="+mn-cs"/>
                      </a:endParaRP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r>
              <a:tr h="468000">
                <a:tc>
                  <a:txBody>
                    <a:bodyPr/>
                    <a:lstStyle/>
                    <a:p>
                      <a:pPr marL="88900" indent="0" algn="l" fontAlgn="ctr"/>
                      <a:r>
                        <a:rPr lang="es-MX" sz="1200" b="1" i="0" u="none" strike="noStrike" dirty="0" smtClean="0">
                          <a:solidFill>
                            <a:srgbClr val="000000"/>
                          </a:solidFill>
                          <a:latin typeface="Calibri"/>
                        </a:rPr>
                        <a:t>Otro tipo de Sujeto Obligado</a:t>
                      </a:r>
                      <a:endParaRPr lang="es-MX" sz="1200" b="1" i="0" u="none" strike="noStrike" dirty="0">
                        <a:solidFill>
                          <a:srgbClr val="000000"/>
                        </a:solidFill>
                        <a:latin typeface="Calibri"/>
                      </a:endParaRPr>
                    </a:p>
                  </a:txBody>
                  <a:tcPr marL="6220" marR="6220" marT="6220"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marL="88900" indent="0" algn="ctr" rtl="0" eaLnBrk="1" fontAlgn="ctr" latinLnBrk="0" hangingPunct="1"/>
                      <a:r>
                        <a:rPr kumimoji="0" lang="es-MX" sz="1200" b="1" i="0" u="none" strike="noStrike" kern="1200">
                          <a:solidFill>
                            <a:srgbClr val="000000"/>
                          </a:solidFill>
                          <a:latin typeface="Calibri"/>
                          <a:ea typeface="+mn-ea"/>
                          <a:cs typeface="+mn-cs"/>
                        </a:rPr>
                        <a:t>2</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marL="88900" indent="0" algn="ctr" rtl="0" eaLnBrk="1" fontAlgn="ctr" latinLnBrk="0" hangingPunct="1"/>
                      <a:r>
                        <a:rPr kumimoji="0" lang="es-MX" sz="1200" b="1" i="0" u="none" strike="noStrike" kern="1200" dirty="0">
                          <a:solidFill>
                            <a:srgbClr val="000000"/>
                          </a:solidFill>
                          <a:latin typeface="Calibri"/>
                          <a:ea typeface="+mn-ea"/>
                          <a:cs typeface="+mn-cs"/>
                        </a:rPr>
                        <a:t>100.0%</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marL="88900" indent="0" algn="ctr" rtl="0" eaLnBrk="1" fontAlgn="ctr" latinLnBrk="0" hangingPunct="1"/>
                      <a:r>
                        <a:rPr kumimoji="0" lang="es-MX" sz="1200" b="1" i="0" u="none" strike="noStrike" kern="1200" dirty="0" smtClean="0">
                          <a:solidFill>
                            <a:srgbClr val="000000"/>
                          </a:solidFill>
                          <a:latin typeface="Calibri"/>
                          <a:ea typeface="+mn-ea"/>
                          <a:cs typeface="+mn-cs"/>
                        </a:rPr>
                        <a:t>-</a:t>
                      </a:r>
                      <a:endParaRPr kumimoji="0" lang="es-MX" sz="1200" b="1" i="0" u="none" strike="noStrike" kern="1200" dirty="0">
                        <a:solidFill>
                          <a:srgbClr val="000000"/>
                        </a:solidFill>
                        <a:latin typeface="Calibri"/>
                        <a:ea typeface="+mn-ea"/>
                        <a:cs typeface="+mn-cs"/>
                      </a:endParaRP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marL="88900" indent="0" algn="ctr" rtl="0" eaLnBrk="1" fontAlgn="ctr" latinLnBrk="0" hangingPunct="1"/>
                      <a:r>
                        <a:rPr kumimoji="0" lang="es-MX" sz="1200" b="1" i="0" u="none" strike="noStrike" kern="1200" dirty="0" smtClean="0">
                          <a:solidFill>
                            <a:srgbClr val="000000"/>
                          </a:solidFill>
                          <a:latin typeface="Calibri"/>
                          <a:ea typeface="+mn-ea"/>
                          <a:cs typeface="+mn-cs"/>
                        </a:rPr>
                        <a:t>-</a:t>
                      </a:r>
                      <a:endParaRPr kumimoji="0" lang="es-MX" sz="1200" b="1" i="0" u="none" strike="noStrike" kern="1200" dirty="0">
                        <a:solidFill>
                          <a:srgbClr val="000000"/>
                        </a:solidFill>
                        <a:latin typeface="Calibri"/>
                        <a:ea typeface="+mn-ea"/>
                        <a:cs typeface="+mn-cs"/>
                      </a:endParaRP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marL="88900" indent="0" algn="ctr" rtl="0" eaLnBrk="1" fontAlgn="ctr" latinLnBrk="0" hangingPunct="1"/>
                      <a:r>
                        <a:rPr kumimoji="0" lang="es-MX" sz="1200" b="1" i="0" u="none" strike="noStrike" kern="1200" dirty="0" smtClean="0">
                          <a:solidFill>
                            <a:srgbClr val="000000"/>
                          </a:solidFill>
                          <a:latin typeface="Calibri"/>
                          <a:ea typeface="+mn-ea"/>
                          <a:cs typeface="+mn-cs"/>
                        </a:rPr>
                        <a:t>-</a:t>
                      </a:r>
                      <a:endParaRPr kumimoji="0" lang="es-MX" sz="1200" b="1" i="0" u="none" strike="noStrike" kern="1200" dirty="0">
                        <a:solidFill>
                          <a:srgbClr val="000000"/>
                        </a:solidFill>
                        <a:latin typeface="Calibri"/>
                        <a:ea typeface="+mn-ea"/>
                        <a:cs typeface="+mn-cs"/>
                      </a:endParaRP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marL="88900" indent="0" algn="ctr" rtl="0" eaLnBrk="1" fontAlgn="ctr" latinLnBrk="0" hangingPunct="1"/>
                      <a:r>
                        <a:rPr kumimoji="0" lang="es-MX" sz="1200" b="1" i="0" u="none" strike="noStrike" kern="1200" dirty="0" smtClean="0">
                          <a:solidFill>
                            <a:srgbClr val="000000"/>
                          </a:solidFill>
                          <a:latin typeface="Calibri"/>
                          <a:ea typeface="+mn-ea"/>
                          <a:cs typeface="+mn-cs"/>
                        </a:rPr>
                        <a:t>-</a:t>
                      </a:r>
                      <a:endParaRPr kumimoji="0" lang="es-MX" sz="1200" b="1" i="0" u="none" strike="noStrike" kern="1200" dirty="0">
                        <a:solidFill>
                          <a:srgbClr val="000000"/>
                        </a:solidFill>
                        <a:latin typeface="Calibri"/>
                        <a:ea typeface="+mn-ea"/>
                        <a:cs typeface="+mn-cs"/>
                      </a:endParaRP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marL="88900" indent="0" algn="ctr" rtl="0" eaLnBrk="1" fontAlgn="ctr" latinLnBrk="0" hangingPunct="1"/>
                      <a:r>
                        <a:rPr kumimoji="0" lang="es-MX" sz="1200" b="1" i="0" u="none" strike="noStrike" kern="1200">
                          <a:solidFill>
                            <a:srgbClr val="000000"/>
                          </a:solidFill>
                          <a:latin typeface="Calibri"/>
                          <a:ea typeface="+mn-ea"/>
                          <a:cs typeface="+mn-cs"/>
                        </a:rPr>
                        <a:t>2</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marL="88900" indent="0" algn="ctr" rtl="0" eaLnBrk="1" fontAlgn="ctr" latinLnBrk="0" hangingPunct="1"/>
                      <a:r>
                        <a:rPr kumimoji="0" lang="es-MX" sz="1200" b="1" i="0" u="none" strike="noStrike" kern="1200" dirty="0" smtClean="0">
                          <a:solidFill>
                            <a:srgbClr val="000000"/>
                          </a:solidFill>
                          <a:latin typeface="Calibri"/>
                          <a:ea typeface="+mn-ea"/>
                          <a:cs typeface="+mn-cs"/>
                        </a:rPr>
                        <a:t>100%</a:t>
                      </a:r>
                      <a:endParaRPr kumimoji="0" lang="es-MX" sz="1200" b="1" i="0" u="none" strike="noStrike" kern="1200" dirty="0">
                        <a:solidFill>
                          <a:srgbClr val="000000"/>
                        </a:solidFill>
                        <a:latin typeface="Calibri"/>
                        <a:ea typeface="+mn-ea"/>
                        <a:cs typeface="+mn-cs"/>
                      </a:endParaRP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r>
              <a:tr h="468000">
                <a:tc>
                  <a:txBody>
                    <a:bodyPr/>
                    <a:lstStyle/>
                    <a:p>
                      <a:pPr marL="88900" indent="0" algn="l" fontAlgn="ctr"/>
                      <a:r>
                        <a:rPr lang="es-MX" sz="1200" b="1" i="0" u="none" strike="noStrike" dirty="0" smtClean="0">
                          <a:solidFill>
                            <a:srgbClr val="FFFFFF"/>
                          </a:solidFill>
                          <a:latin typeface="Calibri"/>
                        </a:rPr>
                        <a:t>Total</a:t>
                      </a:r>
                      <a:endParaRPr lang="es-MX" sz="1200" b="1" i="0" u="none" strike="noStrike" dirty="0">
                        <a:solidFill>
                          <a:srgbClr val="FFFFFF"/>
                        </a:solidFill>
                        <a:latin typeface="Calibri"/>
                      </a:endParaRPr>
                    </a:p>
                  </a:txBody>
                  <a:tcPr marL="6220" marR="6220" marT="6220" marB="0" anchor="ctr">
                    <a:lnL w="6350" cap="flat" cmpd="sng" algn="ctr">
                      <a:solidFill>
                        <a:srgbClr val="008080"/>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marL="88900" indent="0" algn="ctr" rtl="0" eaLnBrk="1" fontAlgn="ctr" latinLnBrk="0" hangingPunct="1"/>
                      <a:r>
                        <a:rPr kumimoji="0" lang="es-MX" sz="1200" b="1" i="0" u="none" strike="noStrike" kern="1200" dirty="0" smtClean="0">
                          <a:solidFill>
                            <a:schemeClr val="bg1"/>
                          </a:solidFill>
                          <a:latin typeface="Calibri"/>
                          <a:ea typeface="+mn-ea"/>
                          <a:cs typeface="+mn-cs"/>
                        </a:rPr>
                        <a:t>14,955</a:t>
                      </a:r>
                      <a:endParaRPr kumimoji="0" lang="es-MX" sz="1200" b="1" i="0" u="none" strike="noStrike" kern="1200" dirty="0">
                        <a:solidFill>
                          <a:schemeClr val="bg1"/>
                        </a:solidFill>
                        <a:latin typeface="Calibri"/>
                        <a:ea typeface="+mn-ea"/>
                        <a:cs typeface="+mn-cs"/>
                      </a:endParaRP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marL="88900" indent="0" algn="ctr" rtl="0" eaLnBrk="1" fontAlgn="ctr" latinLnBrk="0" hangingPunct="1"/>
                      <a:r>
                        <a:rPr kumimoji="0" lang="es-MX" sz="1200" b="1" i="0" u="none" strike="noStrike" kern="1200" dirty="0">
                          <a:solidFill>
                            <a:schemeClr val="bg1"/>
                          </a:solidFill>
                          <a:latin typeface="Calibri"/>
                          <a:ea typeface="+mn-ea"/>
                          <a:cs typeface="+mn-cs"/>
                        </a:rPr>
                        <a:t>57.4%</a:t>
                      </a: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marL="88900" indent="0" algn="ctr" rtl="0" eaLnBrk="1" fontAlgn="ctr" latinLnBrk="0" hangingPunct="1"/>
                      <a:r>
                        <a:rPr kumimoji="0" lang="es-MX" sz="1200" b="1" i="0" u="none" strike="noStrike" kern="1200" dirty="0" smtClean="0">
                          <a:solidFill>
                            <a:schemeClr val="bg1"/>
                          </a:solidFill>
                          <a:latin typeface="Calibri"/>
                          <a:ea typeface="+mn-ea"/>
                          <a:cs typeface="+mn-cs"/>
                        </a:rPr>
                        <a:t>7,120</a:t>
                      </a:r>
                      <a:endParaRPr kumimoji="0" lang="es-MX" sz="1200" b="1" i="0" u="none" strike="noStrike" kern="1200" dirty="0">
                        <a:solidFill>
                          <a:schemeClr val="bg1"/>
                        </a:solidFill>
                        <a:latin typeface="Calibri"/>
                        <a:ea typeface="+mn-ea"/>
                        <a:cs typeface="+mn-cs"/>
                      </a:endParaRP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marL="88900" indent="0" algn="ctr" rtl="0" eaLnBrk="1" fontAlgn="ctr" latinLnBrk="0" hangingPunct="1"/>
                      <a:r>
                        <a:rPr kumimoji="0" lang="es-MX" sz="1200" b="1" i="0" u="none" strike="noStrike" kern="1200" dirty="0">
                          <a:solidFill>
                            <a:schemeClr val="bg1"/>
                          </a:solidFill>
                          <a:latin typeface="Calibri"/>
                          <a:ea typeface="+mn-ea"/>
                          <a:cs typeface="+mn-cs"/>
                        </a:rPr>
                        <a:t>27.3%</a:t>
                      </a: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marL="88900" indent="0" algn="ctr" rtl="0" eaLnBrk="1" fontAlgn="ctr" latinLnBrk="0" hangingPunct="1"/>
                      <a:r>
                        <a:rPr kumimoji="0" lang="es-MX" sz="1200" b="1" i="0" u="none" strike="noStrike" kern="1200" dirty="0" smtClean="0">
                          <a:solidFill>
                            <a:schemeClr val="bg1"/>
                          </a:solidFill>
                          <a:latin typeface="Calibri"/>
                          <a:ea typeface="+mn-ea"/>
                          <a:cs typeface="+mn-cs"/>
                        </a:rPr>
                        <a:t>3,965</a:t>
                      </a:r>
                      <a:endParaRPr kumimoji="0" lang="es-MX" sz="1200" b="1" i="0" u="none" strike="noStrike" kern="1200" dirty="0">
                        <a:solidFill>
                          <a:schemeClr val="bg1"/>
                        </a:solidFill>
                        <a:latin typeface="Calibri"/>
                        <a:ea typeface="+mn-ea"/>
                        <a:cs typeface="+mn-cs"/>
                      </a:endParaRP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marL="88900" indent="0" algn="ctr" rtl="0" eaLnBrk="1" fontAlgn="ctr" latinLnBrk="0" hangingPunct="1"/>
                      <a:r>
                        <a:rPr kumimoji="0" lang="es-MX" sz="1200" b="1" i="0" u="none" strike="noStrike" kern="1200" dirty="0">
                          <a:solidFill>
                            <a:schemeClr val="bg1"/>
                          </a:solidFill>
                          <a:latin typeface="Calibri"/>
                          <a:ea typeface="+mn-ea"/>
                          <a:cs typeface="+mn-cs"/>
                        </a:rPr>
                        <a:t>15.2%</a:t>
                      </a: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marL="88900" indent="0" algn="ctr" rtl="0" eaLnBrk="1" fontAlgn="ctr" latinLnBrk="0" hangingPunct="1"/>
                      <a:r>
                        <a:rPr kumimoji="0" lang="es-MX" sz="1200" b="1" i="0" u="none" strike="noStrike" kern="1200" dirty="0" smtClean="0">
                          <a:solidFill>
                            <a:schemeClr val="bg1"/>
                          </a:solidFill>
                          <a:latin typeface="Calibri"/>
                          <a:ea typeface="+mn-ea"/>
                          <a:cs typeface="+mn-cs"/>
                        </a:rPr>
                        <a:t>26,040</a:t>
                      </a:r>
                      <a:endParaRPr kumimoji="0" lang="es-MX" sz="1200" b="1" i="0" u="none" strike="noStrike" kern="1200" dirty="0">
                        <a:solidFill>
                          <a:schemeClr val="bg1"/>
                        </a:solidFill>
                        <a:latin typeface="Calibri"/>
                        <a:ea typeface="+mn-ea"/>
                        <a:cs typeface="+mn-cs"/>
                      </a:endParaRP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marL="88900" indent="0" algn="ctr" rtl="0" eaLnBrk="1" fontAlgn="ctr" latinLnBrk="0" hangingPunct="1"/>
                      <a:r>
                        <a:rPr kumimoji="0" lang="es-MX" sz="1200" b="1" i="0" u="none" strike="noStrike" kern="1200" dirty="0" smtClean="0">
                          <a:solidFill>
                            <a:schemeClr val="bg1"/>
                          </a:solidFill>
                          <a:latin typeface="Calibri"/>
                          <a:ea typeface="+mn-ea"/>
                          <a:cs typeface="+mn-cs"/>
                        </a:rPr>
                        <a:t>100%</a:t>
                      </a:r>
                      <a:endParaRPr kumimoji="0" lang="es-MX" sz="1200" b="1" i="0" u="none" strike="noStrike" kern="1200" dirty="0">
                        <a:solidFill>
                          <a:schemeClr val="bg1"/>
                        </a:solidFill>
                        <a:latin typeface="Calibri"/>
                        <a:ea typeface="+mn-ea"/>
                        <a:cs typeface="+mn-cs"/>
                      </a:endParaRP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r>
            </a:tbl>
          </a:graphicData>
        </a:graphic>
      </p:graphicFrame>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76169" y="85702"/>
            <a:ext cx="8388000" cy="864000"/>
          </a:xfrm>
          <a:prstGeom prst="rect">
            <a:avLst/>
          </a:prstGeom>
          <a:noFill/>
        </p:spPr>
        <p:txBody>
          <a:bodyPr wrap="square" rtlCol="0" anchor="ctr">
            <a:noAutofit/>
          </a:bodyPr>
          <a:lstStyle/>
          <a:p>
            <a:r>
              <a:rPr lang="es-MX" b="1" dirty="0" smtClean="0">
                <a:latin typeface="Calibri" pitchFamily="34" charset="0"/>
              </a:rPr>
              <a:t>La información fue total o parcial</a:t>
            </a:r>
          </a:p>
          <a:p>
            <a:r>
              <a:rPr lang="es-MX" sz="1400" b="1" i="1" dirty="0">
                <a:solidFill>
                  <a:prstClr val="black"/>
                </a:solidFill>
                <a:latin typeface="Calibri" pitchFamily="34" charset="0"/>
              </a:rPr>
              <a:t>2012 </a:t>
            </a:r>
            <a:r>
              <a:rPr lang="es-MX" sz="1400" b="1" i="1" dirty="0" smtClean="0">
                <a:solidFill>
                  <a:prstClr val="black"/>
                </a:solidFill>
                <a:latin typeface="Calibri" pitchFamily="34" charset="0"/>
              </a:rPr>
              <a:t>a 2017</a:t>
            </a:r>
            <a:endParaRPr lang="es-MX" sz="1400" b="1" i="1" dirty="0">
              <a:solidFill>
                <a:prstClr val="black"/>
              </a:solidFill>
              <a:latin typeface="Calibri" pitchFamily="34" charset="0"/>
            </a:endParaRPr>
          </a:p>
          <a:p>
            <a:pPr lvl="0"/>
            <a:r>
              <a:rPr lang="es-MX" sz="1400" b="1" i="1" dirty="0" smtClean="0">
                <a:solidFill>
                  <a:prstClr val="black"/>
                </a:solidFill>
                <a:latin typeface="Calibri" pitchFamily="34" charset="0"/>
              </a:rPr>
              <a:t>Resultados </a:t>
            </a:r>
            <a:r>
              <a:rPr lang="es-MX" sz="1400" b="1" i="1" dirty="0">
                <a:solidFill>
                  <a:prstClr val="black"/>
                </a:solidFill>
                <a:latin typeface="Calibri" pitchFamily="34" charset="0"/>
              </a:rPr>
              <a:t>por </a:t>
            </a:r>
            <a:r>
              <a:rPr lang="es-MX" sz="1400" b="1" i="1" dirty="0" smtClean="0">
                <a:solidFill>
                  <a:prstClr val="black"/>
                </a:solidFill>
                <a:latin typeface="Calibri" pitchFamily="34" charset="0"/>
              </a:rPr>
              <a:t>año</a:t>
            </a:r>
          </a:p>
        </p:txBody>
      </p:sp>
      <p:sp>
        <p:nvSpPr>
          <p:cNvPr id="9" name="8 Marcador de número de diapositiva"/>
          <p:cNvSpPr>
            <a:spLocks noGrp="1"/>
          </p:cNvSpPr>
          <p:nvPr>
            <p:ph type="sldNum" sz="quarter" idx="12"/>
          </p:nvPr>
        </p:nvSpPr>
        <p:spPr/>
        <p:txBody>
          <a:bodyPr/>
          <a:lstStyle/>
          <a:p>
            <a:pPr>
              <a:defRPr/>
            </a:pPr>
            <a:fld id="{BD43386B-512A-4F48-AC60-1F2A615D5642}" type="slidenum">
              <a:rPr lang="es-MX" smtClean="0"/>
              <a:pPr>
                <a:defRPr/>
              </a:pPr>
              <a:t>26</a:t>
            </a:fld>
            <a:endParaRPr lang="es-MX" dirty="0"/>
          </a:p>
        </p:txBody>
      </p:sp>
      <p:sp>
        <p:nvSpPr>
          <p:cNvPr id="12" name="11 Rectángulo"/>
          <p:cNvSpPr/>
          <p:nvPr/>
        </p:nvSpPr>
        <p:spPr>
          <a:xfrm>
            <a:off x="810159" y="1197052"/>
            <a:ext cx="7510499" cy="292388"/>
          </a:xfrm>
          <a:prstGeom prst="rect">
            <a:avLst/>
          </a:prstGeom>
        </p:spPr>
        <p:txBody>
          <a:bodyPr wrap="square">
            <a:spAutoFit/>
          </a:bodyPr>
          <a:lstStyle/>
          <a:p>
            <a:pPr algn="ctr"/>
            <a:r>
              <a:rPr lang="es-MX" sz="1300" b="1" dirty="0" smtClean="0">
                <a:latin typeface="Calibri" pitchFamily="34" charset="0"/>
              </a:rPr>
              <a:t>¿Qué tanto coincidió la información que usted recibió respecto de la que pidió?</a:t>
            </a:r>
          </a:p>
        </p:txBody>
      </p:sp>
      <p:graphicFrame>
        <p:nvGraphicFramePr>
          <p:cNvPr id="19" name="18 Gráfico"/>
          <p:cNvGraphicFramePr/>
          <p:nvPr>
            <p:extLst>
              <p:ext uri="{D42A27DB-BD31-4B8C-83A1-F6EECF244321}">
                <p14:modId xmlns:p14="http://schemas.microsoft.com/office/powerpoint/2010/main" val="387749819"/>
              </p:ext>
            </p:extLst>
          </p:nvPr>
        </p:nvGraphicFramePr>
        <p:xfrm>
          <a:off x="18212" y="1700808"/>
          <a:ext cx="9125788" cy="4392488"/>
        </p:xfrm>
        <a:graphic>
          <a:graphicData uri="http://schemas.openxmlformats.org/drawingml/2006/chart">
            <c:chart xmlns:c="http://schemas.openxmlformats.org/drawingml/2006/chart" xmlns:r="http://schemas.openxmlformats.org/officeDocument/2006/relationships" r:id="rId3"/>
          </a:graphicData>
        </a:graphic>
      </p:graphicFrame>
      <p:sp>
        <p:nvSpPr>
          <p:cNvPr id="20" name="19 CuadroTexto"/>
          <p:cNvSpPr txBox="1"/>
          <p:nvPr/>
        </p:nvSpPr>
        <p:spPr>
          <a:xfrm>
            <a:off x="580814" y="6010402"/>
            <a:ext cx="684000" cy="784830"/>
          </a:xfrm>
          <a:prstGeom prst="rect">
            <a:avLst/>
          </a:prstGeom>
          <a:noFill/>
        </p:spPr>
        <p:txBody>
          <a:bodyPr wrap="square" rtlCol="0">
            <a:spAutoFit/>
          </a:bodyPr>
          <a:lstStyle/>
          <a:p>
            <a:pPr algn="ctr"/>
            <a:r>
              <a:rPr lang="es-MX" sz="900" b="1" i="1" dirty="0" smtClean="0">
                <a:latin typeface="Calibri" pitchFamily="34" charset="0"/>
              </a:rPr>
              <a:t>INFOMEX: 87.1%</a:t>
            </a:r>
          </a:p>
          <a:p>
            <a:pPr algn="ctr"/>
            <a:endParaRPr lang="es-MX" sz="900" b="1" i="1" dirty="0" smtClean="0">
              <a:latin typeface="Calibri" pitchFamily="34" charset="0"/>
            </a:endParaRPr>
          </a:p>
          <a:p>
            <a:pPr algn="ctr"/>
            <a:r>
              <a:rPr lang="es-MX" sz="900" b="1" i="1" dirty="0" smtClean="0">
                <a:latin typeface="Calibri" pitchFamily="34" charset="0"/>
              </a:rPr>
              <a:t>Buzones: 12.9%</a:t>
            </a:r>
            <a:endParaRPr lang="es-MX" sz="900" b="1" i="1" dirty="0">
              <a:latin typeface="Calibri" pitchFamily="34" charset="0"/>
            </a:endParaRPr>
          </a:p>
        </p:txBody>
      </p:sp>
      <p:sp>
        <p:nvSpPr>
          <p:cNvPr id="26" name="11 CuadroTexto"/>
          <p:cNvSpPr txBox="1"/>
          <p:nvPr/>
        </p:nvSpPr>
        <p:spPr>
          <a:xfrm>
            <a:off x="2093162" y="6010402"/>
            <a:ext cx="540000" cy="784830"/>
          </a:xfrm>
          <a:prstGeom prst="rect">
            <a:avLst/>
          </a:prstGeom>
          <a:noFill/>
        </p:spPr>
        <p:txBody>
          <a:bodyPr wrap="square" rtlCol="0">
            <a:spAutoFit/>
          </a:bodyPr>
          <a:lstStyle/>
          <a:p>
            <a:pPr algn="ctr"/>
            <a:endParaRPr lang="es-MX" sz="900" b="1" i="1" dirty="0" smtClean="0">
              <a:latin typeface="Calibri" pitchFamily="34" charset="0"/>
            </a:endParaRPr>
          </a:p>
          <a:p>
            <a:pPr algn="ctr"/>
            <a:r>
              <a:rPr lang="es-MX" sz="900" b="1" i="1" dirty="0" smtClean="0">
                <a:latin typeface="Calibri" pitchFamily="34" charset="0"/>
              </a:rPr>
              <a:t>91.2%</a:t>
            </a:r>
          </a:p>
          <a:p>
            <a:pPr algn="ctr"/>
            <a:endParaRPr lang="es-MX" sz="900" b="1" i="1" dirty="0" smtClean="0">
              <a:latin typeface="Calibri" pitchFamily="34" charset="0"/>
            </a:endParaRPr>
          </a:p>
          <a:p>
            <a:pPr algn="ctr"/>
            <a:endParaRPr lang="es-MX" sz="900" b="1" i="1" dirty="0">
              <a:latin typeface="Calibri" pitchFamily="34" charset="0"/>
            </a:endParaRPr>
          </a:p>
          <a:p>
            <a:pPr algn="ctr"/>
            <a:r>
              <a:rPr lang="es-MX" sz="900" b="1" i="1" dirty="0" smtClean="0">
                <a:latin typeface="Calibri" pitchFamily="34" charset="0"/>
              </a:rPr>
              <a:t>8.8%</a:t>
            </a:r>
            <a:endParaRPr lang="es-MX" sz="900" b="1" i="1" dirty="0">
              <a:latin typeface="Calibri" pitchFamily="34" charset="0"/>
            </a:endParaRPr>
          </a:p>
        </p:txBody>
      </p:sp>
      <p:sp>
        <p:nvSpPr>
          <p:cNvPr id="27" name="11 CuadroTexto"/>
          <p:cNvSpPr txBox="1"/>
          <p:nvPr/>
        </p:nvSpPr>
        <p:spPr>
          <a:xfrm>
            <a:off x="3623265" y="6010402"/>
            <a:ext cx="540000" cy="784830"/>
          </a:xfrm>
          <a:prstGeom prst="rect">
            <a:avLst/>
          </a:prstGeom>
          <a:noFill/>
        </p:spPr>
        <p:txBody>
          <a:bodyPr wrap="square" rtlCol="0">
            <a:spAutoFit/>
          </a:bodyPr>
          <a:lstStyle/>
          <a:p>
            <a:pPr algn="ctr"/>
            <a:endParaRPr lang="es-MX" sz="900" b="1" i="1" dirty="0" smtClean="0">
              <a:latin typeface="Calibri" pitchFamily="34" charset="0"/>
            </a:endParaRPr>
          </a:p>
          <a:p>
            <a:pPr algn="ctr"/>
            <a:r>
              <a:rPr lang="es-MX" sz="900" b="1" i="1" dirty="0" smtClean="0">
                <a:latin typeface="Calibri" pitchFamily="34" charset="0"/>
              </a:rPr>
              <a:t>87.3%</a:t>
            </a:r>
          </a:p>
          <a:p>
            <a:pPr algn="ctr"/>
            <a:endParaRPr lang="es-MX" sz="900" b="1" i="1" dirty="0" smtClean="0">
              <a:latin typeface="Calibri" pitchFamily="34" charset="0"/>
            </a:endParaRPr>
          </a:p>
          <a:p>
            <a:pPr algn="ctr"/>
            <a:endParaRPr lang="es-MX" sz="900" b="1" i="1" dirty="0" smtClean="0">
              <a:latin typeface="Calibri" pitchFamily="34" charset="0"/>
            </a:endParaRPr>
          </a:p>
          <a:p>
            <a:pPr algn="ctr"/>
            <a:r>
              <a:rPr lang="es-MX" sz="900" b="1" i="1" dirty="0" smtClean="0">
                <a:latin typeface="Calibri" pitchFamily="34" charset="0"/>
              </a:rPr>
              <a:t>12.7%</a:t>
            </a:r>
            <a:endParaRPr lang="es-MX" sz="900" b="1" i="1" dirty="0">
              <a:latin typeface="Calibri" pitchFamily="34" charset="0"/>
            </a:endParaRPr>
          </a:p>
        </p:txBody>
      </p:sp>
      <p:sp>
        <p:nvSpPr>
          <p:cNvPr id="14" name="11 CuadroTexto"/>
          <p:cNvSpPr txBox="1"/>
          <p:nvPr/>
        </p:nvSpPr>
        <p:spPr>
          <a:xfrm>
            <a:off x="5004048" y="6034674"/>
            <a:ext cx="540000" cy="784830"/>
          </a:xfrm>
          <a:prstGeom prst="rect">
            <a:avLst/>
          </a:prstGeom>
          <a:noFill/>
        </p:spPr>
        <p:txBody>
          <a:bodyPr wrap="square" rtlCol="0">
            <a:spAutoFit/>
          </a:bodyPr>
          <a:lstStyle/>
          <a:p>
            <a:pPr algn="ctr"/>
            <a:endParaRPr lang="es-MX" sz="900" b="1" i="1" dirty="0" smtClean="0">
              <a:latin typeface="Calibri" pitchFamily="34" charset="0"/>
            </a:endParaRPr>
          </a:p>
          <a:p>
            <a:pPr algn="ctr"/>
            <a:r>
              <a:rPr lang="es-MX" sz="900" b="1" i="1" dirty="0" smtClean="0">
                <a:latin typeface="Calibri" pitchFamily="34" charset="0"/>
              </a:rPr>
              <a:t>97.1%</a:t>
            </a:r>
          </a:p>
          <a:p>
            <a:pPr algn="ctr"/>
            <a:endParaRPr lang="es-MX" sz="900" b="1" i="1" dirty="0" smtClean="0">
              <a:latin typeface="Calibri" pitchFamily="34" charset="0"/>
            </a:endParaRPr>
          </a:p>
          <a:p>
            <a:pPr algn="ctr"/>
            <a:endParaRPr lang="es-MX" sz="900" b="1" i="1" dirty="0">
              <a:latin typeface="Calibri" pitchFamily="34" charset="0"/>
            </a:endParaRPr>
          </a:p>
          <a:p>
            <a:pPr algn="ctr"/>
            <a:r>
              <a:rPr lang="es-MX" sz="900" b="1" i="1" dirty="0" smtClean="0">
                <a:latin typeface="Calibri" pitchFamily="34" charset="0"/>
              </a:rPr>
              <a:t>2.9%</a:t>
            </a:r>
            <a:endParaRPr lang="es-MX" sz="900" b="1" i="1" dirty="0">
              <a:latin typeface="Calibri" pitchFamily="34" charset="0"/>
            </a:endParaRPr>
          </a:p>
        </p:txBody>
      </p:sp>
      <p:sp>
        <p:nvSpPr>
          <p:cNvPr id="15" name="11 CuadroTexto"/>
          <p:cNvSpPr txBox="1"/>
          <p:nvPr/>
        </p:nvSpPr>
        <p:spPr>
          <a:xfrm>
            <a:off x="6534151" y="6010402"/>
            <a:ext cx="540000" cy="784830"/>
          </a:xfrm>
          <a:prstGeom prst="rect">
            <a:avLst/>
          </a:prstGeom>
          <a:noFill/>
        </p:spPr>
        <p:txBody>
          <a:bodyPr wrap="square" rtlCol="0">
            <a:spAutoFit/>
          </a:bodyPr>
          <a:lstStyle/>
          <a:p>
            <a:pPr algn="ctr"/>
            <a:endParaRPr lang="es-MX" sz="900" b="1" i="1" dirty="0" smtClean="0">
              <a:latin typeface="Calibri" pitchFamily="34" charset="0"/>
            </a:endParaRPr>
          </a:p>
          <a:p>
            <a:pPr algn="ctr"/>
            <a:r>
              <a:rPr lang="es-MX" sz="900" b="1" i="1" dirty="0" smtClean="0">
                <a:latin typeface="Calibri" pitchFamily="34" charset="0"/>
              </a:rPr>
              <a:t>100.0%</a:t>
            </a:r>
          </a:p>
          <a:p>
            <a:pPr algn="ctr"/>
            <a:endParaRPr lang="es-MX" sz="900" b="1" i="1" dirty="0" smtClean="0">
              <a:latin typeface="Calibri" pitchFamily="34" charset="0"/>
            </a:endParaRPr>
          </a:p>
          <a:p>
            <a:pPr algn="ctr"/>
            <a:endParaRPr lang="es-MX" sz="900" b="1" i="1" dirty="0">
              <a:latin typeface="Calibri" pitchFamily="34" charset="0"/>
            </a:endParaRPr>
          </a:p>
          <a:p>
            <a:pPr algn="ctr"/>
            <a:r>
              <a:rPr lang="es-MX" sz="900" b="1" i="1" dirty="0" smtClean="0">
                <a:latin typeface="Calibri" pitchFamily="34" charset="0"/>
              </a:rPr>
              <a:t>0.0%</a:t>
            </a:r>
            <a:endParaRPr lang="es-MX" sz="900" b="1" i="1" dirty="0">
              <a:latin typeface="Calibri" pitchFamily="34" charset="0"/>
            </a:endParaRPr>
          </a:p>
        </p:txBody>
      </p:sp>
      <p:sp>
        <p:nvSpPr>
          <p:cNvPr id="16" name="11 CuadroTexto"/>
          <p:cNvSpPr txBox="1"/>
          <p:nvPr/>
        </p:nvSpPr>
        <p:spPr>
          <a:xfrm>
            <a:off x="8064254" y="6034674"/>
            <a:ext cx="540000" cy="784830"/>
          </a:xfrm>
          <a:prstGeom prst="rect">
            <a:avLst/>
          </a:prstGeom>
          <a:noFill/>
        </p:spPr>
        <p:txBody>
          <a:bodyPr wrap="square" rtlCol="0">
            <a:spAutoFit/>
          </a:bodyPr>
          <a:lstStyle/>
          <a:p>
            <a:pPr algn="ctr"/>
            <a:endParaRPr lang="es-MX" sz="900" b="1" i="1" dirty="0" smtClean="0">
              <a:latin typeface="Calibri" pitchFamily="34" charset="0"/>
            </a:endParaRPr>
          </a:p>
          <a:p>
            <a:pPr algn="ctr"/>
            <a:r>
              <a:rPr lang="es-MX" sz="900" b="1" i="1" dirty="0" smtClean="0">
                <a:latin typeface="Calibri" pitchFamily="34" charset="0"/>
              </a:rPr>
              <a:t>100.0%</a:t>
            </a:r>
          </a:p>
          <a:p>
            <a:pPr algn="ctr"/>
            <a:endParaRPr lang="es-MX" sz="900" b="1" i="1" dirty="0" smtClean="0">
              <a:latin typeface="Calibri" pitchFamily="34" charset="0"/>
            </a:endParaRPr>
          </a:p>
          <a:p>
            <a:pPr algn="ctr"/>
            <a:endParaRPr lang="es-MX" sz="900" b="1" i="1" dirty="0">
              <a:latin typeface="Calibri" pitchFamily="34" charset="0"/>
            </a:endParaRPr>
          </a:p>
          <a:p>
            <a:pPr algn="ctr"/>
            <a:r>
              <a:rPr lang="es-MX" sz="900" b="1" i="1" dirty="0" smtClean="0">
                <a:latin typeface="Calibri" pitchFamily="34" charset="0"/>
              </a:rPr>
              <a:t>0.0%</a:t>
            </a:r>
            <a:endParaRPr lang="es-MX" sz="900" b="1" i="1" dirty="0">
              <a:latin typeface="Calibri" pitchFamily="34" charset="0"/>
            </a:endParaRP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76169" y="85702"/>
            <a:ext cx="8388000" cy="864000"/>
          </a:xfrm>
          <a:prstGeom prst="rect">
            <a:avLst/>
          </a:prstGeom>
          <a:noFill/>
        </p:spPr>
        <p:txBody>
          <a:bodyPr wrap="square" rtlCol="0" anchor="ctr">
            <a:noAutofit/>
          </a:bodyPr>
          <a:lstStyle/>
          <a:p>
            <a:pPr lvl="0"/>
            <a:r>
              <a:rPr lang="es-MX" b="1" dirty="0" smtClean="0">
                <a:latin typeface="Calibri" pitchFamily="34" charset="0"/>
              </a:rPr>
              <a:t>La información fue total o parcial</a:t>
            </a:r>
          </a:p>
          <a:p>
            <a:r>
              <a:rPr lang="es-MX" sz="1400" b="1" i="1" dirty="0">
                <a:latin typeface="Calibri" pitchFamily="34" charset="0"/>
              </a:rPr>
              <a:t>2012 </a:t>
            </a:r>
            <a:r>
              <a:rPr lang="es-MX" sz="1400" b="1" i="1" dirty="0" smtClean="0">
                <a:latin typeface="Calibri" pitchFamily="34" charset="0"/>
              </a:rPr>
              <a:t>a 2017</a:t>
            </a:r>
            <a:endParaRPr lang="es-MX" sz="1400" b="1" i="1" dirty="0">
              <a:latin typeface="Calibri" pitchFamily="34" charset="0"/>
            </a:endParaRPr>
          </a:p>
          <a:p>
            <a:r>
              <a:rPr lang="es-MX" sz="1400" b="1" i="1" dirty="0" smtClean="0">
                <a:latin typeface="Calibri" pitchFamily="34" charset="0"/>
              </a:rPr>
              <a:t>Resultados </a:t>
            </a:r>
            <a:r>
              <a:rPr lang="es-MX" sz="1400" b="1" i="1" dirty="0">
                <a:latin typeface="Calibri" pitchFamily="34" charset="0"/>
              </a:rPr>
              <a:t>por año y tipo de </a:t>
            </a:r>
            <a:r>
              <a:rPr lang="es-MX" sz="1400" b="1" i="1" dirty="0" smtClean="0">
                <a:latin typeface="Calibri" pitchFamily="34" charset="0"/>
              </a:rPr>
              <a:t>cuestionario</a:t>
            </a:r>
          </a:p>
        </p:txBody>
      </p:sp>
      <p:sp>
        <p:nvSpPr>
          <p:cNvPr id="9" name="8 Marcador de número de diapositiva"/>
          <p:cNvSpPr>
            <a:spLocks noGrp="1"/>
          </p:cNvSpPr>
          <p:nvPr>
            <p:ph type="sldNum" sz="quarter" idx="12"/>
          </p:nvPr>
        </p:nvSpPr>
        <p:spPr/>
        <p:txBody>
          <a:bodyPr/>
          <a:lstStyle/>
          <a:p>
            <a:pPr>
              <a:defRPr/>
            </a:pPr>
            <a:fld id="{BD43386B-512A-4F48-AC60-1F2A615D5642}" type="slidenum">
              <a:rPr lang="es-MX" smtClean="0"/>
              <a:pPr>
                <a:defRPr/>
              </a:pPr>
              <a:t>27</a:t>
            </a:fld>
            <a:endParaRPr lang="es-MX" dirty="0"/>
          </a:p>
        </p:txBody>
      </p:sp>
      <p:graphicFrame>
        <p:nvGraphicFramePr>
          <p:cNvPr id="7" name="5 Tabla"/>
          <p:cNvGraphicFramePr>
            <a:graphicFrameLocks noGrp="1"/>
          </p:cNvGraphicFramePr>
          <p:nvPr>
            <p:extLst>
              <p:ext uri="{D42A27DB-BD31-4B8C-83A1-F6EECF244321}">
                <p14:modId xmlns:p14="http://schemas.microsoft.com/office/powerpoint/2010/main" val="572945756"/>
              </p:ext>
            </p:extLst>
          </p:nvPr>
        </p:nvGraphicFramePr>
        <p:xfrm>
          <a:off x="428198" y="1148368"/>
          <a:ext cx="8176250" cy="5304968"/>
        </p:xfrm>
        <a:graphic>
          <a:graphicData uri="http://schemas.openxmlformats.org/drawingml/2006/table">
            <a:tbl>
              <a:tblPr/>
              <a:tblGrid>
                <a:gridCol w="920749"/>
                <a:gridCol w="920749"/>
                <a:gridCol w="847089"/>
                <a:gridCol w="736599"/>
                <a:gridCol w="847089"/>
                <a:gridCol w="736599"/>
                <a:gridCol w="847089"/>
                <a:gridCol w="736599"/>
                <a:gridCol w="847089"/>
                <a:gridCol w="736599"/>
              </a:tblGrid>
              <a:tr h="264217">
                <a:tc rowSpan="2" gridSpan="2">
                  <a:txBody>
                    <a:bodyPr/>
                    <a:lstStyle/>
                    <a:p>
                      <a:pPr algn="ctr" rtl="0" fontAlgn="ctr"/>
                      <a:r>
                        <a:rPr lang="es-MX" sz="1100" b="1" i="0" u="none" strike="noStrike" dirty="0">
                          <a:solidFill>
                            <a:srgbClr val="FFFFFF"/>
                          </a:solidFill>
                          <a:latin typeface="Calibri" pitchFamily="34" charset="0"/>
                        </a:rPr>
                        <a:t> </a:t>
                      </a:r>
                    </a:p>
                  </a:txBody>
                  <a:tcPr marL="8460" marR="8460" marT="8460" marB="0" anchor="ctr">
                    <a:lnL w="9525" cap="flat" cmpd="sng" algn="ctr">
                      <a:solidFill>
                        <a:srgbClr val="2DA2BF"/>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rowSpan="2" hMerge="1">
                  <a:txBody>
                    <a:bodyPr/>
                    <a:lstStyle/>
                    <a:p>
                      <a:endParaRPr lang="es-MX"/>
                    </a:p>
                  </a:txBody>
                  <a:tcPr/>
                </a:tc>
                <a:tc gridSpan="2">
                  <a:txBody>
                    <a:bodyPr/>
                    <a:lstStyle/>
                    <a:p>
                      <a:pPr algn="ctr" rtl="0" fontAlgn="ctr"/>
                      <a:r>
                        <a:rPr lang="es-MX" sz="1100" b="1" i="0" u="none" strike="noStrike" dirty="0" smtClean="0">
                          <a:solidFill>
                            <a:srgbClr val="FFFFFF"/>
                          </a:solidFill>
                          <a:latin typeface="Calibri" pitchFamily="34" charset="0"/>
                        </a:rPr>
                        <a:t>Totalmente</a:t>
                      </a:r>
                      <a:endParaRPr lang="es-MX" sz="1100" b="1" i="0" u="none" strike="noStrike" dirty="0">
                        <a:solidFill>
                          <a:srgbClr val="FFFFFF"/>
                        </a:solidFill>
                        <a:latin typeface="Calibri" pitchFamily="34" charset="0"/>
                      </a:endParaRPr>
                    </a:p>
                  </a:txBody>
                  <a:tcPr marL="8460" marR="8460" marT="846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2DA2BF"/>
                    </a:solidFill>
                  </a:tcPr>
                </a:tc>
                <a:tc hMerge="1">
                  <a:txBody>
                    <a:bodyPr/>
                    <a:lstStyle/>
                    <a:p>
                      <a:endParaRPr lang="es-MX"/>
                    </a:p>
                  </a:txBody>
                  <a:tcPr/>
                </a:tc>
                <a:tc gridSpan="2">
                  <a:txBody>
                    <a:bodyPr/>
                    <a:lstStyle/>
                    <a:p>
                      <a:pPr algn="ctr" rtl="0" fontAlgn="ctr"/>
                      <a:r>
                        <a:rPr lang="es-MX" sz="1100" b="1" i="0" u="none" strike="noStrike" dirty="0" smtClean="0">
                          <a:solidFill>
                            <a:srgbClr val="FFFFFF"/>
                          </a:solidFill>
                          <a:latin typeface="Calibri" pitchFamily="34" charset="0"/>
                        </a:rPr>
                        <a:t>Parcialmente</a:t>
                      </a:r>
                      <a:endParaRPr lang="es-MX" sz="1100" b="1" i="0" u="none" strike="noStrike" dirty="0">
                        <a:solidFill>
                          <a:srgbClr val="FFFFFF"/>
                        </a:solidFill>
                        <a:latin typeface="Calibri" pitchFamily="34" charset="0"/>
                      </a:endParaRPr>
                    </a:p>
                  </a:txBody>
                  <a:tcPr marL="8460" marR="8460" marT="846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2DA2BF"/>
                    </a:solidFill>
                  </a:tcPr>
                </a:tc>
                <a:tc hMerge="1">
                  <a:txBody>
                    <a:bodyPr/>
                    <a:lstStyle/>
                    <a:p>
                      <a:endParaRPr lang="es-MX"/>
                    </a:p>
                  </a:txBody>
                  <a:tcPr/>
                </a:tc>
                <a:tc gridSpan="2">
                  <a:txBody>
                    <a:bodyPr/>
                    <a:lstStyle/>
                    <a:p>
                      <a:pPr algn="ctr" rtl="0" fontAlgn="ctr"/>
                      <a:r>
                        <a:rPr lang="es-MX" sz="1100" b="1" i="0" u="none" strike="noStrike" dirty="0" smtClean="0">
                          <a:solidFill>
                            <a:srgbClr val="FFFFFF"/>
                          </a:solidFill>
                          <a:latin typeface="Calibri" pitchFamily="34" charset="0"/>
                        </a:rPr>
                        <a:t>Nada</a:t>
                      </a:r>
                      <a:endParaRPr lang="es-MX" sz="1100" b="1" i="0" u="none" strike="noStrike" dirty="0">
                        <a:solidFill>
                          <a:srgbClr val="FFFFFF"/>
                        </a:solidFill>
                        <a:latin typeface="Calibri" pitchFamily="34" charset="0"/>
                      </a:endParaRPr>
                    </a:p>
                  </a:txBody>
                  <a:tcPr marL="8460" marR="8460" marT="846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2DA2BF"/>
                    </a:solidFill>
                  </a:tcPr>
                </a:tc>
                <a:tc hMerge="1">
                  <a:txBody>
                    <a:bodyPr/>
                    <a:lstStyle/>
                    <a:p>
                      <a:pPr algn="ctr" rtl="0" fontAlgn="ctr"/>
                      <a:endParaRPr lang="es-MX" sz="1100" b="1" i="0" u="none" strike="noStrike" dirty="0">
                        <a:solidFill>
                          <a:srgbClr val="FFFFFF"/>
                        </a:solidFill>
                        <a:latin typeface="Calibri" pitchFamily="34" charset="0"/>
                      </a:endParaRPr>
                    </a:p>
                  </a:txBody>
                  <a:tcPr marL="8460" marR="8460" marT="846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2DA2BF"/>
                    </a:solidFill>
                  </a:tcPr>
                </a:tc>
                <a:tc gridSpan="2">
                  <a:txBody>
                    <a:bodyPr/>
                    <a:lstStyle/>
                    <a:p>
                      <a:pPr algn="ctr" rtl="0" fontAlgn="ctr"/>
                      <a:r>
                        <a:rPr lang="es-MX" sz="1100" b="1" i="0" u="none" strike="noStrike" dirty="0">
                          <a:solidFill>
                            <a:srgbClr val="FFFFFF"/>
                          </a:solidFill>
                          <a:latin typeface="Calibri" pitchFamily="34" charset="0"/>
                        </a:rPr>
                        <a:t>Total</a:t>
                      </a:r>
                    </a:p>
                  </a:txBody>
                  <a:tcPr marL="8460" marR="8460" marT="8460" marB="0" anchor="ctr">
                    <a:lnL w="9525" cap="flat" cmpd="sng" algn="ctr">
                      <a:solidFill>
                        <a:schemeClr val="bg1"/>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2DA2BF"/>
                    </a:solidFill>
                  </a:tcPr>
                </a:tc>
                <a:tc hMerge="1">
                  <a:txBody>
                    <a:bodyPr/>
                    <a:lstStyle/>
                    <a:p>
                      <a:endParaRPr lang="es-MX"/>
                    </a:p>
                  </a:txBody>
                  <a:tcPr/>
                </a:tc>
              </a:tr>
              <a:tr h="264217">
                <a:tc gridSpan="2" vMerge="1">
                  <a:txBody>
                    <a:bodyPr/>
                    <a:lstStyle/>
                    <a:p>
                      <a:endParaRPr lang="es-MX"/>
                    </a:p>
                  </a:txBody>
                  <a:tcPr/>
                </a:tc>
                <a:tc hMerge="1" vMerge="1">
                  <a:txBody>
                    <a:bodyPr/>
                    <a:lstStyle/>
                    <a:p>
                      <a:endParaRPr lang="es-MX"/>
                    </a:p>
                  </a:txBody>
                  <a:tcPr/>
                </a:tc>
                <a:tc>
                  <a:txBody>
                    <a:bodyPr/>
                    <a:lstStyle/>
                    <a:p>
                      <a:pPr algn="ctr" rtl="0" fontAlgn="ctr"/>
                      <a:r>
                        <a:rPr lang="es-MX" sz="1100" b="1" i="0" u="none" strike="noStrike" dirty="0" smtClean="0">
                          <a:solidFill>
                            <a:srgbClr val="FFFFFF"/>
                          </a:solidFill>
                          <a:latin typeface="Calibri" pitchFamily="34" charset="0"/>
                        </a:rPr>
                        <a:t>Respuestas </a:t>
                      </a:r>
                      <a:endParaRPr lang="es-MX" sz="1100" b="1" i="0" u="none" strike="noStrike" dirty="0">
                        <a:solidFill>
                          <a:srgbClr val="FFFFFF"/>
                        </a:solidFill>
                        <a:latin typeface="Calibri" pitchFamily="34" charset="0"/>
                      </a:endParaRPr>
                    </a:p>
                  </a:txBody>
                  <a:tcPr marL="8460" marR="8460" marT="846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rtl="0" fontAlgn="ctr"/>
                      <a:r>
                        <a:rPr lang="es-MX" sz="1100" b="1" i="0" u="none" strike="noStrike" dirty="0">
                          <a:solidFill>
                            <a:srgbClr val="FFFFFF"/>
                          </a:solidFill>
                          <a:latin typeface="Calibri" pitchFamily="34" charset="0"/>
                        </a:rPr>
                        <a:t>%</a:t>
                      </a:r>
                    </a:p>
                  </a:txBody>
                  <a:tcPr marL="8460" marR="8460" marT="846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rtl="0" fontAlgn="ctr"/>
                      <a:r>
                        <a:rPr lang="es-MX" sz="1100" b="1" i="0" u="none" strike="noStrike" dirty="0" smtClean="0">
                          <a:solidFill>
                            <a:srgbClr val="FFFFFF"/>
                          </a:solidFill>
                          <a:latin typeface="Calibri" pitchFamily="34" charset="0"/>
                        </a:rPr>
                        <a:t>Respuestas </a:t>
                      </a:r>
                      <a:endParaRPr lang="es-MX" sz="1100" b="1" i="0" u="none" strike="noStrike" dirty="0">
                        <a:solidFill>
                          <a:srgbClr val="FFFFFF"/>
                        </a:solidFill>
                        <a:latin typeface="Calibri" pitchFamily="34" charset="0"/>
                      </a:endParaRPr>
                    </a:p>
                  </a:txBody>
                  <a:tcPr marL="8460" marR="8460" marT="846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rtl="0" fontAlgn="ctr"/>
                      <a:r>
                        <a:rPr lang="es-MX" sz="1100" b="1" i="0" u="none" strike="noStrike" dirty="0">
                          <a:solidFill>
                            <a:srgbClr val="FFFFFF"/>
                          </a:solidFill>
                          <a:latin typeface="Calibri" pitchFamily="34" charset="0"/>
                        </a:rPr>
                        <a:t>%</a:t>
                      </a:r>
                    </a:p>
                  </a:txBody>
                  <a:tcPr marL="8460" marR="8460" marT="846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rtl="0" fontAlgn="ctr"/>
                      <a:r>
                        <a:rPr lang="es-MX" sz="1100" b="1" i="0" u="none" strike="noStrike" dirty="0" smtClean="0">
                          <a:solidFill>
                            <a:srgbClr val="FFFFFF"/>
                          </a:solidFill>
                          <a:latin typeface="Calibri" pitchFamily="34" charset="0"/>
                        </a:rPr>
                        <a:t>Respuestas </a:t>
                      </a:r>
                      <a:endParaRPr lang="es-MX" sz="1100" b="1" i="0" u="none" strike="noStrike" dirty="0">
                        <a:solidFill>
                          <a:srgbClr val="FFFFFF"/>
                        </a:solidFill>
                        <a:latin typeface="Calibri" pitchFamily="34" charset="0"/>
                      </a:endParaRPr>
                    </a:p>
                  </a:txBody>
                  <a:tcPr marL="8460" marR="8460" marT="846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rtl="0" fontAlgn="ctr"/>
                      <a:r>
                        <a:rPr lang="es-MX" sz="1100" b="1" i="0" u="none" strike="noStrike" dirty="0">
                          <a:solidFill>
                            <a:srgbClr val="FFFFFF"/>
                          </a:solidFill>
                          <a:latin typeface="Calibri" pitchFamily="34" charset="0"/>
                        </a:rPr>
                        <a:t>%</a:t>
                      </a:r>
                    </a:p>
                  </a:txBody>
                  <a:tcPr marL="8460" marR="8460" marT="846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rtl="0" fontAlgn="ctr"/>
                      <a:r>
                        <a:rPr lang="es-MX" sz="1100" b="1" i="0" u="none" strike="noStrike" dirty="0" smtClean="0">
                          <a:solidFill>
                            <a:srgbClr val="FFFFFF"/>
                          </a:solidFill>
                          <a:latin typeface="Calibri" pitchFamily="34" charset="0"/>
                        </a:rPr>
                        <a:t>Respuestas </a:t>
                      </a:r>
                      <a:endParaRPr lang="es-MX" sz="1100" b="1" i="0" u="none" strike="noStrike" dirty="0">
                        <a:solidFill>
                          <a:srgbClr val="FFFFFF"/>
                        </a:solidFill>
                        <a:latin typeface="Calibri" pitchFamily="34" charset="0"/>
                      </a:endParaRPr>
                    </a:p>
                  </a:txBody>
                  <a:tcPr marL="8460" marR="8460" marT="846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rtl="0" fontAlgn="ctr"/>
                      <a:r>
                        <a:rPr lang="es-MX" sz="1100" b="1" i="0" u="none" strike="noStrike" dirty="0">
                          <a:solidFill>
                            <a:srgbClr val="FFFFFF"/>
                          </a:solidFill>
                          <a:latin typeface="Calibri" pitchFamily="34" charset="0"/>
                        </a:rPr>
                        <a:t>%</a:t>
                      </a:r>
                    </a:p>
                  </a:txBody>
                  <a:tcPr marL="8460" marR="8460" marT="8460" marB="0" anchor="ctr">
                    <a:lnL w="9525" cap="flat" cmpd="sng" algn="ctr">
                      <a:solidFill>
                        <a:schemeClr val="bg1"/>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chemeClr val="bg1"/>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r>
              <a:tr h="265363">
                <a:tc rowSpan="3">
                  <a:txBody>
                    <a:bodyPr/>
                    <a:lstStyle/>
                    <a:p>
                      <a:pPr marL="0" marR="0" indent="0" algn="ctr" defTabSz="914400" rtl="0" eaLnBrk="1" fontAlgn="t" latinLnBrk="0" hangingPunct="1">
                        <a:lnSpc>
                          <a:spcPct val="100000"/>
                        </a:lnSpc>
                        <a:spcBef>
                          <a:spcPts val="0"/>
                        </a:spcBef>
                        <a:spcAft>
                          <a:spcPts val="0"/>
                        </a:spcAft>
                        <a:buClrTx/>
                        <a:buSzTx/>
                        <a:buFontTx/>
                        <a:buNone/>
                        <a:tabLst/>
                        <a:defRPr/>
                      </a:pPr>
                      <a:r>
                        <a:rPr kumimoji="0" lang="es-MX" sz="1100" b="1" i="0" u="none" strike="noStrike" kern="1200" dirty="0" smtClean="0">
                          <a:solidFill>
                            <a:schemeClr val="tx1"/>
                          </a:solidFill>
                          <a:effectLst/>
                          <a:latin typeface="Calibri" pitchFamily="34" charset="0"/>
                          <a:ea typeface="+mn-ea"/>
                          <a:cs typeface="Calibri" pitchFamily="34" charset="0"/>
                        </a:rPr>
                        <a:t>2012</a:t>
                      </a: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1100" b="1" i="0" u="none" strike="noStrike" dirty="0" smtClean="0">
                          <a:solidFill>
                            <a:srgbClr val="000000"/>
                          </a:solidFill>
                          <a:latin typeface="Calibri" pitchFamily="34" charset="0"/>
                        </a:rPr>
                        <a:t>INFOMEX</a:t>
                      </a:r>
                      <a:endParaRPr lang="es-MX" sz="11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1,112</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53.3%</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646</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31.0%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329</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15.8%</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2,087</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r>
              <a:tr h="265363">
                <a:tc vMerge="1">
                  <a:txBody>
                    <a:bodyPr/>
                    <a:lstStyle/>
                    <a:p>
                      <a:pPr algn="ctr" rtl="0" fontAlgn="ctr"/>
                      <a:endParaRPr lang="es-MX" sz="11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1100" b="1" i="0" u="none" strike="noStrike" dirty="0" smtClean="0">
                          <a:solidFill>
                            <a:srgbClr val="000000"/>
                          </a:solidFill>
                          <a:latin typeface="Calibri" pitchFamily="34" charset="0"/>
                        </a:rPr>
                        <a:t>Buzones</a:t>
                      </a:r>
                      <a:endParaRPr lang="es-MX" sz="11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221</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71.8%</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61</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19.8%</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26</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8.4%</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308</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r>
              <a:tr h="265363">
                <a:tc vMerge="1">
                  <a:txBody>
                    <a:bodyPr/>
                    <a:lstStyle/>
                    <a:p>
                      <a:pPr algn="ctr" rtl="0" fontAlgn="ctr"/>
                      <a:endParaRPr lang="es-MX" sz="11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1100" b="1" i="0" u="none" strike="noStrike" dirty="0">
                          <a:solidFill>
                            <a:srgbClr val="FFFFFF"/>
                          </a:solidFill>
                          <a:latin typeface="Calibri" pitchFamily="34" charset="0"/>
                        </a:rPr>
                        <a:t>Total</a:t>
                      </a:r>
                    </a:p>
                  </a:txBody>
                  <a:tcPr marL="8460" marR="8460" marT="8460" marB="0" anchor="ctr">
                    <a:lnL w="6350" cap="flat" cmpd="sng" algn="ctr">
                      <a:solidFill>
                        <a:srgbClr val="2DA2BF"/>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100" b="1" i="0" u="none" strike="noStrike" dirty="0">
                          <a:solidFill>
                            <a:schemeClr val="bg1"/>
                          </a:solidFill>
                          <a:effectLst/>
                          <a:latin typeface="Calibri" panose="020F0502020204030204" pitchFamily="34" charset="0"/>
                        </a:rPr>
                        <a:t>1,333</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100" b="1" i="0" u="none" strike="noStrike" dirty="0">
                          <a:solidFill>
                            <a:schemeClr val="bg1"/>
                          </a:solidFill>
                          <a:effectLst/>
                          <a:latin typeface="Calibri" panose="020F0502020204030204" pitchFamily="34" charset="0"/>
                        </a:rPr>
                        <a:t>55.7%</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100" b="1" i="0" u="none" strike="noStrike" dirty="0">
                          <a:solidFill>
                            <a:schemeClr val="bg1"/>
                          </a:solidFill>
                          <a:effectLst/>
                          <a:latin typeface="Calibri" panose="020F0502020204030204" pitchFamily="34" charset="0"/>
                        </a:rPr>
                        <a:t>707</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100" b="1" i="0" u="none" strike="noStrike" dirty="0">
                          <a:solidFill>
                            <a:schemeClr val="bg1"/>
                          </a:solidFill>
                          <a:effectLst/>
                          <a:latin typeface="Calibri" panose="020F0502020204030204" pitchFamily="34" charset="0"/>
                        </a:rPr>
                        <a:t>29.5%</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100" b="1" i="0" u="none" strike="noStrike" dirty="0">
                          <a:solidFill>
                            <a:schemeClr val="bg1"/>
                          </a:solidFill>
                          <a:effectLst/>
                          <a:latin typeface="Calibri" panose="020F0502020204030204" pitchFamily="34" charset="0"/>
                        </a:rPr>
                        <a:t>355</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100" b="1" i="0" u="none" strike="noStrike" dirty="0">
                          <a:solidFill>
                            <a:schemeClr val="bg1"/>
                          </a:solidFill>
                          <a:effectLst/>
                          <a:latin typeface="Calibri" panose="020F0502020204030204" pitchFamily="34" charset="0"/>
                        </a:rPr>
                        <a:t>14.8%</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100" b="1" i="0" u="none" strike="noStrike" dirty="0">
                          <a:solidFill>
                            <a:schemeClr val="bg1"/>
                          </a:solidFill>
                          <a:effectLst/>
                          <a:latin typeface="Calibri" panose="020F0502020204030204" pitchFamily="34" charset="0"/>
                        </a:rPr>
                        <a:t>2,395</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100" b="1" i="0" u="none" strike="noStrike" dirty="0">
                          <a:solidFill>
                            <a:schemeClr val="bg1"/>
                          </a:solidFill>
                          <a:effectLst/>
                          <a:latin typeface="Calibri" panose="020F0502020204030204" pitchFamily="34" charset="0"/>
                        </a:rPr>
                        <a:t>100%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r>
              <a:tr h="265363">
                <a:tc rowSpan="3">
                  <a:txBody>
                    <a:bodyPr/>
                    <a:lstStyle/>
                    <a:p>
                      <a:pPr marL="0" marR="0" indent="0" algn="ctr" defTabSz="914400" rtl="0" eaLnBrk="1" fontAlgn="t" latinLnBrk="0" hangingPunct="1">
                        <a:lnSpc>
                          <a:spcPct val="100000"/>
                        </a:lnSpc>
                        <a:spcBef>
                          <a:spcPts val="0"/>
                        </a:spcBef>
                        <a:spcAft>
                          <a:spcPts val="0"/>
                        </a:spcAft>
                        <a:buClrTx/>
                        <a:buSzTx/>
                        <a:buFontTx/>
                        <a:buNone/>
                        <a:tabLst/>
                        <a:defRPr/>
                      </a:pPr>
                      <a:r>
                        <a:rPr kumimoji="0" lang="es-MX" sz="1100" b="1" i="0" u="none" strike="noStrike" kern="1200" dirty="0" smtClean="0">
                          <a:solidFill>
                            <a:schemeClr val="tx1"/>
                          </a:solidFill>
                          <a:effectLst/>
                          <a:latin typeface="Calibri" pitchFamily="34" charset="0"/>
                          <a:ea typeface="+mn-ea"/>
                          <a:cs typeface="Calibri" pitchFamily="34" charset="0"/>
                        </a:rPr>
                        <a:t>2013</a:t>
                      </a: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1100" b="1" i="0" u="none" strike="noStrike" dirty="0" smtClean="0">
                          <a:solidFill>
                            <a:srgbClr val="000000"/>
                          </a:solidFill>
                          <a:latin typeface="Calibri" pitchFamily="34" charset="0"/>
                        </a:rPr>
                        <a:t>INFOMEX</a:t>
                      </a:r>
                      <a:endParaRPr lang="es-MX" sz="11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943</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47.4%</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619</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31.1%</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426</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21.4%</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1,988</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r>
              <a:tr h="265363">
                <a:tc vMerge="1">
                  <a:txBody>
                    <a:bodyPr/>
                    <a:lstStyle/>
                    <a:p>
                      <a:pPr algn="ctr" rtl="0" fontAlgn="ctr"/>
                      <a:endParaRPr lang="es-MX" sz="1100" b="1" i="0" u="none" strike="noStrike" dirty="0">
                        <a:solidFill>
                          <a:srgbClr val="000000"/>
                        </a:solidFill>
                        <a:latin typeface="Calibri" pitchFamily="34" charset="0"/>
                      </a:endParaRPr>
                    </a:p>
                  </a:txBody>
                  <a:tcPr marL="8460" marR="8460" marT="8460" marB="0" anchor="ctr">
                    <a:lnL w="9525" cap="flat" cmpd="sng" algn="ctr">
                      <a:solidFill>
                        <a:srgbClr val="0099CC"/>
                      </a:solidFill>
                      <a:prstDash val="solid"/>
                      <a:round/>
                      <a:headEnd type="none" w="med" len="med"/>
                      <a:tailEnd type="none" w="med" len="med"/>
                    </a:lnL>
                    <a:lnR w="9525" cap="flat" cmpd="sng" algn="ctr">
                      <a:solidFill>
                        <a:srgbClr val="0099CC"/>
                      </a:solidFill>
                      <a:prstDash val="solid"/>
                      <a:round/>
                      <a:headEnd type="none" w="med" len="med"/>
                      <a:tailEnd type="none" w="med" len="med"/>
                    </a:lnR>
                    <a:lnT w="9525" cap="flat" cmpd="sng" algn="ctr">
                      <a:solidFill>
                        <a:srgbClr val="0099CC"/>
                      </a:solidFill>
                      <a:prstDash val="solid"/>
                      <a:round/>
                      <a:headEnd type="none" w="med" len="med"/>
                      <a:tailEnd type="none" w="med" len="med"/>
                    </a:lnT>
                    <a:lnB w="9525" cap="flat" cmpd="sng" algn="ctr">
                      <a:solidFill>
                        <a:srgbClr val="0099CC"/>
                      </a:solidFill>
                      <a:prstDash val="solid"/>
                      <a:round/>
                      <a:headEnd type="none" w="med" len="med"/>
                      <a:tailEnd type="none" w="med" len="med"/>
                    </a:lnB>
                  </a:tcPr>
                </a:tc>
                <a:tc>
                  <a:txBody>
                    <a:bodyPr/>
                    <a:lstStyle/>
                    <a:p>
                      <a:pPr algn="ctr" rtl="0" fontAlgn="ctr"/>
                      <a:r>
                        <a:rPr lang="es-MX" sz="1100" b="1" i="0" u="none" strike="noStrike" dirty="0" smtClean="0">
                          <a:solidFill>
                            <a:srgbClr val="000000"/>
                          </a:solidFill>
                          <a:latin typeface="Calibri" pitchFamily="34" charset="0"/>
                        </a:rPr>
                        <a:t>Buzones</a:t>
                      </a:r>
                      <a:endParaRPr lang="es-MX" sz="11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149</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77.6%</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39</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20.3%</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4</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2.1%</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192</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r>
              <a:tr h="265363">
                <a:tc vMerge="1">
                  <a:txBody>
                    <a:bodyPr/>
                    <a:lstStyle/>
                    <a:p>
                      <a:pPr algn="ctr" rtl="0" fontAlgn="ctr"/>
                      <a:endParaRPr lang="es-MX" sz="1100" b="1" i="0" u="none" strike="noStrike" dirty="0">
                        <a:solidFill>
                          <a:srgbClr val="000000"/>
                        </a:solidFill>
                        <a:latin typeface="Calibri" pitchFamily="34" charset="0"/>
                      </a:endParaRPr>
                    </a:p>
                  </a:txBody>
                  <a:tcPr marL="8460" marR="8460" marT="8460" marB="0" anchor="ctr">
                    <a:lnL w="9525" cap="flat" cmpd="sng" algn="ctr">
                      <a:solidFill>
                        <a:srgbClr val="0099CC"/>
                      </a:solidFill>
                      <a:prstDash val="solid"/>
                      <a:round/>
                      <a:headEnd type="none" w="med" len="med"/>
                      <a:tailEnd type="none" w="med" len="med"/>
                    </a:lnL>
                    <a:lnR w="9525" cap="flat" cmpd="sng" algn="ctr">
                      <a:solidFill>
                        <a:srgbClr val="0099CC"/>
                      </a:solidFill>
                      <a:prstDash val="solid"/>
                      <a:round/>
                      <a:headEnd type="none" w="med" len="med"/>
                      <a:tailEnd type="none" w="med" len="med"/>
                    </a:lnR>
                    <a:lnT w="9525" cap="flat" cmpd="sng" algn="ctr">
                      <a:solidFill>
                        <a:srgbClr val="0099CC"/>
                      </a:solidFill>
                      <a:prstDash val="solid"/>
                      <a:round/>
                      <a:headEnd type="none" w="med" len="med"/>
                      <a:tailEnd type="none" w="med" len="med"/>
                    </a:lnT>
                    <a:lnB w="9525" cap="flat" cmpd="sng" algn="ctr">
                      <a:solidFill>
                        <a:srgbClr val="0099CC"/>
                      </a:solidFill>
                      <a:prstDash val="solid"/>
                      <a:round/>
                      <a:headEnd type="none" w="med" len="med"/>
                      <a:tailEnd type="none" w="med" len="med"/>
                    </a:lnB>
                  </a:tcPr>
                </a:tc>
                <a:tc>
                  <a:txBody>
                    <a:bodyPr/>
                    <a:lstStyle/>
                    <a:p>
                      <a:pPr algn="ctr" rtl="0" fontAlgn="ctr"/>
                      <a:r>
                        <a:rPr lang="es-MX" sz="1100" b="1" i="0" u="none" strike="noStrike" dirty="0">
                          <a:solidFill>
                            <a:srgbClr val="FFFFFF"/>
                          </a:solidFill>
                          <a:latin typeface="Calibri" pitchFamily="34" charset="0"/>
                        </a:rPr>
                        <a:t>Total</a:t>
                      </a:r>
                    </a:p>
                  </a:txBody>
                  <a:tcPr marL="8460" marR="8460" marT="8460" marB="0" anchor="ctr">
                    <a:lnL w="6350" cap="flat" cmpd="sng" algn="ctr">
                      <a:solidFill>
                        <a:srgbClr val="2DA2BF"/>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100" b="1" i="0" u="none" strike="noStrike" dirty="0">
                          <a:solidFill>
                            <a:schemeClr val="bg1"/>
                          </a:solidFill>
                          <a:effectLst/>
                          <a:latin typeface="Calibri" panose="020F0502020204030204" pitchFamily="34" charset="0"/>
                        </a:rPr>
                        <a:t>1,092</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100" b="1" i="0" u="none" strike="noStrike" dirty="0">
                          <a:solidFill>
                            <a:schemeClr val="bg1"/>
                          </a:solidFill>
                          <a:effectLst/>
                          <a:latin typeface="Calibri" panose="020F0502020204030204" pitchFamily="34" charset="0"/>
                        </a:rPr>
                        <a:t>50.1%</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100" b="1" i="0" u="none" strike="noStrike" dirty="0">
                          <a:solidFill>
                            <a:schemeClr val="bg1"/>
                          </a:solidFill>
                          <a:effectLst/>
                          <a:latin typeface="Calibri" panose="020F0502020204030204" pitchFamily="34" charset="0"/>
                        </a:rPr>
                        <a:t>658</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100" b="1" i="0" u="none" strike="noStrike" dirty="0">
                          <a:solidFill>
                            <a:schemeClr val="bg1"/>
                          </a:solidFill>
                          <a:effectLst/>
                          <a:latin typeface="Calibri" panose="020F0502020204030204" pitchFamily="34" charset="0"/>
                        </a:rPr>
                        <a:t>30.2%</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100" b="1" i="0" u="none" strike="noStrike" dirty="0">
                          <a:solidFill>
                            <a:schemeClr val="bg1"/>
                          </a:solidFill>
                          <a:effectLst/>
                          <a:latin typeface="Calibri" panose="020F0502020204030204" pitchFamily="34" charset="0"/>
                        </a:rPr>
                        <a:t>430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100" b="1" i="0" u="none" strike="noStrike" dirty="0">
                          <a:solidFill>
                            <a:schemeClr val="bg1"/>
                          </a:solidFill>
                          <a:effectLst/>
                          <a:latin typeface="Calibri" panose="020F0502020204030204" pitchFamily="34" charset="0"/>
                        </a:rPr>
                        <a:t>19.7%</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100" b="1" i="0" u="none" strike="noStrike" dirty="0">
                          <a:solidFill>
                            <a:schemeClr val="bg1"/>
                          </a:solidFill>
                          <a:effectLst/>
                          <a:latin typeface="Calibri" panose="020F0502020204030204" pitchFamily="34" charset="0"/>
                        </a:rPr>
                        <a:t>2,180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100" b="1" i="0" u="none" strike="noStrike" dirty="0">
                          <a:solidFill>
                            <a:schemeClr val="bg1"/>
                          </a:solidFill>
                          <a:effectLst/>
                          <a:latin typeface="Calibri" panose="020F0502020204030204" pitchFamily="34" charset="0"/>
                        </a:rPr>
                        <a:t>100%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r>
              <a:tr h="265363">
                <a:tc rowSpan="3">
                  <a:txBody>
                    <a:bodyPr/>
                    <a:lstStyle/>
                    <a:p>
                      <a:pPr marL="0" marR="0" indent="0" algn="ctr" defTabSz="914400" rtl="0" eaLnBrk="1" fontAlgn="t" latinLnBrk="0" hangingPunct="1">
                        <a:lnSpc>
                          <a:spcPct val="100000"/>
                        </a:lnSpc>
                        <a:spcBef>
                          <a:spcPts val="0"/>
                        </a:spcBef>
                        <a:spcAft>
                          <a:spcPts val="0"/>
                        </a:spcAft>
                        <a:buClrTx/>
                        <a:buSzTx/>
                        <a:buFontTx/>
                        <a:buNone/>
                        <a:tabLst/>
                        <a:defRPr/>
                      </a:pPr>
                      <a:r>
                        <a:rPr kumimoji="0" lang="es-MX" sz="1100" b="1" i="0" u="none" strike="noStrike" kern="1200" dirty="0" smtClean="0">
                          <a:solidFill>
                            <a:schemeClr val="tx1"/>
                          </a:solidFill>
                          <a:effectLst/>
                          <a:latin typeface="Calibri" pitchFamily="34" charset="0"/>
                          <a:ea typeface="+mn-ea"/>
                          <a:cs typeface="Calibri" pitchFamily="34" charset="0"/>
                        </a:rPr>
                        <a:t>2014</a:t>
                      </a: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1100" b="1" i="0" u="none" strike="noStrike" dirty="0" smtClean="0">
                          <a:solidFill>
                            <a:srgbClr val="000000"/>
                          </a:solidFill>
                          <a:latin typeface="Calibri" pitchFamily="34" charset="0"/>
                        </a:rPr>
                        <a:t>INFOMEX</a:t>
                      </a:r>
                      <a:endParaRPr lang="es-MX" sz="11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864</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45.2%</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667</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34.9%</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382</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20.0%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1,913</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r>
              <a:tr h="265363">
                <a:tc vMerge="1">
                  <a:txBody>
                    <a:bodyPr/>
                    <a:lstStyle/>
                    <a:p>
                      <a:pPr marL="0" marR="0" indent="0" algn="ctr" defTabSz="914400" rtl="0" eaLnBrk="1" fontAlgn="t" latinLnBrk="0" hangingPunct="1">
                        <a:lnSpc>
                          <a:spcPct val="100000"/>
                        </a:lnSpc>
                        <a:spcBef>
                          <a:spcPts val="0"/>
                        </a:spcBef>
                        <a:spcAft>
                          <a:spcPts val="0"/>
                        </a:spcAft>
                        <a:buClrTx/>
                        <a:buSzTx/>
                        <a:buFontTx/>
                        <a:buNone/>
                        <a:tabLst/>
                        <a:defRPr/>
                      </a:pPr>
                      <a:endParaRPr kumimoji="0" lang="es-MX" sz="900" b="1" i="0" u="none" strike="noStrike" kern="1200" dirty="0" smtClean="0">
                        <a:solidFill>
                          <a:schemeClr val="tx1"/>
                        </a:solidFill>
                        <a:effectLst/>
                        <a:latin typeface="Calibri" pitchFamily="34" charset="0"/>
                        <a:ea typeface="+mn-ea"/>
                        <a:cs typeface="Calibri" pitchFamily="34" charset="0"/>
                      </a:endParaRPr>
                    </a:p>
                  </a:txBody>
                  <a:tcPr marL="8460" marR="8460" marT="8460"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rtl="0" fontAlgn="ctr"/>
                      <a:r>
                        <a:rPr lang="es-MX" sz="1100" b="1" i="0" u="none" strike="noStrike" dirty="0" smtClean="0">
                          <a:solidFill>
                            <a:srgbClr val="000000"/>
                          </a:solidFill>
                          <a:latin typeface="Calibri" pitchFamily="34" charset="0"/>
                        </a:rPr>
                        <a:t>Buzones</a:t>
                      </a:r>
                      <a:endParaRPr lang="es-MX" sz="11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214</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77.0%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54</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19.4%</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10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3.6%</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278</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r>
              <a:tr h="265363">
                <a:tc vMerge="1">
                  <a:txBody>
                    <a:bodyPr/>
                    <a:lstStyle/>
                    <a:p>
                      <a:pPr marL="0" marR="0" indent="0" algn="ctr" defTabSz="914400" rtl="0" eaLnBrk="1" fontAlgn="t" latinLnBrk="0" hangingPunct="1">
                        <a:lnSpc>
                          <a:spcPct val="100000"/>
                        </a:lnSpc>
                        <a:spcBef>
                          <a:spcPts val="0"/>
                        </a:spcBef>
                        <a:spcAft>
                          <a:spcPts val="0"/>
                        </a:spcAft>
                        <a:buClrTx/>
                        <a:buSzTx/>
                        <a:buFontTx/>
                        <a:buNone/>
                        <a:tabLst/>
                        <a:defRPr/>
                      </a:pPr>
                      <a:endParaRPr kumimoji="0" lang="es-MX" sz="900" b="1" i="0" u="none" strike="noStrike" kern="1200" dirty="0" smtClean="0">
                        <a:solidFill>
                          <a:schemeClr val="tx1"/>
                        </a:solidFill>
                        <a:effectLst/>
                        <a:latin typeface="Calibri" pitchFamily="34" charset="0"/>
                        <a:ea typeface="+mn-ea"/>
                        <a:cs typeface="Calibri" pitchFamily="34" charset="0"/>
                      </a:endParaRPr>
                    </a:p>
                  </a:txBody>
                  <a:tcPr marL="8460" marR="8460" marT="8460"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rtl="0" fontAlgn="ctr"/>
                      <a:r>
                        <a:rPr lang="es-MX" sz="1100" b="1" i="0" u="none" strike="noStrike" dirty="0">
                          <a:solidFill>
                            <a:srgbClr val="FFFFFF"/>
                          </a:solidFill>
                          <a:latin typeface="Calibri" pitchFamily="34" charset="0"/>
                        </a:rPr>
                        <a:t>Total</a:t>
                      </a:r>
                    </a:p>
                  </a:txBody>
                  <a:tcPr marL="8460" marR="8460" marT="8460" marB="0" anchor="ctr">
                    <a:lnL w="6350" cap="flat" cmpd="sng" algn="ctr">
                      <a:solidFill>
                        <a:srgbClr val="2DA2BF"/>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100" b="1" i="0" u="none" strike="noStrike" dirty="0">
                          <a:solidFill>
                            <a:schemeClr val="bg1"/>
                          </a:solidFill>
                          <a:effectLst/>
                          <a:latin typeface="Calibri" panose="020F0502020204030204" pitchFamily="34" charset="0"/>
                        </a:rPr>
                        <a:t>1,078</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100" b="1" i="0" u="none" strike="noStrike" dirty="0">
                          <a:solidFill>
                            <a:schemeClr val="bg1"/>
                          </a:solidFill>
                          <a:effectLst/>
                          <a:latin typeface="Calibri" panose="020F0502020204030204" pitchFamily="34" charset="0"/>
                        </a:rPr>
                        <a:t>49.2%</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100" b="1" i="0" u="none" strike="noStrike" dirty="0">
                          <a:solidFill>
                            <a:schemeClr val="bg1"/>
                          </a:solidFill>
                          <a:effectLst/>
                          <a:latin typeface="Calibri" panose="020F0502020204030204" pitchFamily="34" charset="0"/>
                        </a:rPr>
                        <a:t>721</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100" b="1" i="0" u="none" strike="noStrike" dirty="0">
                          <a:solidFill>
                            <a:schemeClr val="bg1"/>
                          </a:solidFill>
                          <a:effectLst/>
                          <a:latin typeface="Calibri" panose="020F0502020204030204" pitchFamily="34" charset="0"/>
                        </a:rPr>
                        <a:t>32.9%</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100" b="1" i="0" u="none" strike="noStrike" dirty="0">
                          <a:solidFill>
                            <a:schemeClr val="bg1"/>
                          </a:solidFill>
                          <a:effectLst/>
                          <a:latin typeface="Calibri" panose="020F0502020204030204" pitchFamily="34" charset="0"/>
                        </a:rPr>
                        <a:t>392</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100" b="1" i="0" u="none" strike="noStrike" dirty="0">
                          <a:solidFill>
                            <a:schemeClr val="bg1"/>
                          </a:solidFill>
                          <a:effectLst/>
                          <a:latin typeface="Calibri" panose="020F0502020204030204" pitchFamily="34" charset="0"/>
                        </a:rPr>
                        <a:t>17.9%</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100" b="1" i="0" u="none" strike="noStrike" dirty="0">
                          <a:solidFill>
                            <a:schemeClr val="bg1"/>
                          </a:solidFill>
                          <a:effectLst/>
                          <a:latin typeface="Calibri" panose="020F0502020204030204" pitchFamily="34" charset="0"/>
                        </a:rPr>
                        <a:t>2,191</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100" b="1" i="0" u="none" strike="noStrike" dirty="0">
                          <a:solidFill>
                            <a:schemeClr val="bg1"/>
                          </a:solidFill>
                          <a:effectLst/>
                          <a:latin typeface="Calibri" panose="020F0502020204030204" pitchFamily="34" charset="0"/>
                        </a:rPr>
                        <a:t>100%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r>
              <a:tr h="265363">
                <a:tc rowSpan="3">
                  <a:txBody>
                    <a:bodyPr/>
                    <a:lstStyle/>
                    <a:p>
                      <a:pPr marL="0" marR="0" indent="0" algn="ctr" defTabSz="914400" rtl="0" eaLnBrk="1" fontAlgn="t" latinLnBrk="0" hangingPunct="1">
                        <a:lnSpc>
                          <a:spcPct val="100000"/>
                        </a:lnSpc>
                        <a:spcBef>
                          <a:spcPts val="0"/>
                        </a:spcBef>
                        <a:spcAft>
                          <a:spcPts val="0"/>
                        </a:spcAft>
                        <a:buClrTx/>
                        <a:buSzTx/>
                        <a:buFontTx/>
                        <a:buNone/>
                        <a:tabLst/>
                        <a:defRPr/>
                      </a:pPr>
                      <a:r>
                        <a:rPr kumimoji="0" lang="es-MX" sz="1100" b="1" i="0" u="none" strike="noStrike" kern="1200" dirty="0" smtClean="0">
                          <a:solidFill>
                            <a:schemeClr val="tx1"/>
                          </a:solidFill>
                          <a:effectLst/>
                          <a:latin typeface="Calibri" pitchFamily="34" charset="0"/>
                          <a:ea typeface="+mn-ea"/>
                          <a:cs typeface="Calibri" pitchFamily="34" charset="0"/>
                        </a:rPr>
                        <a:t>2015</a:t>
                      </a: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1100" b="1" i="0" u="none" strike="noStrike" dirty="0" smtClean="0">
                          <a:solidFill>
                            <a:srgbClr val="000000"/>
                          </a:solidFill>
                          <a:latin typeface="Calibri" pitchFamily="34" charset="0"/>
                        </a:rPr>
                        <a:t>INFOMEX</a:t>
                      </a:r>
                      <a:endParaRPr lang="es-MX" sz="11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1,233</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46.5%</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838</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31.6%</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580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21.9%</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2,651</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r>
              <a:tr h="265363">
                <a:tc vMerge="1">
                  <a:txBody>
                    <a:bodyPr/>
                    <a:lstStyle/>
                    <a:p>
                      <a:pPr marL="0" marR="0" indent="0" algn="ctr" defTabSz="914400" rtl="0" eaLnBrk="1" fontAlgn="t" latinLnBrk="0" hangingPunct="1">
                        <a:lnSpc>
                          <a:spcPct val="100000"/>
                        </a:lnSpc>
                        <a:spcBef>
                          <a:spcPts val="0"/>
                        </a:spcBef>
                        <a:spcAft>
                          <a:spcPts val="0"/>
                        </a:spcAft>
                        <a:buClrTx/>
                        <a:buSzTx/>
                        <a:buFontTx/>
                        <a:buNone/>
                        <a:tabLst/>
                        <a:defRPr/>
                      </a:pPr>
                      <a:endParaRPr kumimoji="0" lang="es-MX" sz="1000" b="1" i="0" u="none" strike="noStrike" kern="1200" dirty="0" smtClean="0">
                        <a:solidFill>
                          <a:schemeClr val="tx1"/>
                        </a:solidFill>
                        <a:effectLst/>
                        <a:latin typeface="Calibri" pitchFamily="34" charset="0"/>
                        <a:ea typeface="+mn-ea"/>
                        <a:cs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1100" b="1" i="0" u="none" strike="noStrike" dirty="0" smtClean="0">
                          <a:solidFill>
                            <a:srgbClr val="000000"/>
                          </a:solidFill>
                          <a:latin typeface="Calibri" pitchFamily="34" charset="0"/>
                        </a:rPr>
                        <a:t>Buzones</a:t>
                      </a:r>
                      <a:endParaRPr lang="es-MX" sz="11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62</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79.5%</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14</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17.9%</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2</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2.6%</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78</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r>
              <a:tr h="265363">
                <a:tc vMerge="1">
                  <a:txBody>
                    <a:bodyPr/>
                    <a:lstStyle/>
                    <a:p>
                      <a:pPr marL="0" marR="0" indent="0" algn="ctr" defTabSz="914400" rtl="0" eaLnBrk="1" fontAlgn="t" latinLnBrk="0" hangingPunct="1">
                        <a:lnSpc>
                          <a:spcPct val="100000"/>
                        </a:lnSpc>
                        <a:spcBef>
                          <a:spcPts val="0"/>
                        </a:spcBef>
                        <a:spcAft>
                          <a:spcPts val="0"/>
                        </a:spcAft>
                        <a:buClrTx/>
                        <a:buSzTx/>
                        <a:buFontTx/>
                        <a:buNone/>
                        <a:tabLst/>
                        <a:defRPr/>
                      </a:pPr>
                      <a:endParaRPr kumimoji="0" lang="es-MX" sz="1000" b="1" i="0" u="none" strike="noStrike" kern="1200" dirty="0" smtClean="0">
                        <a:solidFill>
                          <a:schemeClr val="tx1"/>
                        </a:solidFill>
                        <a:effectLst/>
                        <a:latin typeface="Calibri" pitchFamily="34" charset="0"/>
                        <a:ea typeface="+mn-ea"/>
                        <a:cs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1100" b="1" i="0" u="none" strike="noStrike" dirty="0">
                          <a:solidFill>
                            <a:srgbClr val="FFFFFF"/>
                          </a:solidFill>
                          <a:latin typeface="Calibri" pitchFamily="34" charset="0"/>
                        </a:rPr>
                        <a:t>Total</a:t>
                      </a: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100" b="1" i="0" u="none" strike="noStrike" dirty="0">
                          <a:solidFill>
                            <a:schemeClr val="bg1"/>
                          </a:solidFill>
                          <a:effectLst/>
                          <a:latin typeface="Calibri" panose="020F0502020204030204" pitchFamily="34" charset="0"/>
                        </a:rPr>
                        <a:t>1,295</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100" b="1" i="0" u="none" strike="noStrike" dirty="0">
                          <a:solidFill>
                            <a:schemeClr val="bg1"/>
                          </a:solidFill>
                          <a:effectLst/>
                          <a:latin typeface="Calibri" panose="020F0502020204030204" pitchFamily="34" charset="0"/>
                        </a:rPr>
                        <a:t>47.5%</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100" b="1" i="0" u="none" strike="noStrike" dirty="0">
                          <a:solidFill>
                            <a:schemeClr val="bg1"/>
                          </a:solidFill>
                          <a:effectLst/>
                          <a:latin typeface="Calibri" panose="020F0502020204030204" pitchFamily="34" charset="0"/>
                        </a:rPr>
                        <a:t>852</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100" b="1" i="0" u="none" strike="noStrike" dirty="0">
                          <a:solidFill>
                            <a:schemeClr val="bg1"/>
                          </a:solidFill>
                          <a:effectLst/>
                          <a:latin typeface="Calibri" panose="020F0502020204030204" pitchFamily="34" charset="0"/>
                        </a:rPr>
                        <a:t>31.2%</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100" b="1" i="0" u="none" strike="noStrike" dirty="0">
                          <a:solidFill>
                            <a:schemeClr val="bg1"/>
                          </a:solidFill>
                          <a:effectLst/>
                          <a:latin typeface="Calibri" panose="020F0502020204030204" pitchFamily="34" charset="0"/>
                        </a:rPr>
                        <a:t>582</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100" b="1" i="0" u="none" strike="noStrike" dirty="0">
                          <a:solidFill>
                            <a:schemeClr val="bg1"/>
                          </a:solidFill>
                          <a:effectLst/>
                          <a:latin typeface="Calibri" panose="020F0502020204030204" pitchFamily="34" charset="0"/>
                        </a:rPr>
                        <a:t>21.3%</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100" b="1" i="0" u="none" strike="noStrike" dirty="0">
                          <a:solidFill>
                            <a:schemeClr val="bg1"/>
                          </a:solidFill>
                          <a:effectLst/>
                          <a:latin typeface="Calibri" panose="020F0502020204030204" pitchFamily="34" charset="0"/>
                        </a:rPr>
                        <a:t>2,729</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100" b="1" i="0" u="none" strike="noStrike" dirty="0">
                          <a:solidFill>
                            <a:schemeClr val="bg1"/>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r>
              <a:tr h="265363">
                <a:tc rowSpan="3">
                  <a:txBody>
                    <a:bodyPr/>
                    <a:lstStyle/>
                    <a:p>
                      <a:pPr marL="0" marR="0" indent="0" algn="ctr" defTabSz="914400" rtl="0" eaLnBrk="1" fontAlgn="t" latinLnBrk="0" hangingPunct="1">
                        <a:lnSpc>
                          <a:spcPct val="100000"/>
                        </a:lnSpc>
                        <a:spcBef>
                          <a:spcPts val="0"/>
                        </a:spcBef>
                        <a:spcAft>
                          <a:spcPts val="0"/>
                        </a:spcAft>
                        <a:buClrTx/>
                        <a:buSzTx/>
                        <a:buFontTx/>
                        <a:buNone/>
                        <a:tabLst/>
                        <a:defRPr/>
                      </a:pPr>
                      <a:r>
                        <a:rPr kumimoji="0" lang="es-MX" sz="1100" b="1" i="0" u="none" strike="noStrike" kern="1200" dirty="0" smtClean="0">
                          <a:solidFill>
                            <a:schemeClr val="tx1"/>
                          </a:solidFill>
                          <a:effectLst/>
                          <a:latin typeface="Calibri" pitchFamily="34" charset="0"/>
                          <a:ea typeface="+mn-ea"/>
                          <a:cs typeface="Calibri" pitchFamily="34" charset="0"/>
                        </a:rPr>
                        <a:t>2016</a:t>
                      </a: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1100" b="1" i="0" u="none" strike="noStrike" dirty="0" smtClean="0">
                          <a:solidFill>
                            <a:srgbClr val="000000"/>
                          </a:solidFill>
                          <a:latin typeface="Calibri" pitchFamily="34" charset="0"/>
                        </a:rPr>
                        <a:t>INFOMEX</a:t>
                      </a:r>
                      <a:endParaRPr lang="es-MX" sz="11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ES" sz="1100" b="1" i="0" u="none" strike="noStrike" dirty="0">
                          <a:solidFill>
                            <a:srgbClr val="010205"/>
                          </a:solidFill>
                          <a:effectLst/>
                          <a:latin typeface="Calibri" panose="020F0502020204030204" pitchFamily="34" charset="0"/>
                          <a:cs typeface="Calibri" panose="020F0502020204030204" pitchFamily="34" charset="0"/>
                        </a:rPr>
                        <a:t>807</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ES" sz="1100" b="1" i="0" u="none" strike="noStrike" dirty="0">
                          <a:solidFill>
                            <a:srgbClr val="010205"/>
                          </a:solidFill>
                          <a:effectLst/>
                          <a:latin typeface="Calibri" panose="020F0502020204030204" pitchFamily="34" charset="0"/>
                          <a:cs typeface="Calibri" panose="020F0502020204030204" pitchFamily="34" charset="0"/>
                        </a:rPr>
                        <a:t>44.1%</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ES" sz="1100" b="1" i="0" u="none" strike="noStrike" dirty="0">
                          <a:solidFill>
                            <a:srgbClr val="010205"/>
                          </a:solidFill>
                          <a:effectLst/>
                          <a:latin typeface="Calibri" panose="020F0502020204030204" pitchFamily="34" charset="0"/>
                          <a:cs typeface="Calibri" panose="020F0502020204030204" pitchFamily="34" charset="0"/>
                        </a:rPr>
                        <a:t>610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ES" sz="1100" b="1" i="0" u="none" strike="noStrike" dirty="0">
                          <a:solidFill>
                            <a:srgbClr val="010205"/>
                          </a:solidFill>
                          <a:effectLst/>
                          <a:latin typeface="Calibri" panose="020F0502020204030204" pitchFamily="34" charset="0"/>
                          <a:cs typeface="Calibri" panose="020F0502020204030204" pitchFamily="34" charset="0"/>
                        </a:rPr>
                        <a:t>33.3%</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ES" sz="1100" b="1" i="0" u="none" strike="noStrike" dirty="0">
                          <a:solidFill>
                            <a:srgbClr val="010205"/>
                          </a:solidFill>
                          <a:effectLst/>
                          <a:latin typeface="Calibri" panose="020F0502020204030204" pitchFamily="34" charset="0"/>
                          <a:cs typeface="Calibri" panose="020F0502020204030204" pitchFamily="34" charset="0"/>
                        </a:rPr>
                        <a:t>415</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ES" sz="1100" b="1" i="0" u="none" strike="noStrike" dirty="0">
                          <a:solidFill>
                            <a:srgbClr val="010205"/>
                          </a:solidFill>
                          <a:effectLst/>
                          <a:latin typeface="Calibri" panose="020F0502020204030204" pitchFamily="34" charset="0"/>
                          <a:cs typeface="Calibri" panose="020F0502020204030204" pitchFamily="34" charset="0"/>
                        </a:rPr>
                        <a:t>22.7%</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ES" sz="1100" b="1" i="0" u="none" strike="noStrike" dirty="0" smtClean="0">
                          <a:solidFill>
                            <a:srgbClr val="010205"/>
                          </a:solidFill>
                          <a:effectLst/>
                          <a:latin typeface="Calibri" panose="020F0502020204030204" pitchFamily="34" charset="0"/>
                          <a:cs typeface="Calibri" panose="020F0502020204030204" pitchFamily="34" charset="0"/>
                        </a:rPr>
                        <a:t>1,832</a:t>
                      </a:r>
                      <a:endParaRPr lang="es-ES" sz="1100" b="1" i="0" u="none" strike="noStrike" dirty="0">
                        <a:solidFill>
                          <a:srgbClr val="010205"/>
                        </a:solidFill>
                        <a:effectLst/>
                        <a:latin typeface="Calibri" panose="020F0502020204030204" pitchFamily="34" charset="0"/>
                        <a:cs typeface="Calibri" panose="020F0502020204030204" pitchFamily="34" charset="0"/>
                      </a:endParaRP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r>
              <a:tr h="265363">
                <a:tc vMerge="1">
                  <a:txBody>
                    <a:bodyPr/>
                    <a:lstStyle/>
                    <a:p>
                      <a:pPr marL="0" marR="0" indent="0" algn="ctr" defTabSz="914400" rtl="0" eaLnBrk="1" fontAlgn="t" latinLnBrk="0" hangingPunct="1">
                        <a:lnSpc>
                          <a:spcPct val="100000"/>
                        </a:lnSpc>
                        <a:spcBef>
                          <a:spcPts val="0"/>
                        </a:spcBef>
                        <a:spcAft>
                          <a:spcPts val="0"/>
                        </a:spcAft>
                        <a:buClrTx/>
                        <a:buSzTx/>
                        <a:buFontTx/>
                        <a:buNone/>
                        <a:tabLst/>
                        <a:defRPr/>
                      </a:pPr>
                      <a:endParaRPr kumimoji="0" lang="es-MX" sz="1000" b="1" i="0" u="none" strike="noStrike" kern="1200" dirty="0" smtClean="0">
                        <a:solidFill>
                          <a:schemeClr val="tx1"/>
                        </a:solidFill>
                        <a:effectLst/>
                        <a:latin typeface="Calibri" pitchFamily="34" charset="0"/>
                        <a:ea typeface="+mn-ea"/>
                        <a:cs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1100" b="1" i="0" u="none" strike="noStrike" dirty="0" smtClean="0">
                          <a:solidFill>
                            <a:srgbClr val="000000"/>
                          </a:solidFill>
                          <a:latin typeface="Calibri" pitchFamily="34" charset="0"/>
                        </a:rPr>
                        <a:t>Buzones</a:t>
                      </a:r>
                      <a:endParaRPr lang="es-MX" sz="11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r>
              <a:tr h="265363">
                <a:tc vMerge="1">
                  <a:txBody>
                    <a:bodyPr/>
                    <a:lstStyle/>
                    <a:p>
                      <a:pPr marL="0" marR="0" indent="0" algn="ctr" defTabSz="914400" rtl="0" eaLnBrk="1" fontAlgn="t" latinLnBrk="0" hangingPunct="1">
                        <a:lnSpc>
                          <a:spcPct val="100000"/>
                        </a:lnSpc>
                        <a:spcBef>
                          <a:spcPts val="0"/>
                        </a:spcBef>
                        <a:spcAft>
                          <a:spcPts val="0"/>
                        </a:spcAft>
                        <a:buClrTx/>
                        <a:buSzTx/>
                        <a:buFontTx/>
                        <a:buNone/>
                        <a:tabLst/>
                        <a:defRPr/>
                      </a:pPr>
                      <a:endParaRPr kumimoji="0" lang="es-MX" sz="1000" b="1" i="0" u="none" strike="noStrike" kern="1200" dirty="0" smtClean="0">
                        <a:solidFill>
                          <a:schemeClr val="tx1"/>
                        </a:solidFill>
                        <a:effectLst/>
                        <a:latin typeface="Calibri" pitchFamily="34" charset="0"/>
                        <a:ea typeface="+mn-ea"/>
                        <a:cs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1100" b="1" i="0" u="none" strike="noStrike" dirty="0">
                          <a:solidFill>
                            <a:srgbClr val="FFFFFF"/>
                          </a:solidFill>
                          <a:latin typeface="Calibri" pitchFamily="34" charset="0"/>
                        </a:rPr>
                        <a:t>Total</a:t>
                      </a:r>
                    </a:p>
                  </a:txBody>
                  <a:tcPr marL="8460" marR="8460" marT="8460" marB="0" anchor="ctr">
                    <a:lnL w="6350" cap="flat" cmpd="sng" algn="ctr">
                      <a:solidFill>
                        <a:srgbClr val="2DA2BF"/>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rgbClr val="2DA2BF"/>
                    </a:solidFill>
                  </a:tcPr>
                </a:tc>
                <a:tc>
                  <a:txBody>
                    <a:bodyPr/>
                    <a:lstStyle/>
                    <a:p>
                      <a:pPr algn="ctr" fontAlgn="t"/>
                      <a:r>
                        <a:rPr lang="es-ES" sz="1100" b="1" i="0" u="none" strike="noStrike" dirty="0">
                          <a:solidFill>
                            <a:schemeClr val="bg1"/>
                          </a:solidFill>
                          <a:effectLst/>
                          <a:latin typeface="Calibri" panose="020F0502020204030204" pitchFamily="34" charset="0"/>
                          <a:cs typeface="Calibri" panose="020F0502020204030204" pitchFamily="34" charset="0"/>
                        </a:rPr>
                        <a:t>807</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rgbClr val="2DA2BF"/>
                    </a:solidFill>
                  </a:tcPr>
                </a:tc>
                <a:tc>
                  <a:txBody>
                    <a:bodyPr/>
                    <a:lstStyle/>
                    <a:p>
                      <a:pPr algn="ctr" fontAlgn="t"/>
                      <a:r>
                        <a:rPr lang="es-ES" sz="1100" b="1" i="0" u="none" strike="noStrike" dirty="0">
                          <a:solidFill>
                            <a:schemeClr val="bg1"/>
                          </a:solidFill>
                          <a:effectLst/>
                          <a:latin typeface="Calibri" panose="020F0502020204030204" pitchFamily="34" charset="0"/>
                          <a:cs typeface="Calibri" panose="020F0502020204030204" pitchFamily="34" charset="0"/>
                        </a:rPr>
                        <a:t>44.1%</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rgbClr val="2DA2BF"/>
                    </a:solidFill>
                  </a:tcPr>
                </a:tc>
                <a:tc>
                  <a:txBody>
                    <a:bodyPr/>
                    <a:lstStyle/>
                    <a:p>
                      <a:pPr algn="ctr" fontAlgn="t"/>
                      <a:r>
                        <a:rPr lang="es-ES" sz="1100" b="1" i="0" u="none" strike="noStrike" dirty="0">
                          <a:solidFill>
                            <a:schemeClr val="bg1"/>
                          </a:solidFill>
                          <a:effectLst/>
                          <a:latin typeface="Calibri" panose="020F0502020204030204" pitchFamily="34" charset="0"/>
                          <a:cs typeface="Calibri" panose="020F0502020204030204" pitchFamily="34" charset="0"/>
                        </a:rPr>
                        <a:t>610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rgbClr val="2DA2BF"/>
                    </a:solidFill>
                  </a:tcPr>
                </a:tc>
                <a:tc>
                  <a:txBody>
                    <a:bodyPr/>
                    <a:lstStyle/>
                    <a:p>
                      <a:pPr algn="ctr" fontAlgn="t"/>
                      <a:r>
                        <a:rPr lang="es-ES" sz="1100" b="1" i="0" u="none" strike="noStrike" dirty="0">
                          <a:solidFill>
                            <a:schemeClr val="bg1"/>
                          </a:solidFill>
                          <a:effectLst/>
                          <a:latin typeface="Calibri" panose="020F0502020204030204" pitchFamily="34" charset="0"/>
                          <a:cs typeface="Calibri" panose="020F0502020204030204" pitchFamily="34" charset="0"/>
                        </a:rPr>
                        <a:t>33.3%</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rgbClr val="2DA2BF"/>
                    </a:solidFill>
                  </a:tcPr>
                </a:tc>
                <a:tc>
                  <a:txBody>
                    <a:bodyPr/>
                    <a:lstStyle/>
                    <a:p>
                      <a:pPr algn="ctr" fontAlgn="t"/>
                      <a:r>
                        <a:rPr lang="es-ES" sz="1100" b="1" i="0" u="none" strike="noStrike" dirty="0">
                          <a:solidFill>
                            <a:schemeClr val="bg1"/>
                          </a:solidFill>
                          <a:effectLst/>
                          <a:latin typeface="Calibri" panose="020F0502020204030204" pitchFamily="34" charset="0"/>
                          <a:cs typeface="Calibri" panose="020F0502020204030204" pitchFamily="34" charset="0"/>
                        </a:rPr>
                        <a:t>415</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rgbClr val="2DA2BF"/>
                    </a:solidFill>
                  </a:tcPr>
                </a:tc>
                <a:tc>
                  <a:txBody>
                    <a:bodyPr/>
                    <a:lstStyle/>
                    <a:p>
                      <a:pPr algn="ctr" fontAlgn="t"/>
                      <a:r>
                        <a:rPr lang="es-ES" sz="1100" b="1" i="0" u="none" strike="noStrike" dirty="0">
                          <a:solidFill>
                            <a:schemeClr val="bg1"/>
                          </a:solidFill>
                          <a:effectLst/>
                          <a:latin typeface="Calibri" panose="020F0502020204030204" pitchFamily="34" charset="0"/>
                          <a:cs typeface="Calibri" panose="020F0502020204030204" pitchFamily="34" charset="0"/>
                        </a:rPr>
                        <a:t>22.7%</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rgbClr val="2DA2BF"/>
                    </a:solidFill>
                  </a:tcPr>
                </a:tc>
                <a:tc>
                  <a:txBody>
                    <a:bodyPr/>
                    <a:lstStyle/>
                    <a:p>
                      <a:pPr algn="ctr" fontAlgn="t"/>
                      <a:r>
                        <a:rPr lang="es-ES" sz="1100" b="1" i="0" u="none" strike="noStrike" dirty="0" smtClean="0">
                          <a:solidFill>
                            <a:schemeClr val="bg1"/>
                          </a:solidFill>
                          <a:effectLst/>
                          <a:latin typeface="Calibri" panose="020F0502020204030204" pitchFamily="34" charset="0"/>
                          <a:cs typeface="Calibri" panose="020F0502020204030204" pitchFamily="34" charset="0"/>
                        </a:rPr>
                        <a:t>1,832</a:t>
                      </a:r>
                      <a:endParaRPr lang="es-ES" sz="1100" b="1" i="0" u="none" strike="noStrike" dirty="0">
                        <a:solidFill>
                          <a:schemeClr val="bg1"/>
                        </a:solidFill>
                        <a:effectLst/>
                        <a:latin typeface="Calibri" panose="020F0502020204030204" pitchFamily="34" charset="0"/>
                        <a:cs typeface="Calibri" panose="020F0502020204030204" pitchFamily="34" charset="0"/>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rgbClr val="2DA2BF"/>
                    </a:solidFill>
                  </a:tcPr>
                </a:tc>
                <a:tc>
                  <a:txBody>
                    <a:bodyPr/>
                    <a:lstStyle/>
                    <a:p>
                      <a:pPr algn="ctr" fontAlgn="t"/>
                      <a:r>
                        <a:rPr lang="es-MX" sz="1100" b="1" i="0" u="none" strike="noStrike" dirty="0">
                          <a:solidFill>
                            <a:schemeClr val="bg1"/>
                          </a:solidFill>
                          <a:effectLst/>
                          <a:latin typeface="Calibri" panose="020F0502020204030204" pitchFamily="34" charset="0"/>
                        </a:rPr>
                        <a:t>100%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rgbClr val="2DA2BF"/>
                    </a:solidFill>
                  </a:tcPr>
                </a:tc>
              </a:tr>
              <a:tr h="265363">
                <a:tc rowSpan="3">
                  <a:txBody>
                    <a:bodyPr/>
                    <a:lstStyle/>
                    <a:p>
                      <a:pPr marL="0" marR="0" indent="0" algn="ctr" defTabSz="914400" rtl="0" eaLnBrk="1" fontAlgn="t" latinLnBrk="0" hangingPunct="1">
                        <a:lnSpc>
                          <a:spcPct val="100000"/>
                        </a:lnSpc>
                        <a:spcBef>
                          <a:spcPts val="0"/>
                        </a:spcBef>
                        <a:spcAft>
                          <a:spcPts val="0"/>
                        </a:spcAft>
                        <a:buClrTx/>
                        <a:buSzTx/>
                        <a:buFontTx/>
                        <a:buNone/>
                        <a:tabLst/>
                        <a:defRPr/>
                      </a:pPr>
                      <a:r>
                        <a:rPr kumimoji="0" lang="es-MX" sz="1100" b="1" i="0" u="none" strike="noStrike" kern="1200" dirty="0" smtClean="0">
                          <a:solidFill>
                            <a:schemeClr val="tx1"/>
                          </a:solidFill>
                          <a:effectLst/>
                          <a:latin typeface="Calibri" pitchFamily="34" charset="0"/>
                          <a:ea typeface="+mn-ea"/>
                          <a:cs typeface="Calibri" pitchFamily="34" charset="0"/>
                        </a:rPr>
                        <a:t>2017</a:t>
                      </a:r>
                    </a:p>
                  </a:txBody>
                  <a:tcPr marL="8460" marR="8460" marT="8460" marB="0" anchor="ctr">
                    <a:lnL w="6350" cap="flat" cmpd="sng" algn="ctr">
                      <a:solidFill>
                        <a:srgbClr val="2DA2BF"/>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1100" b="1" i="0" u="none" strike="noStrike" dirty="0" smtClean="0">
                          <a:solidFill>
                            <a:srgbClr val="000000"/>
                          </a:solidFill>
                          <a:latin typeface="Calibri" pitchFamily="34" charset="0"/>
                        </a:rPr>
                        <a:t>INFOMEX</a:t>
                      </a:r>
                      <a:endParaRPr lang="es-MX" sz="1100" b="1" i="0" u="none" strike="noStrike" dirty="0">
                        <a:solidFill>
                          <a:srgbClr val="000000"/>
                        </a:solidFill>
                        <a:latin typeface="Calibri" pitchFamily="34" charset="0"/>
                      </a:endParaRPr>
                    </a:p>
                  </a:txBody>
                  <a:tcPr marL="8460" marR="8460" marT="846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pPr marL="0" algn="ctr" rtl="0" eaLnBrk="1" fontAlgn="t" latinLnBrk="0" hangingPunct="1"/>
                      <a:r>
                        <a:rPr kumimoji="0" lang="es-MX" sz="1100" b="1" i="0" u="none" strike="noStrike" kern="1200" dirty="0">
                          <a:solidFill>
                            <a:srgbClr val="000000"/>
                          </a:solidFill>
                          <a:effectLst/>
                          <a:latin typeface="Calibri" panose="020F0502020204030204" pitchFamily="34" charset="0"/>
                          <a:ea typeface="+mn-ea"/>
                          <a:cs typeface="+mn-cs"/>
                        </a:rPr>
                        <a:t>904</a:t>
                      </a:r>
                    </a:p>
                  </a:txBody>
                  <a:tcPr marL="9525" marR="9525" marT="9525"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pPr marL="0" algn="ctr" rtl="0" eaLnBrk="1" fontAlgn="t" latinLnBrk="0" hangingPunct="1"/>
                      <a:r>
                        <a:rPr kumimoji="0" lang="es-MX" sz="1100" b="1" i="0" u="none" strike="noStrike" kern="1200" dirty="0">
                          <a:solidFill>
                            <a:srgbClr val="000000"/>
                          </a:solidFill>
                          <a:effectLst/>
                          <a:latin typeface="Calibri" panose="020F0502020204030204" pitchFamily="34" charset="0"/>
                          <a:ea typeface="+mn-ea"/>
                          <a:cs typeface="+mn-cs"/>
                        </a:rPr>
                        <a:t>49.1%</a:t>
                      </a:r>
                    </a:p>
                  </a:txBody>
                  <a:tcPr marL="9525" marR="9525" marT="9525"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pPr marL="0" algn="ctr" rtl="0" eaLnBrk="1" fontAlgn="t" latinLnBrk="0" hangingPunct="1"/>
                      <a:r>
                        <a:rPr kumimoji="0" lang="es-MX" sz="1100" b="1" i="0" u="none" strike="noStrike" kern="1200" dirty="0">
                          <a:solidFill>
                            <a:srgbClr val="000000"/>
                          </a:solidFill>
                          <a:effectLst/>
                          <a:latin typeface="Calibri" panose="020F0502020204030204" pitchFamily="34" charset="0"/>
                          <a:ea typeface="+mn-ea"/>
                          <a:cs typeface="+mn-cs"/>
                        </a:rPr>
                        <a:t>535</a:t>
                      </a:r>
                    </a:p>
                  </a:txBody>
                  <a:tcPr marL="9525" marR="9525" marT="9525"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pPr marL="0" algn="ctr" rtl="0" eaLnBrk="1" fontAlgn="t" latinLnBrk="0" hangingPunct="1"/>
                      <a:r>
                        <a:rPr kumimoji="0" lang="es-MX" sz="1100" b="1" i="0" u="none" strike="noStrike" kern="1200" dirty="0">
                          <a:solidFill>
                            <a:srgbClr val="000000"/>
                          </a:solidFill>
                          <a:effectLst/>
                          <a:latin typeface="Calibri" panose="020F0502020204030204" pitchFamily="34" charset="0"/>
                          <a:ea typeface="+mn-ea"/>
                          <a:cs typeface="+mn-cs"/>
                        </a:rPr>
                        <a:t>29.0%</a:t>
                      </a:r>
                    </a:p>
                  </a:txBody>
                  <a:tcPr marL="9525" marR="9525" marT="9525"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pPr marL="0" algn="ctr" rtl="0" eaLnBrk="1" fontAlgn="t" latinLnBrk="0" hangingPunct="1"/>
                      <a:r>
                        <a:rPr kumimoji="0" lang="es-MX" sz="1100" b="1" i="0" u="none" strike="noStrike" kern="1200" dirty="0">
                          <a:solidFill>
                            <a:srgbClr val="000000"/>
                          </a:solidFill>
                          <a:effectLst/>
                          <a:latin typeface="Calibri" panose="020F0502020204030204" pitchFamily="34" charset="0"/>
                          <a:ea typeface="+mn-ea"/>
                          <a:cs typeface="+mn-cs"/>
                        </a:rPr>
                        <a:t>404</a:t>
                      </a:r>
                    </a:p>
                  </a:txBody>
                  <a:tcPr marL="9525" marR="9525" marT="9525"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pPr marL="0" algn="ctr" rtl="0" eaLnBrk="1" fontAlgn="t" latinLnBrk="0" hangingPunct="1"/>
                      <a:r>
                        <a:rPr kumimoji="0" lang="es-MX" sz="1100" b="1" i="0" u="none" strike="noStrike" kern="1200">
                          <a:solidFill>
                            <a:srgbClr val="000000"/>
                          </a:solidFill>
                          <a:effectLst/>
                          <a:latin typeface="Calibri" panose="020F0502020204030204" pitchFamily="34" charset="0"/>
                          <a:ea typeface="+mn-ea"/>
                          <a:cs typeface="+mn-cs"/>
                        </a:rPr>
                        <a:t>21.9%</a:t>
                      </a:r>
                    </a:p>
                  </a:txBody>
                  <a:tcPr marL="9525" marR="9525" marT="9525"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pPr marL="0" algn="ctr" rtl="0" eaLnBrk="1" fontAlgn="t" latinLnBrk="0" hangingPunct="1"/>
                      <a:r>
                        <a:rPr kumimoji="0" lang="es-MX" sz="1100" b="1" i="0" u="none" strike="noStrike" kern="1200" dirty="0" smtClean="0">
                          <a:solidFill>
                            <a:srgbClr val="000000"/>
                          </a:solidFill>
                          <a:effectLst/>
                          <a:latin typeface="Calibri" panose="020F0502020204030204" pitchFamily="34" charset="0"/>
                          <a:ea typeface="+mn-ea"/>
                          <a:cs typeface="+mn-cs"/>
                        </a:rPr>
                        <a:t>1,843</a:t>
                      </a:r>
                      <a:endParaRPr kumimoji="0" lang="es-MX" sz="1100" b="1" i="0" u="none" strike="noStrike" kern="1200" dirty="0">
                        <a:solidFill>
                          <a:srgbClr val="000000"/>
                        </a:solidFill>
                        <a:effectLst/>
                        <a:latin typeface="Calibri" panose="020F0502020204030204" pitchFamily="34" charset="0"/>
                        <a:ea typeface="+mn-ea"/>
                        <a:cs typeface="+mn-cs"/>
                      </a:endParaRPr>
                    </a:p>
                  </a:txBody>
                  <a:tcPr marL="9525" marR="9525" marT="9525"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pPr marL="0" algn="ctr" rtl="0" eaLnBrk="1" fontAlgn="t" latinLnBrk="0" hangingPunct="1"/>
                      <a:r>
                        <a:rPr kumimoji="0" lang="es-MX" sz="1100" b="1" i="0" u="none" strike="noStrike" kern="1200" dirty="0" smtClean="0">
                          <a:solidFill>
                            <a:srgbClr val="000000"/>
                          </a:solidFill>
                          <a:effectLst/>
                          <a:latin typeface="Calibri" panose="020F0502020204030204" pitchFamily="34" charset="0"/>
                          <a:ea typeface="+mn-ea"/>
                          <a:cs typeface="+mn-cs"/>
                        </a:rPr>
                        <a:t>100%</a:t>
                      </a:r>
                      <a:endParaRPr kumimoji="0" lang="es-MX" sz="1100" b="1" i="0" u="none" strike="noStrike" kern="1200" dirty="0">
                        <a:solidFill>
                          <a:srgbClr val="000000"/>
                        </a:solidFill>
                        <a:effectLst/>
                        <a:latin typeface="Calibri" panose="020F0502020204030204" pitchFamily="34" charset="0"/>
                        <a:ea typeface="+mn-ea"/>
                        <a:cs typeface="+mn-cs"/>
                      </a:endParaRPr>
                    </a:p>
                  </a:txBody>
                  <a:tcPr marL="9525" marR="9525" marT="9525"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r>
              <a:tr h="265363">
                <a:tc vMerge="1">
                  <a:txBody>
                    <a:bodyPr/>
                    <a:lstStyle/>
                    <a:p>
                      <a:pPr marL="0" marR="0" indent="0" algn="ctr" defTabSz="914400" rtl="0" eaLnBrk="1" fontAlgn="t" latinLnBrk="0" hangingPunct="1">
                        <a:lnSpc>
                          <a:spcPct val="100000"/>
                        </a:lnSpc>
                        <a:spcBef>
                          <a:spcPts val="0"/>
                        </a:spcBef>
                        <a:spcAft>
                          <a:spcPts val="0"/>
                        </a:spcAft>
                        <a:buClrTx/>
                        <a:buSzTx/>
                        <a:buFontTx/>
                        <a:buNone/>
                        <a:tabLst/>
                        <a:defRPr/>
                      </a:pPr>
                      <a:endParaRPr kumimoji="0" lang="es-MX" sz="900" b="1" i="0" u="none" strike="noStrike" kern="1200" dirty="0" smtClean="0">
                        <a:solidFill>
                          <a:schemeClr val="tx1"/>
                        </a:solidFill>
                        <a:effectLst/>
                        <a:latin typeface="Calibri" pitchFamily="34" charset="0"/>
                        <a:ea typeface="+mn-ea"/>
                        <a:cs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1100" b="1" i="0" u="none" strike="noStrike" dirty="0" smtClean="0">
                          <a:solidFill>
                            <a:srgbClr val="000000"/>
                          </a:solidFill>
                          <a:latin typeface="Calibri" pitchFamily="34" charset="0"/>
                        </a:rPr>
                        <a:t>Buzones</a:t>
                      </a:r>
                      <a:endParaRPr lang="es-MX" sz="1100" b="1" i="0" u="none" strike="noStrike" dirty="0">
                        <a:solidFill>
                          <a:srgbClr val="000000"/>
                        </a:solidFill>
                        <a:latin typeface="Calibri" pitchFamily="34" charset="0"/>
                      </a:endParaRPr>
                    </a:p>
                  </a:txBody>
                  <a:tcPr marL="8460" marR="8460" marT="846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pPr algn="ctr" fontAlgn="t"/>
                      <a:r>
                        <a:rPr lang="es-MX" sz="1100" b="1" i="0" u="none" strike="noStrike" dirty="0">
                          <a:solidFill>
                            <a:srgbClr val="000000"/>
                          </a:solidFill>
                          <a:effectLst/>
                          <a:latin typeface="Calibri" panose="020F0502020204030204" pitchFamily="34" charset="0"/>
                        </a:rPr>
                        <a:t>-</a:t>
                      </a:r>
                    </a:p>
                  </a:txBody>
                  <a:tcPr marL="9525" marR="9525" marT="9525"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pPr algn="ctr" fontAlgn="t"/>
                      <a:r>
                        <a:rPr lang="es-MX" sz="1100" b="1" i="0" u="none" strike="noStrike" dirty="0">
                          <a:solidFill>
                            <a:srgbClr val="000000"/>
                          </a:solidFill>
                          <a:effectLst/>
                          <a:latin typeface="Calibri" panose="020F0502020204030204" pitchFamily="34" charset="0"/>
                        </a:rPr>
                        <a:t>-</a:t>
                      </a:r>
                    </a:p>
                  </a:txBody>
                  <a:tcPr marL="9525" marR="9525" marT="9525"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pPr algn="ctr" fontAlgn="t"/>
                      <a:r>
                        <a:rPr lang="es-MX" sz="1100" b="1" i="0" u="none" strike="noStrike" dirty="0">
                          <a:solidFill>
                            <a:srgbClr val="000000"/>
                          </a:solidFill>
                          <a:effectLst/>
                          <a:latin typeface="Calibri" panose="020F0502020204030204" pitchFamily="34" charset="0"/>
                        </a:rPr>
                        <a:t>-</a:t>
                      </a:r>
                    </a:p>
                  </a:txBody>
                  <a:tcPr marL="9525" marR="9525" marT="9525"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pPr algn="ctr" fontAlgn="t"/>
                      <a:r>
                        <a:rPr lang="es-MX" sz="1100" b="1" i="0" u="none" strike="noStrike" dirty="0">
                          <a:solidFill>
                            <a:srgbClr val="000000"/>
                          </a:solidFill>
                          <a:effectLst/>
                          <a:latin typeface="Calibri" panose="020F0502020204030204" pitchFamily="34" charset="0"/>
                        </a:rPr>
                        <a:t>-</a:t>
                      </a:r>
                    </a:p>
                  </a:txBody>
                  <a:tcPr marL="9525" marR="9525" marT="9525"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pPr algn="ctr" fontAlgn="t"/>
                      <a:r>
                        <a:rPr lang="es-MX" sz="1100" b="1" i="0" u="none" strike="noStrike" dirty="0">
                          <a:solidFill>
                            <a:srgbClr val="000000"/>
                          </a:solidFill>
                          <a:effectLst/>
                          <a:latin typeface="Calibri" panose="020F0502020204030204" pitchFamily="34" charset="0"/>
                        </a:rPr>
                        <a:t>-</a:t>
                      </a:r>
                    </a:p>
                  </a:txBody>
                  <a:tcPr marL="9525" marR="9525" marT="9525"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pPr algn="ctr" fontAlgn="t"/>
                      <a:r>
                        <a:rPr lang="es-MX" sz="1100" b="1" i="0" u="none" strike="noStrike" dirty="0">
                          <a:solidFill>
                            <a:srgbClr val="000000"/>
                          </a:solidFill>
                          <a:effectLst/>
                          <a:latin typeface="Calibri" panose="020F0502020204030204" pitchFamily="34" charset="0"/>
                        </a:rPr>
                        <a:t>-</a:t>
                      </a:r>
                    </a:p>
                  </a:txBody>
                  <a:tcPr marL="9525" marR="9525" marT="9525"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pPr algn="ctr" fontAlgn="t"/>
                      <a:r>
                        <a:rPr lang="es-MX" sz="1100" b="1" i="0" u="none" strike="noStrike" dirty="0">
                          <a:solidFill>
                            <a:srgbClr val="000000"/>
                          </a:solidFill>
                          <a:effectLst/>
                          <a:latin typeface="Calibri" panose="020F0502020204030204" pitchFamily="34" charset="0"/>
                        </a:rPr>
                        <a:t>-</a:t>
                      </a:r>
                    </a:p>
                  </a:txBody>
                  <a:tcPr marL="9525" marR="9525" marT="9525"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pPr algn="ctr" fontAlgn="t"/>
                      <a:r>
                        <a:rPr lang="es-MX" sz="1100" b="1" i="0" u="none" strike="noStrike" dirty="0">
                          <a:solidFill>
                            <a:srgbClr val="000000"/>
                          </a:solidFill>
                          <a:effectLst/>
                          <a:latin typeface="Calibri" panose="020F0502020204030204" pitchFamily="34" charset="0"/>
                        </a:rPr>
                        <a:t>-</a:t>
                      </a:r>
                    </a:p>
                  </a:txBody>
                  <a:tcPr marL="9525" marR="9525" marT="9525"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r>
              <a:tr h="265363">
                <a:tc vMerge="1">
                  <a:txBody>
                    <a:bodyPr/>
                    <a:lstStyle/>
                    <a:p>
                      <a:pPr marL="0" marR="0" indent="0" algn="ctr" defTabSz="914400" rtl="0" eaLnBrk="1" fontAlgn="t" latinLnBrk="0" hangingPunct="1">
                        <a:lnSpc>
                          <a:spcPct val="100000"/>
                        </a:lnSpc>
                        <a:spcBef>
                          <a:spcPts val="0"/>
                        </a:spcBef>
                        <a:spcAft>
                          <a:spcPts val="0"/>
                        </a:spcAft>
                        <a:buClrTx/>
                        <a:buSzTx/>
                        <a:buFontTx/>
                        <a:buNone/>
                        <a:tabLst/>
                        <a:defRPr/>
                      </a:pPr>
                      <a:endParaRPr kumimoji="0" lang="es-MX" sz="900" b="1" i="0" u="none" strike="noStrike" kern="1200" dirty="0" smtClean="0">
                        <a:solidFill>
                          <a:schemeClr val="tx1"/>
                        </a:solidFill>
                        <a:effectLst/>
                        <a:latin typeface="Calibri" pitchFamily="34" charset="0"/>
                        <a:ea typeface="+mn-ea"/>
                        <a:cs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1100" b="1" i="0" u="none" strike="noStrike" dirty="0">
                          <a:solidFill>
                            <a:srgbClr val="FFFFFF"/>
                          </a:solidFill>
                          <a:latin typeface="Calibri" pitchFamily="34" charset="0"/>
                        </a:rPr>
                        <a:t>Total</a:t>
                      </a:r>
                    </a:p>
                  </a:txBody>
                  <a:tcPr marL="8460" marR="8460" marT="8460" marB="0" anchor="ctr">
                    <a:lnL w="6350" cap="flat" cmpd="sng" algn="ctr">
                      <a:solidFill>
                        <a:srgbClr val="2DA2BF"/>
                      </a:solidFill>
                      <a:prstDash val="solid"/>
                      <a:round/>
                      <a:headEnd type="none" w="med" len="med"/>
                      <a:tailEnd type="none" w="med" len="med"/>
                    </a:lnL>
                    <a:lnR w="9525" cap="flat" cmpd="sng" algn="ctr">
                      <a:solidFill>
                        <a:schemeClr val="bg1"/>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marL="0" algn="ctr" rtl="0" eaLnBrk="1" fontAlgn="t" latinLnBrk="0" hangingPunct="1"/>
                      <a:r>
                        <a:rPr kumimoji="0" lang="es-MX" sz="1100" b="1" i="0" u="none" strike="noStrike" kern="1200" dirty="0">
                          <a:solidFill>
                            <a:schemeClr val="bg1"/>
                          </a:solidFill>
                          <a:effectLst/>
                          <a:latin typeface="Calibri" panose="020F0502020204030204" pitchFamily="34" charset="0"/>
                          <a:ea typeface="+mn-ea"/>
                          <a:cs typeface="+mn-cs"/>
                        </a:rPr>
                        <a:t>904</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marL="0" algn="ctr" rtl="0" eaLnBrk="1" fontAlgn="t" latinLnBrk="0" hangingPunct="1"/>
                      <a:r>
                        <a:rPr kumimoji="0" lang="es-MX" sz="1100" b="1" i="0" u="none" strike="noStrike" kern="1200" dirty="0">
                          <a:solidFill>
                            <a:schemeClr val="bg1"/>
                          </a:solidFill>
                          <a:effectLst/>
                          <a:latin typeface="Calibri" panose="020F0502020204030204" pitchFamily="34" charset="0"/>
                          <a:ea typeface="+mn-ea"/>
                          <a:cs typeface="+mn-cs"/>
                        </a:rPr>
                        <a:t>49.1%</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marL="0" algn="ctr" rtl="0" eaLnBrk="1" fontAlgn="t" latinLnBrk="0" hangingPunct="1"/>
                      <a:r>
                        <a:rPr kumimoji="0" lang="es-MX" sz="1100" b="1" i="0" u="none" strike="noStrike" kern="1200" dirty="0">
                          <a:solidFill>
                            <a:schemeClr val="bg1"/>
                          </a:solidFill>
                          <a:effectLst/>
                          <a:latin typeface="Calibri" panose="020F0502020204030204" pitchFamily="34" charset="0"/>
                          <a:ea typeface="+mn-ea"/>
                          <a:cs typeface="+mn-cs"/>
                        </a:rPr>
                        <a:t>535</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marL="0" algn="ctr" rtl="0" eaLnBrk="1" fontAlgn="t" latinLnBrk="0" hangingPunct="1"/>
                      <a:r>
                        <a:rPr kumimoji="0" lang="es-MX" sz="1100" b="1" i="0" u="none" strike="noStrike" kern="1200" dirty="0">
                          <a:solidFill>
                            <a:schemeClr val="bg1"/>
                          </a:solidFill>
                          <a:effectLst/>
                          <a:latin typeface="Calibri" panose="020F0502020204030204" pitchFamily="34" charset="0"/>
                          <a:ea typeface="+mn-ea"/>
                          <a:cs typeface="+mn-cs"/>
                        </a:rPr>
                        <a:t>29.0%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marL="0" algn="ctr" rtl="0" eaLnBrk="1" fontAlgn="t" latinLnBrk="0" hangingPunct="1"/>
                      <a:r>
                        <a:rPr kumimoji="0" lang="es-MX" sz="1100" b="1" i="0" u="none" strike="noStrike" kern="1200" dirty="0">
                          <a:solidFill>
                            <a:schemeClr val="bg1"/>
                          </a:solidFill>
                          <a:effectLst/>
                          <a:latin typeface="Calibri" panose="020F0502020204030204" pitchFamily="34" charset="0"/>
                          <a:ea typeface="+mn-ea"/>
                          <a:cs typeface="+mn-cs"/>
                        </a:rPr>
                        <a:t>404</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marL="0" algn="ctr" rtl="0" eaLnBrk="1" fontAlgn="t" latinLnBrk="0" hangingPunct="1"/>
                      <a:r>
                        <a:rPr kumimoji="0" lang="es-MX" sz="1100" b="1" i="0" u="none" strike="noStrike" kern="1200">
                          <a:solidFill>
                            <a:schemeClr val="bg1"/>
                          </a:solidFill>
                          <a:effectLst/>
                          <a:latin typeface="Calibri" panose="020F0502020204030204" pitchFamily="34" charset="0"/>
                          <a:ea typeface="+mn-ea"/>
                          <a:cs typeface="+mn-cs"/>
                        </a:rPr>
                        <a:t>21.9%</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marL="0" algn="ctr" rtl="0" eaLnBrk="1" fontAlgn="t" latinLnBrk="0" hangingPunct="1"/>
                      <a:r>
                        <a:rPr kumimoji="0" lang="es-MX" sz="1100" b="1" i="0" u="none" strike="noStrike" kern="1200" dirty="0" smtClean="0">
                          <a:solidFill>
                            <a:schemeClr val="bg1"/>
                          </a:solidFill>
                          <a:effectLst/>
                          <a:latin typeface="Calibri" panose="020F0502020204030204" pitchFamily="34" charset="0"/>
                          <a:ea typeface="+mn-ea"/>
                          <a:cs typeface="+mn-cs"/>
                        </a:rPr>
                        <a:t>1,843</a:t>
                      </a:r>
                      <a:endParaRPr kumimoji="0" lang="es-MX" sz="1100" b="1" i="0" u="none" strike="noStrike" kern="1200" dirty="0">
                        <a:solidFill>
                          <a:schemeClr val="bg1"/>
                        </a:solidFill>
                        <a:effectLst/>
                        <a:latin typeface="Calibri" panose="020F0502020204030204" pitchFamily="34" charset="0"/>
                        <a:ea typeface="+mn-ea"/>
                        <a:cs typeface="+mn-cs"/>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marL="0" algn="ctr" rtl="0" eaLnBrk="1" fontAlgn="t" latinLnBrk="0" hangingPunct="1"/>
                      <a:r>
                        <a:rPr kumimoji="0" lang="es-MX" sz="1100" b="1" i="0" u="none" strike="noStrike" kern="1200" dirty="0" smtClean="0">
                          <a:solidFill>
                            <a:schemeClr val="bg1"/>
                          </a:solidFill>
                          <a:effectLst/>
                          <a:latin typeface="Calibri" panose="020F0502020204030204" pitchFamily="34" charset="0"/>
                          <a:ea typeface="+mn-ea"/>
                          <a:cs typeface="+mn-cs"/>
                        </a:rPr>
                        <a:t>100%</a:t>
                      </a:r>
                      <a:endParaRPr kumimoji="0" lang="es-MX" sz="1100" b="1" i="0" u="none" strike="noStrike" kern="1200" dirty="0">
                        <a:solidFill>
                          <a:schemeClr val="bg1"/>
                        </a:solidFill>
                        <a:effectLst/>
                        <a:latin typeface="Calibri" panose="020F0502020204030204" pitchFamily="34" charset="0"/>
                        <a:ea typeface="+mn-ea"/>
                        <a:cs typeface="+mn-cs"/>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rgbClr val="2DA2BF"/>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r>
            </a:tbl>
          </a:graphicData>
        </a:graphic>
      </p:graphicFrame>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8 Marcador de número de diapositiva"/>
          <p:cNvSpPr>
            <a:spLocks noGrp="1"/>
          </p:cNvSpPr>
          <p:nvPr>
            <p:ph type="sldNum" sz="quarter" idx="12"/>
          </p:nvPr>
        </p:nvSpPr>
        <p:spPr/>
        <p:txBody>
          <a:bodyPr/>
          <a:lstStyle/>
          <a:p>
            <a:pPr>
              <a:defRPr/>
            </a:pPr>
            <a:fld id="{BD43386B-512A-4F48-AC60-1F2A615D5642}" type="slidenum">
              <a:rPr lang="es-MX" smtClean="0"/>
              <a:pPr>
                <a:defRPr/>
              </a:pPr>
              <a:t>28</a:t>
            </a:fld>
            <a:endParaRPr lang="es-MX" dirty="0"/>
          </a:p>
        </p:txBody>
      </p:sp>
      <p:graphicFrame>
        <p:nvGraphicFramePr>
          <p:cNvPr id="6" name="5 Gráfico"/>
          <p:cNvGraphicFramePr/>
          <p:nvPr>
            <p:extLst>
              <p:ext uri="{D42A27DB-BD31-4B8C-83A1-F6EECF244321}">
                <p14:modId xmlns:p14="http://schemas.microsoft.com/office/powerpoint/2010/main" val="2588362884"/>
              </p:ext>
            </p:extLst>
          </p:nvPr>
        </p:nvGraphicFramePr>
        <p:xfrm>
          <a:off x="1691680" y="2740472"/>
          <a:ext cx="5760640" cy="3568848"/>
        </p:xfrm>
        <a:graphic>
          <a:graphicData uri="http://schemas.openxmlformats.org/drawingml/2006/chart">
            <c:chart xmlns:c="http://schemas.openxmlformats.org/drawingml/2006/chart" xmlns:r="http://schemas.openxmlformats.org/officeDocument/2006/relationships" r:id="rId3"/>
          </a:graphicData>
        </a:graphic>
      </p:graphicFrame>
      <p:sp>
        <p:nvSpPr>
          <p:cNvPr id="10" name="9 Rectángulo"/>
          <p:cNvSpPr/>
          <p:nvPr/>
        </p:nvSpPr>
        <p:spPr>
          <a:xfrm>
            <a:off x="1174441" y="1268760"/>
            <a:ext cx="6781936" cy="1092607"/>
          </a:xfrm>
          <a:prstGeom prst="rect">
            <a:avLst/>
          </a:prstGeom>
        </p:spPr>
        <p:txBody>
          <a:bodyPr wrap="square">
            <a:spAutoFit/>
          </a:bodyPr>
          <a:lstStyle/>
          <a:p>
            <a:pPr algn="ctr"/>
            <a:r>
              <a:rPr lang="es-MX" sz="1300" b="1" dirty="0" smtClean="0">
                <a:latin typeface="Calibri" pitchFamily="34" charset="0"/>
              </a:rPr>
              <a:t>En caso de que la respuesta haya sido parcial</a:t>
            </a:r>
          </a:p>
          <a:p>
            <a:pPr algn="ctr"/>
            <a:r>
              <a:rPr lang="es-MX" sz="1300" b="1" dirty="0" smtClean="0">
                <a:latin typeface="Calibri" pitchFamily="34" charset="0"/>
              </a:rPr>
              <a:t>¿le señalaron las razones de ello?</a:t>
            </a:r>
          </a:p>
          <a:p>
            <a:pPr algn="ctr"/>
            <a:endParaRPr lang="es-MX" sz="1300" b="1" dirty="0" smtClean="0">
              <a:latin typeface="Calibri" pitchFamily="34" charset="0"/>
            </a:endParaRPr>
          </a:p>
          <a:p>
            <a:pPr algn="ctr"/>
            <a:r>
              <a:rPr lang="es-MX" sz="1300" b="1" dirty="0" smtClean="0">
                <a:latin typeface="Calibri" pitchFamily="34" charset="0"/>
              </a:rPr>
              <a:t>(SÓLO AQUELLOS CASOS EN LOS QUE LA INFORMACIÓN RECIBIDA RESPECTO DE LA SOLICITADA NO COINCIDIÓ O FUE PARCIAL)</a:t>
            </a:r>
          </a:p>
        </p:txBody>
      </p:sp>
      <p:sp>
        <p:nvSpPr>
          <p:cNvPr id="11" name="10 CuadroTexto"/>
          <p:cNvSpPr txBox="1"/>
          <p:nvPr/>
        </p:nvSpPr>
        <p:spPr>
          <a:xfrm>
            <a:off x="76169" y="85702"/>
            <a:ext cx="8388000" cy="864000"/>
          </a:xfrm>
          <a:prstGeom prst="rect">
            <a:avLst/>
          </a:prstGeom>
          <a:noFill/>
        </p:spPr>
        <p:txBody>
          <a:bodyPr wrap="square" rtlCol="0" anchor="ctr">
            <a:noAutofit/>
          </a:bodyPr>
          <a:lstStyle/>
          <a:p>
            <a:r>
              <a:rPr lang="es-MX" b="1" dirty="0" smtClean="0">
                <a:latin typeface="Calibri" pitchFamily="34" charset="0"/>
              </a:rPr>
              <a:t>Explicación de información parcial</a:t>
            </a:r>
          </a:p>
          <a:p>
            <a:pPr lvl="0"/>
            <a:r>
              <a:rPr lang="es-MX" sz="1400" b="1" i="1" dirty="0">
                <a:latin typeface="Calibri" pitchFamily="34" charset="0"/>
              </a:rPr>
              <a:t>2007 a </a:t>
            </a:r>
            <a:r>
              <a:rPr lang="es-MX" sz="1400" b="1" i="1" dirty="0" smtClean="0">
                <a:latin typeface="Calibri" pitchFamily="34" charset="0"/>
              </a:rPr>
              <a:t>2017</a:t>
            </a:r>
          </a:p>
          <a:p>
            <a:pPr lvl="0"/>
            <a:r>
              <a:rPr lang="es-MX" sz="1400" b="1" i="1" dirty="0" smtClean="0">
                <a:solidFill>
                  <a:prstClr val="black"/>
                </a:solidFill>
                <a:latin typeface="Calibri" pitchFamily="34" charset="0"/>
              </a:rPr>
              <a:t>General</a:t>
            </a:r>
            <a:endParaRPr lang="es-MX" sz="1400" b="1" dirty="0" smtClean="0">
              <a:latin typeface="Calibri" pitchFamily="34" charset="0"/>
            </a:endParaRP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76169" y="85702"/>
            <a:ext cx="8388000" cy="864000"/>
          </a:xfrm>
          <a:prstGeom prst="rect">
            <a:avLst/>
          </a:prstGeom>
          <a:noFill/>
        </p:spPr>
        <p:txBody>
          <a:bodyPr wrap="square" rtlCol="0" anchor="ctr">
            <a:noAutofit/>
          </a:bodyPr>
          <a:lstStyle/>
          <a:p>
            <a:r>
              <a:rPr lang="es-MX" b="1" dirty="0" smtClean="0">
                <a:latin typeface="Calibri" pitchFamily="34" charset="0"/>
              </a:rPr>
              <a:t>Explicación de información parcial</a:t>
            </a:r>
          </a:p>
          <a:p>
            <a:pPr lvl="0"/>
            <a:r>
              <a:rPr lang="es-MX" sz="1400" b="1" i="1" dirty="0">
                <a:latin typeface="Calibri" pitchFamily="34" charset="0"/>
              </a:rPr>
              <a:t>2007 a </a:t>
            </a:r>
            <a:r>
              <a:rPr lang="es-MX" sz="1400" b="1" i="1" dirty="0" smtClean="0">
                <a:latin typeface="Calibri" pitchFamily="34" charset="0"/>
              </a:rPr>
              <a:t>2017</a:t>
            </a:r>
          </a:p>
          <a:p>
            <a:pPr lvl="0"/>
            <a:r>
              <a:rPr lang="es-MX" sz="1400" b="1" i="1" dirty="0" smtClean="0">
                <a:solidFill>
                  <a:prstClr val="black"/>
                </a:solidFill>
                <a:latin typeface="Calibri" pitchFamily="34" charset="0"/>
              </a:rPr>
              <a:t>General por Órgano de gobierno</a:t>
            </a:r>
            <a:endParaRPr lang="es-MX" sz="1400" b="1" dirty="0" smtClean="0">
              <a:solidFill>
                <a:prstClr val="black"/>
              </a:solidFill>
              <a:latin typeface="Calibri" pitchFamily="34" charset="0"/>
            </a:endParaRPr>
          </a:p>
        </p:txBody>
      </p:sp>
      <p:sp>
        <p:nvSpPr>
          <p:cNvPr id="9" name="8 Marcador de número de diapositiva"/>
          <p:cNvSpPr>
            <a:spLocks noGrp="1"/>
          </p:cNvSpPr>
          <p:nvPr>
            <p:ph type="sldNum" sz="quarter" idx="12"/>
          </p:nvPr>
        </p:nvSpPr>
        <p:spPr/>
        <p:txBody>
          <a:bodyPr/>
          <a:lstStyle/>
          <a:p>
            <a:pPr>
              <a:defRPr/>
            </a:pPr>
            <a:fld id="{BD43386B-512A-4F48-AC60-1F2A615D5642}" type="slidenum">
              <a:rPr lang="es-MX" smtClean="0"/>
              <a:pPr>
                <a:defRPr/>
              </a:pPr>
              <a:t>29</a:t>
            </a:fld>
            <a:endParaRPr lang="es-MX" dirty="0"/>
          </a:p>
        </p:txBody>
      </p:sp>
      <p:graphicFrame>
        <p:nvGraphicFramePr>
          <p:cNvPr id="7" name="6 Tabla"/>
          <p:cNvGraphicFramePr>
            <a:graphicFrameLocks noGrp="1"/>
          </p:cNvGraphicFramePr>
          <p:nvPr>
            <p:extLst>
              <p:ext uri="{D42A27DB-BD31-4B8C-83A1-F6EECF244321}">
                <p14:modId xmlns:p14="http://schemas.microsoft.com/office/powerpoint/2010/main" val="3640850267"/>
              </p:ext>
            </p:extLst>
          </p:nvPr>
        </p:nvGraphicFramePr>
        <p:xfrm>
          <a:off x="744690" y="2187782"/>
          <a:ext cx="7668000" cy="4284000"/>
        </p:xfrm>
        <a:graphic>
          <a:graphicData uri="http://schemas.openxmlformats.org/drawingml/2006/table">
            <a:tbl>
              <a:tblPr/>
              <a:tblGrid>
                <a:gridCol w="2592000"/>
                <a:gridCol w="972000"/>
                <a:gridCol w="720000"/>
                <a:gridCol w="972000"/>
                <a:gridCol w="720000"/>
                <a:gridCol w="972000"/>
                <a:gridCol w="720000"/>
              </a:tblGrid>
              <a:tr h="360000">
                <a:tc rowSpan="2">
                  <a:txBody>
                    <a:bodyPr/>
                    <a:lstStyle/>
                    <a:p>
                      <a:pPr algn="ctr" fontAlgn="ctr"/>
                      <a:r>
                        <a:rPr lang="es-MX" sz="1200" b="1" i="0" u="none" strike="noStrike" dirty="0">
                          <a:solidFill>
                            <a:srgbClr val="FFFFFF"/>
                          </a:solidFill>
                          <a:latin typeface="Calibri"/>
                        </a:rPr>
                        <a:t>Órgano </a:t>
                      </a:r>
                      <a:r>
                        <a:rPr lang="es-MX" sz="1200" b="1" i="0" u="none" strike="noStrike" dirty="0" smtClean="0">
                          <a:solidFill>
                            <a:srgbClr val="FFFFFF"/>
                          </a:solidFill>
                          <a:latin typeface="Calibri"/>
                        </a:rPr>
                        <a:t>de</a:t>
                      </a:r>
                    </a:p>
                    <a:p>
                      <a:pPr algn="ctr" fontAlgn="ctr"/>
                      <a:r>
                        <a:rPr lang="es-MX" sz="1200" b="1" i="0" u="none" strike="noStrike" dirty="0" smtClean="0">
                          <a:solidFill>
                            <a:srgbClr val="FFFFFF"/>
                          </a:solidFill>
                          <a:latin typeface="Calibri"/>
                        </a:rPr>
                        <a:t> gobierno</a:t>
                      </a:r>
                      <a:endParaRPr lang="es-MX" sz="1200" b="1" i="0" u="none" strike="noStrike" dirty="0">
                        <a:solidFill>
                          <a:srgbClr val="FFFFFF"/>
                        </a:solidFill>
                        <a:latin typeface="Calibri"/>
                      </a:endParaRPr>
                    </a:p>
                  </a:txBody>
                  <a:tcPr marL="6220" marR="6220" marT="6220" marB="0" anchor="ctr">
                    <a:lnL w="6350" cap="flat" cmpd="sng" algn="ctr">
                      <a:solidFill>
                        <a:srgbClr val="008080"/>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gridSpan="2">
                  <a:txBody>
                    <a:bodyPr/>
                    <a:lstStyle/>
                    <a:p>
                      <a:pPr algn="ctr" fontAlgn="ctr"/>
                      <a:r>
                        <a:rPr lang="es-MX" sz="1200" b="1" i="0" u="none" strike="noStrike" dirty="0" smtClean="0">
                          <a:solidFill>
                            <a:srgbClr val="FFFFFF"/>
                          </a:solidFill>
                          <a:latin typeface="Calibri"/>
                        </a:rPr>
                        <a:t>Sí</a:t>
                      </a:r>
                      <a:endParaRPr lang="es-MX" sz="1200" b="1" i="0" u="none" strike="noStrike" dirty="0">
                        <a:solidFill>
                          <a:srgbClr val="FFFFFF"/>
                        </a:solidFill>
                        <a:latin typeface="Calibri"/>
                      </a:endParaRPr>
                    </a:p>
                  </a:txBody>
                  <a:tcPr marL="6220" marR="6220" marT="622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hMerge="1">
                  <a:txBody>
                    <a:bodyPr/>
                    <a:lstStyle/>
                    <a:p>
                      <a:endParaRPr lang="es-MX"/>
                    </a:p>
                  </a:txBody>
                  <a:tcPr/>
                </a:tc>
                <a:tc gridSpan="2">
                  <a:txBody>
                    <a:bodyPr/>
                    <a:lstStyle/>
                    <a:p>
                      <a:pPr algn="ctr" fontAlgn="ctr"/>
                      <a:r>
                        <a:rPr lang="es-MX" sz="1200" b="1" i="0" u="none" strike="noStrike" dirty="0" smtClean="0">
                          <a:solidFill>
                            <a:srgbClr val="FFFFFF"/>
                          </a:solidFill>
                          <a:latin typeface="Calibri"/>
                        </a:rPr>
                        <a:t>No</a:t>
                      </a:r>
                      <a:endParaRPr lang="es-MX" sz="1200" b="1" i="0" u="none" strike="noStrike" dirty="0">
                        <a:solidFill>
                          <a:srgbClr val="FFFFFF"/>
                        </a:solidFill>
                        <a:latin typeface="Calibri"/>
                      </a:endParaRPr>
                    </a:p>
                  </a:txBody>
                  <a:tcPr marL="6220" marR="6220" marT="622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hMerge="1">
                  <a:txBody>
                    <a:bodyPr/>
                    <a:lstStyle/>
                    <a:p>
                      <a:endParaRPr lang="es-MX"/>
                    </a:p>
                  </a:txBody>
                  <a:tcPr/>
                </a:tc>
                <a:tc gridSpan="2">
                  <a:txBody>
                    <a:bodyPr/>
                    <a:lstStyle/>
                    <a:p>
                      <a:pPr algn="ctr" fontAlgn="ctr"/>
                      <a:r>
                        <a:rPr lang="es-MX" sz="1200" b="1" i="0" u="none" strike="noStrike" dirty="0" smtClean="0">
                          <a:solidFill>
                            <a:srgbClr val="FFFFFF"/>
                          </a:solidFill>
                          <a:latin typeface="Calibri"/>
                        </a:rPr>
                        <a:t>Total</a:t>
                      </a:r>
                      <a:endParaRPr lang="es-MX" sz="1200" b="1" i="0" u="none" strike="noStrike" dirty="0">
                        <a:solidFill>
                          <a:srgbClr val="FFFFFF"/>
                        </a:solidFill>
                        <a:latin typeface="Calibri"/>
                      </a:endParaRPr>
                    </a:p>
                  </a:txBody>
                  <a:tcPr marL="6220" marR="6220" marT="6220" marB="0" anchor="ctr">
                    <a:lnL w="6350" cap="flat" cmpd="sng" algn="ctr">
                      <a:solidFill>
                        <a:srgbClr val="FFFFFF"/>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hMerge="1">
                  <a:txBody>
                    <a:bodyPr/>
                    <a:lstStyle/>
                    <a:p>
                      <a:endParaRPr lang="es-MX"/>
                    </a:p>
                  </a:txBody>
                  <a:tcPr/>
                </a:tc>
              </a:tr>
              <a:tr h="360000">
                <a:tc vMerge="1">
                  <a:txBody>
                    <a:bodyPr/>
                    <a:lstStyle/>
                    <a:p>
                      <a:endParaRPr lang="es-MX"/>
                    </a:p>
                  </a:txBody>
                  <a:tcPr/>
                </a:tc>
                <a:tc>
                  <a:txBody>
                    <a:bodyPr/>
                    <a:lstStyle/>
                    <a:p>
                      <a:pPr algn="ctr" fontAlgn="ctr"/>
                      <a:r>
                        <a:rPr lang="es-MX" sz="1200" b="1" i="0" u="none" strike="noStrike" dirty="0" smtClean="0">
                          <a:solidFill>
                            <a:srgbClr val="FFFFFF"/>
                          </a:solidFill>
                          <a:latin typeface="Calibri"/>
                        </a:rPr>
                        <a:t>Respuestas</a:t>
                      </a:r>
                      <a:endParaRPr lang="es-MX" sz="1200" b="1" i="0" u="none" strike="noStrike" dirty="0">
                        <a:solidFill>
                          <a:srgbClr val="FFFFFF"/>
                        </a:solidFill>
                        <a:latin typeface="Calibri"/>
                      </a:endParaRPr>
                    </a:p>
                  </a:txBody>
                  <a:tcPr marL="6220" marR="6220" marT="622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ctr"/>
                      <a:r>
                        <a:rPr lang="es-MX" sz="1200" b="1" i="0" u="none" strike="noStrike" dirty="0">
                          <a:solidFill>
                            <a:srgbClr val="FFFFFF"/>
                          </a:solidFill>
                          <a:latin typeface="Calibri"/>
                        </a:rPr>
                        <a:t>%</a:t>
                      </a:r>
                    </a:p>
                  </a:txBody>
                  <a:tcPr marL="6220" marR="6220" marT="622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ctr"/>
                      <a:r>
                        <a:rPr lang="es-MX" sz="1200" b="1" i="0" u="none" strike="noStrike" dirty="0" smtClean="0">
                          <a:solidFill>
                            <a:srgbClr val="FFFFFF"/>
                          </a:solidFill>
                          <a:latin typeface="Calibri"/>
                        </a:rPr>
                        <a:t>Respuestas</a:t>
                      </a:r>
                      <a:endParaRPr lang="es-MX" sz="1200" b="1" i="0" u="none" strike="noStrike" dirty="0">
                        <a:solidFill>
                          <a:srgbClr val="FFFFFF"/>
                        </a:solidFill>
                        <a:latin typeface="Calibri"/>
                      </a:endParaRPr>
                    </a:p>
                  </a:txBody>
                  <a:tcPr marL="6220" marR="6220" marT="622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ctr"/>
                      <a:r>
                        <a:rPr lang="es-MX" sz="1200" b="1" i="0" u="none" strike="noStrike" dirty="0">
                          <a:solidFill>
                            <a:srgbClr val="FFFFFF"/>
                          </a:solidFill>
                          <a:latin typeface="Calibri"/>
                        </a:rPr>
                        <a:t>%</a:t>
                      </a:r>
                    </a:p>
                  </a:txBody>
                  <a:tcPr marL="6220" marR="6220" marT="622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ctr"/>
                      <a:r>
                        <a:rPr lang="es-MX" sz="1200" b="1" i="0" u="none" strike="noStrike" dirty="0" smtClean="0">
                          <a:solidFill>
                            <a:srgbClr val="FFFFFF"/>
                          </a:solidFill>
                          <a:latin typeface="Calibri"/>
                        </a:rPr>
                        <a:t>Respuestas</a:t>
                      </a:r>
                      <a:endParaRPr lang="es-MX" sz="1200" b="1" i="0" u="none" strike="noStrike" dirty="0">
                        <a:solidFill>
                          <a:srgbClr val="FFFFFF"/>
                        </a:solidFill>
                        <a:latin typeface="Calibri"/>
                      </a:endParaRPr>
                    </a:p>
                  </a:txBody>
                  <a:tcPr marL="6220" marR="6220" marT="622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ctr"/>
                      <a:r>
                        <a:rPr lang="es-MX" sz="1200" b="1" i="0" u="none" strike="noStrike" dirty="0">
                          <a:solidFill>
                            <a:srgbClr val="FFFFFF"/>
                          </a:solidFill>
                          <a:latin typeface="Calibri"/>
                        </a:rPr>
                        <a:t>%</a:t>
                      </a:r>
                    </a:p>
                  </a:txBody>
                  <a:tcPr marL="6220" marR="6220" marT="6220" marB="0" anchor="ctr">
                    <a:lnL w="6350" cap="flat" cmpd="sng" algn="ctr">
                      <a:solidFill>
                        <a:srgbClr val="FFFFFF"/>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r>
              <a:tr h="396000">
                <a:tc>
                  <a:txBody>
                    <a:bodyPr/>
                    <a:lstStyle/>
                    <a:p>
                      <a:pPr marL="88900" indent="0" algn="l" fontAlgn="ctr"/>
                      <a:r>
                        <a:rPr lang="es-MX" sz="1200" b="1" i="0" u="none" strike="noStrike" dirty="0">
                          <a:solidFill>
                            <a:srgbClr val="000000"/>
                          </a:solidFill>
                          <a:latin typeface="Calibri"/>
                        </a:rPr>
                        <a:t>Administración Pública Central</a:t>
                      </a:r>
                    </a:p>
                  </a:txBody>
                  <a:tcPr marL="6220" marR="6220" marT="6220"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marL="88900" indent="0" algn="ctr" rtl="0" eaLnBrk="1" fontAlgn="ctr" latinLnBrk="0" hangingPunct="1"/>
                      <a:r>
                        <a:rPr kumimoji="0" lang="es-MX" sz="1200" b="1" i="0" u="none" strike="noStrike" kern="1200" dirty="0" smtClean="0">
                          <a:solidFill>
                            <a:srgbClr val="000000"/>
                          </a:solidFill>
                          <a:latin typeface="Calibri"/>
                          <a:ea typeface="+mn-ea"/>
                          <a:cs typeface="+mn-cs"/>
                        </a:rPr>
                        <a:t>2,321</a:t>
                      </a:r>
                      <a:endParaRPr kumimoji="0" lang="es-MX" sz="1200" b="1" i="0" u="none" strike="noStrike" kern="1200" dirty="0">
                        <a:solidFill>
                          <a:srgbClr val="000000"/>
                        </a:solidFill>
                        <a:latin typeface="Calibri"/>
                        <a:ea typeface="+mn-ea"/>
                        <a:cs typeface="+mn-cs"/>
                      </a:endParaRP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marL="88900" indent="0" algn="ctr" rtl="0" eaLnBrk="1" fontAlgn="ctr" latinLnBrk="0" hangingPunct="1"/>
                      <a:r>
                        <a:rPr kumimoji="0" lang="es-MX" sz="1200" b="1" i="0" u="none" strike="noStrike" kern="1200">
                          <a:solidFill>
                            <a:srgbClr val="000000"/>
                          </a:solidFill>
                          <a:latin typeface="Calibri"/>
                          <a:ea typeface="+mn-ea"/>
                          <a:cs typeface="+mn-cs"/>
                        </a:rPr>
                        <a:t>59.9%</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marL="88900" indent="0" algn="ctr" rtl="0" eaLnBrk="1" fontAlgn="ctr" latinLnBrk="0" hangingPunct="1"/>
                      <a:r>
                        <a:rPr kumimoji="0" lang="es-MX" sz="1200" b="1" i="0" u="none" strike="noStrike" kern="1200" dirty="0" smtClean="0">
                          <a:solidFill>
                            <a:srgbClr val="000000"/>
                          </a:solidFill>
                          <a:latin typeface="Calibri"/>
                          <a:ea typeface="+mn-ea"/>
                          <a:cs typeface="+mn-cs"/>
                        </a:rPr>
                        <a:t>1,554</a:t>
                      </a:r>
                      <a:endParaRPr kumimoji="0" lang="es-MX" sz="1200" b="1" i="0" u="none" strike="noStrike" kern="1200" dirty="0">
                        <a:solidFill>
                          <a:srgbClr val="000000"/>
                        </a:solidFill>
                        <a:latin typeface="Calibri"/>
                        <a:ea typeface="+mn-ea"/>
                        <a:cs typeface="+mn-cs"/>
                      </a:endParaRP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marL="88900" indent="0" algn="ctr" rtl="0" eaLnBrk="1" fontAlgn="ctr" latinLnBrk="0" hangingPunct="1"/>
                      <a:r>
                        <a:rPr kumimoji="0" lang="es-MX" sz="1200" b="1" i="0" u="none" strike="noStrike" kern="1200">
                          <a:solidFill>
                            <a:srgbClr val="000000"/>
                          </a:solidFill>
                          <a:latin typeface="Calibri"/>
                          <a:ea typeface="+mn-ea"/>
                          <a:cs typeface="+mn-cs"/>
                        </a:rPr>
                        <a:t>40.1%</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marL="88900" indent="0" algn="ctr" rtl="0" eaLnBrk="1" fontAlgn="ctr" latinLnBrk="0" hangingPunct="1"/>
                      <a:r>
                        <a:rPr kumimoji="0" lang="es-MX" sz="1200" b="1" i="0" u="none" strike="noStrike" kern="1200" dirty="0" smtClean="0">
                          <a:solidFill>
                            <a:srgbClr val="000000"/>
                          </a:solidFill>
                          <a:latin typeface="Calibri"/>
                          <a:ea typeface="+mn-ea"/>
                          <a:cs typeface="+mn-cs"/>
                        </a:rPr>
                        <a:t>3,875</a:t>
                      </a:r>
                      <a:endParaRPr kumimoji="0" lang="es-MX" sz="1200" b="1" i="0" u="none" strike="noStrike" kern="1200" dirty="0">
                        <a:solidFill>
                          <a:srgbClr val="000000"/>
                        </a:solidFill>
                        <a:latin typeface="Calibri"/>
                        <a:ea typeface="+mn-ea"/>
                        <a:cs typeface="+mn-cs"/>
                      </a:endParaRP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marL="88900" indent="0" algn="ctr" rtl="0" eaLnBrk="1" fontAlgn="ctr" latinLnBrk="0" hangingPunct="1"/>
                      <a:r>
                        <a:rPr kumimoji="0" lang="es-MX" sz="1200" b="1" i="0" u="none" strike="noStrike" kern="1200" dirty="0" smtClean="0">
                          <a:solidFill>
                            <a:srgbClr val="000000"/>
                          </a:solidFill>
                          <a:latin typeface="Calibri"/>
                          <a:ea typeface="+mn-ea"/>
                          <a:cs typeface="+mn-cs"/>
                        </a:rPr>
                        <a:t>100%</a:t>
                      </a:r>
                      <a:endParaRPr kumimoji="0" lang="es-MX" sz="1200" b="1" i="0" u="none" strike="noStrike" kern="1200" dirty="0">
                        <a:solidFill>
                          <a:srgbClr val="000000"/>
                        </a:solidFill>
                        <a:latin typeface="Calibri"/>
                        <a:ea typeface="+mn-ea"/>
                        <a:cs typeface="+mn-cs"/>
                      </a:endParaRP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r>
              <a:tr h="396000">
                <a:tc>
                  <a:txBody>
                    <a:bodyPr/>
                    <a:lstStyle/>
                    <a:p>
                      <a:pPr marL="88900" indent="0" algn="l" fontAlgn="ctr"/>
                      <a:r>
                        <a:rPr lang="es-MX" sz="1200" b="1" i="0" u="none" strike="noStrike" dirty="0">
                          <a:solidFill>
                            <a:srgbClr val="000000"/>
                          </a:solidFill>
                          <a:latin typeface="Calibri"/>
                        </a:rPr>
                        <a:t>Desconcentrados y Paraestatales</a:t>
                      </a:r>
                    </a:p>
                  </a:txBody>
                  <a:tcPr marL="6220" marR="6220" marT="6220"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marL="88900" indent="0" algn="ctr" rtl="0" eaLnBrk="1" fontAlgn="ctr" latinLnBrk="0" hangingPunct="1"/>
                      <a:r>
                        <a:rPr kumimoji="0" lang="es-MX" sz="1200" b="1" i="0" u="none" strike="noStrike" kern="1200" dirty="0" smtClean="0">
                          <a:solidFill>
                            <a:srgbClr val="000000"/>
                          </a:solidFill>
                          <a:latin typeface="Calibri"/>
                          <a:ea typeface="+mn-ea"/>
                          <a:cs typeface="+mn-cs"/>
                        </a:rPr>
                        <a:t>1,155</a:t>
                      </a:r>
                      <a:endParaRPr kumimoji="0" lang="es-MX" sz="1200" b="1" i="0" u="none" strike="noStrike" kern="1200" dirty="0">
                        <a:solidFill>
                          <a:srgbClr val="000000"/>
                        </a:solidFill>
                        <a:latin typeface="Calibri"/>
                        <a:ea typeface="+mn-ea"/>
                        <a:cs typeface="+mn-cs"/>
                      </a:endParaRP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marL="88900" indent="0" algn="ctr" rtl="0" eaLnBrk="1" fontAlgn="ctr" latinLnBrk="0" hangingPunct="1"/>
                      <a:r>
                        <a:rPr kumimoji="0" lang="es-MX" sz="1200" b="1" i="0" u="none" strike="noStrike" kern="1200" dirty="0">
                          <a:solidFill>
                            <a:srgbClr val="000000"/>
                          </a:solidFill>
                          <a:latin typeface="Calibri"/>
                          <a:ea typeface="+mn-ea"/>
                          <a:cs typeface="+mn-cs"/>
                        </a:rPr>
                        <a:t>58.3%</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marL="88900" indent="0" algn="ctr" rtl="0" eaLnBrk="1" fontAlgn="ctr" latinLnBrk="0" hangingPunct="1"/>
                      <a:r>
                        <a:rPr kumimoji="0" lang="es-MX" sz="1200" b="1" i="0" u="none" strike="noStrike" kern="1200">
                          <a:solidFill>
                            <a:srgbClr val="000000"/>
                          </a:solidFill>
                          <a:latin typeface="Calibri"/>
                          <a:ea typeface="+mn-ea"/>
                          <a:cs typeface="+mn-cs"/>
                        </a:rPr>
                        <a:t>825</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marL="88900" indent="0" algn="ctr" rtl="0" eaLnBrk="1" fontAlgn="ctr" latinLnBrk="0" hangingPunct="1"/>
                      <a:r>
                        <a:rPr kumimoji="0" lang="es-MX" sz="1200" b="1" i="0" u="none" strike="noStrike" kern="1200">
                          <a:solidFill>
                            <a:srgbClr val="000000"/>
                          </a:solidFill>
                          <a:latin typeface="Calibri"/>
                          <a:ea typeface="+mn-ea"/>
                          <a:cs typeface="+mn-cs"/>
                        </a:rPr>
                        <a:t>41.7%</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marL="88900" indent="0" algn="ctr" rtl="0" eaLnBrk="1" fontAlgn="ctr" latinLnBrk="0" hangingPunct="1"/>
                      <a:r>
                        <a:rPr kumimoji="0" lang="es-MX" sz="1200" b="1" i="0" u="none" strike="noStrike" kern="1200" dirty="0" smtClean="0">
                          <a:solidFill>
                            <a:srgbClr val="000000"/>
                          </a:solidFill>
                          <a:latin typeface="Calibri"/>
                          <a:ea typeface="+mn-ea"/>
                          <a:cs typeface="+mn-cs"/>
                        </a:rPr>
                        <a:t>1,980</a:t>
                      </a:r>
                      <a:endParaRPr kumimoji="0" lang="es-MX" sz="1200" b="1" i="0" u="none" strike="noStrike" kern="1200" dirty="0">
                        <a:solidFill>
                          <a:srgbClr val="000000"/>
                        </a:solidFill>
                        <a:latin typeface="Calibri"/>
                        <a:ea typeface="+mn-ea"/>
                        <a:cs typeface="+mn-cs"/>
                      </a:endParaRP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marL="88900" indent="0" algn="ctr" rtl="0" eaLnBrk="1" fontAlgn="ctr" latinLnBrk="0" hangingPunct="1"/>
                      <a:r>
                        <a:rPr kumimoji="0" lang="es-MX" sz="1200" b="1" i="0" u="none" strike="noStrike" kern="1200" smtClean="0">
                          <a:solidFill>
                            <a:srgbClr val="000000"/>
                          </a:solidFill>
                          <a:latin typeface="Calibri"/>
                          <a:ea typeface="+mn-ea"/>
                          <a:cs typeface="+mn-cs"/>
                        </a:rPr>
                        <a:t>100%</a:t>
                      </a:r>
                      <a:endParaRPr kumimoji="0" lang="es-MX" sz="1200" b="1" i="0" u="none" strike="noStrike" kern="1200" dirty="0">
                        <a:solidFill>
                          <a:srgbClr val="000000"/>
                        </a:solidFill>
                        <a:latin typeface="Calibri"/>
                        <a:ea typeface="+mn-ea"/>
                        <a:cs typeface="+mn-cs"/>
                      </a:endParaRP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r>
              <a:tr h="396000">
                <a:tc>
                  <a:txBody>
                    <a:bodyPr/>
                    <a:lstStyle/>
                    <a:p>
                      <a:pPr marL="88900" indent="0" algn="l" fontAlgn="ctr"/>
                      <a:r>
                        <a:rPr lang="es-MX" sz="1200" b="1" i="0" u="none" strike="noStrike" dirty="0">
                          <a:solidFill>
                            <a:srgbClr val="000000"/>
                          </a:solidFill>
                          <a:latin typeface="Calibri"/>
                        </a:rPr>
                        <a:t>Delegaciones Políticas</a:t>
                      </a:r>
                    </a:p>
                  </a:txBody>
                  <a:tcPr marL="6220" marR="6220" marT="6220"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marL="88900" indent="0" algn="ctr" rtl="0" eaLnBrk="1" fontAlgn="ctr" latinLnBrk="0" hangingPunct="1"/>
                      <a:r>
                        <a:rPr kumimoji="0" lang="es-MX" sz="1200" b="1" i="0" u="none" strike="noStrike" kern="1200" dirty="0" smtClean="0">
                          <a:solidFill>
                            <a:srgbClr val="000000"/>
                          </a:solidFill>
                          <a:latin typeface="Calibri"/>
                          <a:ea typeface="+mn-ea"/>
                          <a:cs typeface="+mn-cs"/>
                        </a:rPr>
                        <a:t>1,337</a:t>
                      </a:r>
                      <a:endParaRPr kumimoji="0" lang="es-MX" sz="1200" b="1" i="0" u="none" strike="noStrike" kern="1200" dirty="0">
                        <a:solidFill>
                          <a:srgbClr val="000000"/>
                        </a:solidFill>
                        <a:latin typeface="Calibri"/>
                        <a:ea typeface="+mn-ea"/>
                        <a:cs typeface="+mn-cs"/>
                      </a:endParaRP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marL="88900" indent="0" algn="ctr" rtl="0" eaLnBrk="1" fontAlgn="ctr" latinLnBrk="0" hangingPunct="1"/>
                      <a:r>
                        <a:rPr kumimoji="0" lang="es-MX" sz="1200" b="1" i="0" u="none" strike="noStrike" kern="1200" dirty="0">
                          <a:solidFill>
                            <a:srgbClr val="000000"/>
                          </a:solidFill>
                          <a:latin typeface="Calibri"/>
                          <a:ea typeface="+mn-ea"/>
                          <a:cs typeface="+mn-cs"/>
                        </a:rPr>
                        <a:t>44.6%</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marL="88900" indent="0" algn="ctr" rtl="0" eaLnBrk="1" fontAlgn="ctr" latinLnBrk="0" hangingPunct="1"/>
                      <a:r>
                        <a:rPr kumimoji="0" lang="es-MX" sz="1200" b="1" i="0" u="none" strike="noStrike" kern="1200" dirty="0" smtClean="0">
                          <a:solidFill>
                            <a:srgbClr val="000000"/>
                          </a:solidFill>
                          <a:latin typeface="Calibri"/>
                          <a:ea typeface="+mn-ea"/>
                          <a:cs typeface="+mn-cs"/>
                        </a:rPr>
                        <a:t>1,659</a:t>
                      </a:r>
                      <a:endParaRPr kumimoji="0" lang="es-MX" sz="1200" b="1" i="0" u="none" strike="noStrike" kern="1200" dirty="0">
                        <a:solidFill>
                          <a:srgbClr val="000000"/>
                        </a:solidFill>
                        <a:latin typeface="Calibri"/>
                        <a:ea typeface="+mn-ea"/>
                        <a:cs typeface="+mn-cs"/>
                      </a:endParaRP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marL="88900" indent="0" algn="ctr" rtl="0" eaLnBrk="1" fontAlgn="ctr" latinLnBrk="0" hangingPunct="1"/>
                      <a:r>
                        <a:rPr kumimoji="0" lang="es-MX" sz="1200" b="1" i="0" u="none" strike="noStrike" kern="1200">
                          <a:solidFill>
                            <a:srgbClr val="000000"/>
                          </a:solidFill>
                          <a:latin typeface="Calibri"/>
                          <a:ea typeface="+mn-ea"/>
                          <a:cs typeface="+mn-cs"/>
                        </a:rPr>
                        <a:t>55.4%</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marL="88900" indent="0" algn="ctr" rtl="0" eaLnBrk="1" fontAlgn="ctr" latinLnBrk="0" hangingPunct="1"/>
                      <a:r>
                        <a:rPr kumimoji="0" lang="es-MX" sz="1200" b="1" i="0" u="none" strike="noStrike" kern="1200" dirty="0" smtClean="0">
                          <a:solidFill>
                            <a:srgbClr val="000000"/>
                          </a:solidFill>
                          <a:latin typeface="Calibri"/>
                          <a:ea typeface="+mn-ea"/>
                          <a:cs typeface="+mn-cs"/>
                        </a:rPr>
                        <a:t>2,996</a:t>
                      </a:r>
                      <a:endParaRPr kumimoji="0" lang="es-MX" sz="1200" b="1" i="0" u="none" strike="noStrike" kern="1200" dirty="0">
                        <a:solidFill>
                          <a:srgbClr val="000000"/>
                        </a:solidFill>
                        <a:latin typeface="Calibri"/>
                        <a:ea typeface="+mn-ea"/>
                        <a:cs typeface="+mn-cs"/>
                      </a:endParaRP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marL="88900" indent="0" algn="ctr" rtl="0" eaLnBrk="1" fontAlgn="ctr" latinLnBrk="0" hangingPunct="1"/>
                      <a:r>
                        <a:rPr kumimoji="0" lang="es-MX" sz="1200" b="1" i="0" u="none" strike="noStrike" kern="1200" smtClean="0">
                          <a:solidFill>
                            <a:srgbClr val="000000"/>
                          </a:solidFill>
                          <a:latin typeface="Calibri"/>
                          <a:ea typeface="+mn-ea"/>
                          <a:cs typeface="+mn-cs"/>
                        </a:rPr>
                        <a:t>100%</a:t>
                      </a:r>
                      <a:endParaRPr kumimoji="0" lang="es-MX" sz="1200" b="1" i="0" u="none" strike="noStrike" kern="1200" dirty="0">
                        <a:solidFill>
                          <a:srgbClr val="000000"/>
                        </a:solidFill>
                        <a:latin typeface="Calibri"/>
                        <a:ea typeface="+mn-ea"/>
                        <a:cs typeface="+mn-cs"/>
                      </a:endParaRP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r>
              <a:tr h="396000">
                <a:tc>
                  <a:txBody>
                    <a:bodyPr/>
                    <a:lstStyle/>
                    <a:p>
                      <a:pPr marL="88900" indent="0" algn="l" fontAlgn="ctr"/>
                      <a:r>
                        <a:rPr lang="es-MX" sz="1200" b="1" i="0" u="none" strike="noStrike" dirty="0">
                          <a:solidFill>
                            <a:srgbClr val="000000"/>
                          </a:solidFill>
                          <a:latin typeface="Calibri"/>
                        </a:rPr>
                        <a:t>Judicial</a:t>
                      </a:r>
                    </a:p>
                  </a:txBody>
                  <a:tcPr marL="6220" marR="6220" marT="6220"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marL="88900" indent="0" algn="ctr" rtl="0" eaLnBrk="1" fontAlgn="ctr" latinLnBrk="0" hangingPunct="1"/>
                      <a:r>
                        <a:rPr kumimoji="0" lang="es-MX" sz="1200" b="1" i="0" u="none" strike="noStrike" kern="1200">
                          <a:solidFill>
                            <a:srgbClr val="000000"/>
                          </a:solidFill>
                          <a:latin typeface="Calibri"/>
                          <a:ea typeface="+mn-ea"/>
                          <a:cs typeface="+mn-cs"/>
                        </a:rPr>
                        <a:t>99</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marL="88900" indent="0" algn="ctr" rtl="0" eaLnBrk="1" fontAlgn="ctr" latinLnBrk="0" hangingPunct="1"/>
                      <a:r>
                        <a:rPr kumimoji="0" lang="es-MX" sz="1200" b="1" i="0" u="none" strike="noStrike" kern="1200">
                          <a:solidFill>
                            <a:srgbClr val="000000"/>
                          </a:solidFill>
                          <a:latin typeface="Calibri"/>
                          <a:ea typeface="+mn-ea"/>
                          <a:cs typeface="+mn-cs"/>
                        </a:rPr>
                        <a:t>61.9%</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marL="88900" indent="0" algn="ctr" rtl="0" eaLnBrk="1" fontAlgn="ctr" latinLnBrk="0" hangingPunct="1"/>
                      <a:r>
                        <a:rPr kumimoji="0" lang="es-MX" sz="1200" b="1" i="0" u="none" strike="noStrike" kern="1200" dirty="0">
                          <a:solidFill>
                            <a:srgbClr val="000000"/>
                          </a:solidFill>
                          <a:latin typeface="Calibri"/>
                          <a:ea typeface="+mn-ea"/>
                          <a:cs typeface="+mn-cs"/>
                        </a:rPr>
                        <a:t>61</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marL="88900" indent="0" algn="ctr" rtl="0" eaLnBrk="1" fontAlgn="ctr" latinLnBrk="0" hangingPunct="1"/>
                      <a:r>
                        <a:rPr kumimoji="0" lang="es-MX" sz="1200" b="1" i="0" u="none" strike="noStrike" kern="1200" dirty="0">
                          <a:solidFill>
                            <a:srgbClr val="000000"/>
                          </a:solidFill>
                          <a:latin typeface="Calibri"/>
                          <a:ea typeface="+mn-ea"/>
                          <a:cs typeface="+mn-cs"/>
                        </a:rPr>
                        <a:t>38.1%</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marL="88900" indent="0" algn="ctr" rtl="0" eaLnBrk="1" fontAlgn="ctr" latinLnBrk="0" hangingPunct="1"/>
                      <a:r>
                        <a:rPr kumimoji="0" lang="es-MX" sz="1200" b="1" i="0" u="none" strike="noStrike" kern="1200">
                          <a:solidFill>
                            <a:srgbClr val="000000"/>
                          </a:solidFill>
                          <a:latin typeface="Calibri"/>
                          <a:ea typeface="+mn-ea"/>
                          <a:cs typeface="+mn-cs"/>
                        </a:rPr>
                        <a:t>160</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marL="88900" indent="0" algn="ctr" rtl="0" eaLnBrk="1" fontAlgn="ctr" latinLnBrk="0" hangingPunct="1"/>
                      <a:r>
                        <a:rPr kumimoji="0" lang="es-MX" sz="1200" b="1" i="0" u="none" strike="noStrike" kern="1200" smtClean="0">
                          <a:solidFill>
                            <a:srgbClr val="000000"/>
                          </a:solidFill>
                          <a:latin typeface="Calibri"/>
                          <a:ea typeface="+mn-ea"/>
                          <a:cs typeface="+mn-cs"/>
                        </a:rPr>
                        <a:t>100%</a:t>
                      </a:r>
                      <a:endParaRPr kumimoji="0" lang="es-MX" sz="1200" b="1" i="0" u="none" strike="noStrike" kern="1200" dirty="0">
                        <a:solidFill>
                          <a:srgbClr val="000000"/>
                        </a:solidFill>
                        <a:latin typeface="Calibri"/>
                        <a:ea typeface="+mn-ea"/>
                        <a:cs typeface="+mn-cs"/>
                      </a:endParaRP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r>
              <a:tr h="396000">
                <a:tc>
                  <a:txBody>
                    <a:bodyPr/>
                    <a:lstStyle/>
                    <a:p>
                      <a:pPr marL="88900" indent="0" algn="l" fontAlgn="ctr"/>
                      <a:r>
                        <a:rPr lang="es-MX" sz="1200" b="1" i="0" u="none" strike="noStrike" dirty="0">
                          <a:solidFill>
                            <a:srgbClr val="000000"/>
                          </a:solidFill>
                          <a:latin typeface="Calibri"/>
                        </a:rPr>
                        <a:t>Legislativo</a:t>
                      </a:r>
                    </a:p>
                  </a:txBody>
                  <a:tcPr marL="6220" marR="6220" marT="6220"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marL="88900" indent="0" algn="ctr" rtl="0" eaLnBrk="1" fontAlgn="ctr" latinLnBrk="0" hangingPunct="1"/>
                      <a:r>
                        <a:rPr kumimoji="0" lang="es-MX" sz="1200" b="1" i="0" u="none" strike="noStrike" kern="1200">
                          <a:solidFill>
                            <a:srgbClr val="000000"/>
                          </a:solidFill>
                          <a:latin typeface="Calibri"/>
                          <a:ea typeface="+mn-ea"/>
                          <a:cs typeface="+mn-cs"/>
                        </a:rPr>
                        <a:t>155</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marL="88900" indent="0" algn="ctr" rtl="0" eaLnBrk="1" fontAlgn="ctr" latinLnBrk="0" hangingPunct="1"/>
                      <a:r>
                        <a:rPr kumimoji="0" lang="es-MX" sz="1200" b="1" i="0" u="none" strike="noStrike" kern="1200">
                          <a:solidFill>
                            <a:srgbClr val="000000"/>
                          </a:solidFill>
                          <a:latin typeface="Calibri"/>
                          <a:ea typeface="+mn-ea"/>
                          <a:cs typeface="+mn-cs"/>
                        </a:rPr>
                        <a:t>54.4%</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marL="88900" indent="0" algn="ctr" rtl="0" eaLnBrk="1" fontAlgn="ctr" latinLnBrk="0" hangingPunct="1"/>
                      <a:r>
                        <a:rPr kumimoji="0" lang="es-MX" sz="1200" b="1" i="0" u="none" strike="noStrike" kern="1200">
                          <a:solidFill>
                            <a:srgbClr val="000000"/>
                          </a:solidFill>
                          <a:latin typeface="Calibri"/>
                          <a:ea typeface="+mn-ea"/>
                          <a:cs typeface="+mn-cs"/>
                        </a:rPr>
                        <a:t>130</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marL="88900" indent="0" algn="ctr" rtl="0" eaLnBrk="1" fontAlgn="ctr" latinLnBrk="0" hangingPunct="1"/>
                      <a:r>
                        <a:rPr kumimoji="0" lang="es-MX" sz="1200" b="1" i="0" u="none" strike="noStrike" kern="1200" dirty="0">
                          <a:solidFill>
                            <a:srgbClr val="000000"/>
                          </a:solidFill>
                          <a:latin typeface="Calibri"/>
                          <a:ea typeface="+mn-ea"/>
                          <a:cs typeface="+mn-cs"/>
                        </a:rPr>
                        <a:t>45.6%</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marL="88900" indent="0" algn="ctr" rtl="0" eaLnBrk="1" fontAlgn="ctr" latinLnBrk="0" hangingPunct="1"/>
                      <a:r>
                        <a:rPr kumimoji="0" lang="es-MX" sz="1200" b="1" i="0" u="none" strike="noStrike" kern="1200" dirty="0">
                          <a:solidFill>
                            <a:srgbClr val="000000"/>
                          </a:solidFill>
                          <a:latin typeface="Calibri"/>
                          <a:ea typeface="+mn-ea"/>
                          <a:cs typeface="+mn-cs"/>
                        </a:rPr>
                        <a:t>285</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marL="88900" indent="0" algn="ctr" rtl="0" eaLnBrk="1" fontAlgn="ctr" latinLnBrk="0" hangingPunct="1"/>
                      <a:r>
                        <a:rPr kumimoji="0" lang="es-MX" sz="1200" b="1" i="0" u="none" strike="noStrike" kern="1200" smtClean="0">
                          <a:solidFill>
                            <a:srgbClr val="000000"/>
                          </a:solidFill>
                          <a:latin typeface="Calibri"/>
                          <a:ea typeface="+mn-ea"/>
                          <a:cs typeface="+mn-cs"/>
                        </a:rPr>
                        <a:t>100%</a:t>
                      </a:r>
                      <a:endParaRPr kumimoji="0" lang="es-MX" sz="1200" b="1" i="0" u="none" strike="noStrike" kern="1200" dirty="0">
                        <a:solidFill>
                          <a:srgbClr val="000000"/>
                        </a:solidFill>
                        <a:latin typeface="Calibri"/>
                        <a:ea typeface="+mn-ea"/>
                        <a:cs typeface="+mn-cs"/>
                      </a:endParaRP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r>
              <a:tr h="396000">
                <a:tc>
                  <a:txBody>
                    <a:bodyPr/>
                    <a:lstStyle/>
                    <a:p>
                      <a:pPr marL="88900" indent="0" algn="l" fontAlgn="ctr"/>
                      <a:r>
                        <a:rPr lang="es-MX" sz="1200" b="1" i="0" u="none" strike="noStrike" dirty="0">
                          <a:solidFill>
                            <a:srgbClr val="000000"/>
                          </a:solidFill>
                          <a:latin typeface="Calibri"/>
                        </a:rPr>
                        <a:t>Autónomo</a:t>
                      </a:r>
                    </a:p>
                  </a:txBody>
                  <a:tcPr marL="6220" marR="6220" marT="6220"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marL="88900" indent="0" algn="ctr" rtl="0" eaLnBrk="1" fontAlgn="ctr" latinLnBrk="0" hangingPunct="1"/>
                      <a:r>
                        <a:rPr kumimoji="0" lang="es-MX" sz="1200" b="1" i="0" u="none" strike="noStrike" kern="1200">
                          <a:solidFill>
                            <a:srgbClr val="000000"/>
                          </a:solidFill>
                          <a:latin typeface="Calibri"/>
                          <a:ea typeface="+mn-ea"/>
                          <a:cs typeface="+mn-cs"/>
                        </a:rPr>
                        <a:t>259</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marL="88900" indent="0" algn="ctr" rtl="0" eaLnBrk="1" fontAlgn="ctr" latinLnBrk="0" hangingPunct="1"/>
                      <a:r>
                        <a:rPr kumimoji="0" lang="es-MX" sz="1200" b="1" i="0" u="none" strike="noStrike" kern="1200">
                          <a:solidFill>
                            <a:srgbClr val="000000"/>
                          </a:solidFill>
                          <a:latin typeface="Calibri"/>
                          <a:ea typeface="+mn-ea"/>
                          <a:cs typeface="+mn-cs"/>
                        </a:rPr>
                        <a:t>61.1%</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marL="88900" indent="0" algn="ctr" rtl="0" eaLnBrk="1" fontAlgn="ctr" latinLnBrk="0" hangingPunct="1"/>
                      <a:r>
                        <a:rPr kumimoji="0" lang="es-MX" sz="1200" b="1" i="0" u="none" strike="noStrike" kern="1200">
                          <a:solidFill>
                            <a:srgbClr val="000000"/>
                          </a:solidFill>
                          <a:latin typeface="Calibri"/>
                          <a:ea typeface="+mn-ea"/>
                          <a:cs typeface="+mn-cs"/>
                        </a:rPr>
                        <a:t>165</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marL="88900" indent="0" algn="ctr" rtl="0" eaLnBrk="1" fontAlgn="ctr" latinLnBrk="0" hangingPunct="1"/>
                      <a:r>
                        <a:rPr kumimoji="0" lang="es-MX" sz="1200" b="1" i="0" u="none" strike="noStrike" kern="1200">
                          <a:solidFill>
                            <a:srgbClr val="000000"/>
                          </a:solidFill>
                          <a:latin typeface="Calibri"/>
                          <a:ea typeface="+mn-ea"/>
                          <a:cs typeface="+mn-cs"/>
                        </a:rPr>
                        <a:t>38.9%</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marL="88900" indent="0" algn="ctr" rtl="0" eaLnBrk="1" fontAlgn="ctr" latinLnBrk="0" hangingPunct="1"/>
                      <a:r>
                        <a:rPr kumimoji="0" lang="es-MX" sz="1200" b="1" i="0" u="none" strike="noStrike" kern="1200" dirty="0">
                          <a:solidFill>
                            <a:srgbClr val="000000"/>
                          </a:solidFill>
                          <a:latin typeface="Calibri"/>
                          <a:ea typeface="+mn-ea"/>
                          <a:cs typeface="+mn-cs"/>
                        </a:rPr>
                        <a:t>424</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marL="88900" indent="0" algn="ctr" rtl="0" eaLnBrk="1" fontAlgn="ctr" latinLnBrk="0" hangingPunct="1"/>
                      <a:r>
                        <a:rPr kumimoji="0" lang="es-MX" sz="1200" b="1" i="0" u="none" strike="noStrike" kern="1200" smtClean="0">
                          <a:solidFill>
                            <a:srgbClr val="000000"/>
                          </a:solidFill>
                          <a:latin typeface="Calibri"/>
                          <a:ea typeface="+mn-ea"/>
                          <a:cs typeface="+mn-cs"/>
                        </a:rPr>
                        <a:t>100%</a:t>
                      </a:r>
                      <a:endParaRPr kumimoji="0" lang="es-MX" sz="1200" b="1" i="0" u="none" strike="noStrike" kern="1200" dirty="0">
                        <a:solidFill>
                          <a:srgbClr val="000000"/>
                        </a:solidFill>
                        <a:latin typeface="Calibri"/>
                        <a:ea typeface="+mn-ea"/>
                        <a:cs typeface="+mn-cs"/>
                      </a:endParaRP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r>
              <a:tr h="396000">
                <a:tc>
                  <a:txBody>
                    <a:bodyPr/>
                    <a:lstStyle/>
                    <a:p>
                      <a:pPr marL="88900" indent="0" algn="l" fontAlgn="ctr"/>
                      <a:r>
                        <a:rPr lang="es-MX" sz="1200" b="1" i="0" u="none" strike="noStrike" dirty="0">
                          <a:solidFill>
                            <a:srgbClr val="000000"/>
                          </a:solidFill>
                          <a:latin typeface="Calibri"/>
                        </a:rPr>
                        <a:t>Partidos Políticos en el </a:t>
                      </a:r>
                      <a:r>
                        <a:rPr lang="es-MX" sz="1200" b="1" i="0" u="none" strike="noStrike" dirty="0" smtClean="0">
                          <a:solidFill>
                            <a:srgbClr val="000000"/>
                          </a:solidFill>
                          <a:latin typeface="Calibri"/>
                        </a:rPr>
                        <a:t>Distrito</a:t>
                      </a:r>
                      <a:r>
                        <a:rPr lang="es-MX" sz="1200" b="1" i="0" u="none" strike="noStrike" baseline="0" dirty="0" smtClean="0">
                          <a:solidFill>
                            <a:srgbClr val="000000"/>
                          </a:solidFill>
                          <a:latin typeface="Calibri"/>
                        </a:rPr>
                        <a:t> Federal</a:t>
                      </a:r>
                      <a:endParaRPr lang="es-MX" sz="1200" b="1" i="0" u="none" strike="noStrike" dirty="0">
                        <a:solidFill>
                          <a:srgbClr val="000000"/>
                        </a:solidFill>
                        <a:latin typeface="Calibri"/>
                      </a:endParaRPr>
                    </a:p>
                  </a:txBody>
                  <a:tcPr marL="6220" marR="6220" marT="6220"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marL="88900" indent="0" algn="ctr" rtl="0" eaLnBrk="1" fontAlgn="ctr" latinLnBrk="0" hangingPunct="1"/>
                      <a:r>
                        <a:rPr kumimoji="0" lang="es-MX" sz="1200" b="1" i="0" u="none" strike="noStrike" kern="1200" dirty="0">
                          <a:solidFill>
                            <a:srgbClr val="000000"/>
                          </a:solidFill>
                          <a:latin typeface="Calibri"/>
                          <a:ea typeface="+mn-ea"/>
                          <a:cs typeface="+mn-cs"/>
                        </a:rPr>
                        <a:t>48</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marL="88900" indent="0" algn="ctr" rtl="0" eaLnBrk="1" fontAlgn="ctr" latinLnBrk="0" hangingPunct="1"/>
                      <a:r>
                        <a:rPr kumimoji="0" lang="es-MX" sz="1200" b="1" i="0" u="none" strike="noStrike" kern="1200" dirty="0">
                          <a:solidFill>
                            <a:srgbClr val="000000"/>
                          </a:solidFill>
                          <a:latin typeface="Calibri"/>
                          <a:ea typeface="+mn-ea"/>
                          <a:cs typeface="+mn-cs"/>
                        </a:rPr>
                        <a:t>42.1%</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marL="88900" indent="0" algn="ctr" rtl="0" eaLnBrk="1" fontAlgn="ctr" latinLnBrk="0" hangingPunct="1"/>
                      <a:r>
                        <a:rPr kumimoji="0" lang="es-MX" sz="1200" b="1" i="0" u="none" strike="noStrike" kern="1200" dirty="0">
                          <a:solidFill>
                            <a:srgbClr val="000000"/>
                          </a:solidFill>
                          <a:latin typeface="Calibri"/>
                          <a:ea typeface="+mn-ea"/>
                          <a:cs typeface="+mn-cs"/>
                        </a:rPr>
                        <a:t>66</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marL="88900" indent="0" algn="ctr" rtl="0" eaLnBrk="1" fontAlgn="ctr" latinLnBrk="0" hangingPunct="1"/>
                      <a:r>
                        <a:rPr kumimoji="0" lang="es-MX" sz="1200" b="1" i="0" u="none" strike="noStrike" kern="1200" dirty="0">
                          <a:solidFill>
                            <a:srgbClr val="000000"/>
                          </a:solidFill>
                          <a:latin typeface="Calibri"/>
                          <a:ea typeface="+mn-ea"/>
                          <a:cs typeface="+mn-cs"/>
                        </a:rPr>
                        <a:t>57.9%</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marL="88900" indent="0" algn="ctr" rtl="0" eaLnBrk="1" fontAlgn="ctr" latinLnBrk="0" hangingPunct="1"/>
                      <a:r>
                        <a:rPr kumimoji="0" lang="es-MX" sz="1200" b="1" i="0" u="none" strike="noStrike" kern="1200" dirty="0">
                          <a:solidFill>
                            <a:srgbClr val="000000"/>
                          </a:solidFill>
                          <a:latin typeface="Calibri"/>
                          <a:ea typeface="+mn-ea"/>
                          <a:cs typeface="+mn-cs"/>
                        </a:rPr>
                        <a:t>114</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marL="88900" indent="0" algn="ctr" rtl="0" eaLnBrk="1" fontAlgn="ctr" latinLnBrk="0" hangingPunct="1"/>
                      <a:r>
                        <a:rPr kumimoji="0" lang="es-MX" sz="1200" b="1" i="0" u="none" strike="noStrike" kern="1200" dirty="0" smtClean="0">
                          <a:solidFill>
                            <a:srgbClr val="000000"/>
                          </a:solidFill>
                          <a:latin typeface="Calibri"/>
                          <a:ea typeface="+mn-ea"/>
                          <a:cs typeface="+mn-cs"/>
                        </a:rPr>
                        <a:t>100%</a:t>
                      </a:r>
                      <a:endParaRPr kumimoji="0" lang="es-MX" sz="1200" b="1" i="0" u="none" strike="noStrike" kern="1200" dirty="0">
                        <a:solidFill>
                          <a:srgbClr val="000000"/>
                        </a:solidFill>
                        <a:latin typeface="Calibri"/>
                        <a:ea typeface="+mn-ea"/>
                        <a:cs typeface="+mn-cs"/>
                      </a:endParaRP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r>
              <a:tr h="396000">
                <a:tc>
                  <a:txBody>
                    <a:bodyPr/>
                    <a:lstStyle/>
                    <a:p>
                      <a:pPr marL="88900" marR="0" lvl="0" indent="0" algn="l" defTabSz="914400" rtl="0" eaLnBrk="1" fontAlgn="ctr" latinLnBrk="0" hangingPunct="1">
                        <a:lnSpc>
                          <a:spcPct val="100000"/>
                        </a:lnSpc>
                        <a:spcBef>
                          <a:spcPts val="0"/>
                        </a:spcBef>
                        <a:spcAft>
                          <a:spcPts val="0"/>
                        </a:spcAft>
                        <a:buClrTx/>
                        <a:buSzTx/>
                        <a:buFontTx/>
                        <a:buNone/>
                        <a:tabLst/>
                        <a:defRPr/>
                      </a:pPr>
                      <a:r>
                        <a:rPr lang="es-MX" sz="1200" b="1" i="0" u="none" strike="noStrike" dirty="0" smtClean="0">
                          <a:solidFill>
                            <a:srgbClr val="000000"/>
                          </a:solidFill>
                          <a:latin typeface="Calibri"/>
                        </a:rPr>
                        <a:t>Otro tipo de Sujeto Obligado</a:t>
                      </a:r>
                    </a:p>
                  </a:txBody>
                  <a:tcPr marL="6220" marR="6220" marT="6220"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smtClean="0">
                          <a:solidFill>
                            <a:srgbClr val="010205"/>
                          </a:solidFill>
                          <a:effectLst/>
                          <a:latin typeface="Calibri" panose="020F0502020204030204" pitchFamily="34" charset="0"/>
                        </a:rPr>
                        <a:t>-</a:t>
                      </a:r>
                      <a:endParaRPr lang="es-MX" sz="1200" b="1" i="0" u="none" strike="noStrike" dirty="0">
                        <a:solidFill>
                          <a:srgbClr val="010205"/>
                        </a:solidFill>
                        <a:effectLst/>
                        <a:latin typeface="Calibri" panose="020F0502020204030204" pitchFamily="34" charset="0"/>
                      </a:endParaRP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smtClean="0">
                          <a:solidFill>
                            <a:srgbClr val="010205"/>
                          </a:solidFill>
                          <a:effectLst/>
                          <a:latin typeface="Calibri" panose="020F0502020204030204" pitchFamily="34" charset="0"/>
                        </a:rPr>
                        <a:t>-</a:t>
                      </a:r>
                      <a:endParaRPr lang="es-MX" sz="1200" b="1" i="0" u="none" strike="noStrike" dirty="0">
                        <a:solidFill>
                          <a:srgbClr val="010205"/>
                        </a:solidFill>
                        <a:effectLst/>
                        <a:latin typeface="Calibri" panose="020F0502020204030204" pitchFamily="34" charset="0"/>
                      </a:endParaRP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smtClean="0">
                          <a:solidFill>
                            <a:srgbClr val="010205"/>
                          </a:solidFill>
                          <a:effectLst/>
                          <a:latin typeface="Calibri" panose="020F0502020204030204" pitchFamily="34" charset="0"/>
                        </a:rPr>
                        <a:t>-</a:t>
                      </a:r>
                      <a:endParaRPr lang="es-MX" sz="1200" b="1" i="0" u="none" strike="noStrike" dirty="0">
                        <a:solidFill>
                          <a:srgbClr val="010205"/>
                        </a:solidFill>
                        <a:effectLst/>
                        <a:latin typeface="Calibri" panose="020F0502020204030204" pitchFamily="34" charset="0"/>
                      </a:endParaRP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smtClean="0">
                          <a:solidFill>
                            <a:srgbClr val="010205"/>
                          </a:solidFill>
                          <a:effectLst/>
                          <a:latin typeface="Calibri" panose="020F0502020204030204" pitchFamily="34" charset="0"/>
                        </a:rPr>
                        <a:t>-</a:t>
                      </a:r>
                      <a:endParaRPr lang="es-MX" sz="1200" b="1" i="0" u="none" strike="noStrike" dirty="0">
                        <a:solidFill>
                          <a:srgbClr val="010205"/>
                        </a:solidFill>
                        <a:effectLst/>
                        <a:latin typeface="Calibri" panose="020F0502020204030204" pitchFamily="34" charset="0"/>
                      </a:endParaRP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smtClean="0">
                          <a:solidFill>
                            <a:srgbClr val="010205"/>
                          </a:solidFill>
                          <a:effectLst/>
                          <a:latin typeface="Calibri" panose="020F0502020204030204" pitchFamily="34" charset="0"/>
                        </a:rPr>
                        <a:t>-</a:t>
                      </a:r>
                      <a:endParaRPr lang="es-MX" sz="1200" b="1" i="0" u="none" strike="noStrike" dirty="0">
                        <a:solidFill>
                          <a:srgbClr val="010205"/>
                        </a:solidFill>
                        <a:effectLst/>
                        <a:latin typeface="Calibri" panose="020F0502020204030204" pitchFamily="34" charset="0"/>
                      </a:endParaRP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smtClean="0">
                          <a:solidFill>
                            <a:srgbClr val="010205"/>
                          </a:solidFill>
                          <a:effectLst/>
                          <a:latin typeface="Calibri" panose="020F0502020204030204" pitchFamily="34" charset="0"/>
                        </a:rPr>
                        <a:t>-</a:t>
                      </a:r>
                      <a:endParaRPr lang="es-MX" sz="1200" b="1" i="0" u="none" strike="noStrike" dirty="0">
                        <a:solidFill>
                          <a:srgbClr val="010205"/>
                        </a:solidFill>
                        <a:effectLst/>
                        <a:latin typeface="Calibri" panose="020F0502020204030204" pitchFamily="34" charset="0"/>
                      </a:endParaRP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r>
              <a:tr h="396000">
                <a:tc>
                  <a:txBody>
                    <a:bodyPr/>
                    <a:lstStyle/>
                    <a:p>
                      <a:pPr marL="88900" indent="0" algn="l" fontAlgn="ctr"/>
                      <a:r>
                        <a:rPr lang="es-MX" sz="1200" b="1" i="0" u="none" strike="noStrike" dirty="0" smtClean="0">
                          <a:solidFill>
                            <a:srgbClr val="FFFFFF"/>
                          </a:solidFill>
                          <a:latin typeface="Calibri"/>
                        </a:rPr>
                        <a:t>Total</a:t>
                      </a:r>
                      <a:endParaRPr lang="es-MX" sz="1200" b="1" i="0" u="none" strike="noStrike" dirty="0">
                        <a:solidFill>
                          <a:srgbClr val="FFFFFF"/>
                        </a:solidFill>
                        <a:latin typeface="Calibri"/>
                      </a:endParaRPr>
                    </a:p>
                  </a:txBody>
                  <a:tcPr marL="6220" marR="6220" marT="6220" marB="0" anchor="ctr">
                    <a:lnL w="6350" cap="flat" cmpd="sng" algn="ctr">
                      <a:solidFill>
                        <a:srgbClr val="008080"/>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marL="88900" indent="0" algn="ctr" rtl="0" eaLnBrk="1" fontAlgn="ctr" latinLnBrk="0" hangingPunct="1"/>
                      <a:r>
                        <a:rPr kumimoji="0" lang="es-MX" sz="1200" b="1" i="0" u="none" strike="noStrike" kern="1200" dirty="0" smtClean="0">
                          <a:solidFill>
                            <a:schemeClr val="bg1"/>
                          </a:solidFill>
                          <a:latin typeface="Calibri"/>
                          <a:ea typeface="+mn-ea"/>
                          <a:cs typeface="+mn-cs"/>
                        </a:rPr>
                        <a:t>5,374</a:t>
                      </a:r>
                      <a:endParaRPr kumimoji="0" lang="es-MX" sz="1200" b="1" i="0" u="none" strike="noStrike" kern="1200" dirty="0">
                        <a:solidFill>
                          <a:schemeClr val="bg1"/>
                        </a:solidFill>
                        <a:latin typeface="Calibri"/>
                        <a:ea typeface="+mn-ea"/>
                        <a:cs typeface="+mn-cs"/>
                      </a:endParaRP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marL="88900" indent="0" algn="ctr" rtl="0" eaLnBrk="1" fontAlgn="ctr" latinLnBrk="0" hangingPunct="1"/>
                      <a:r>
                        <a:rPr kumimoji="0" lang="es-MX" sz="1200" b="1" i="0" u="none" strike="noStrike" kern="1200" dirty="0">
                          <a:solidFill>
                            <a:schemeClr val="bg1"/>
                          </a:solidFill>
                          <a:latin typeface="Calibri"/>
                          <a:ea typeface="+mn-ea"/>
                          <a:cs typeface="+mn-cs"/>
                        </a:rPr>
                        <a:t>54.6%</a:t>
                      </a: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marL="88900" indent="0" algn="ctr" rtl="0" eaLnBrk="1" fontAlgn="ctr" latinLnBrk="0" hangingPunct="1"/>
                      <a:r>
                        <a:rPr kumimoji="0" lang="es-MX" sz="1200" b="1" i="0" u="none" strike="noStrike" kern="1200" dirty="0" smtClean="0">
                          <a:solidFill>
                            <a:schemeClr val="bg1"/>
                          </a:solidFill>
                          <a:latin typeface="Calibri"/>
                          <a:ea typeface="+mn-ea"/>
                          <a:cs typeface="+mn-cs"/>
                        </a:rPr>
                        <a:t>4,460</a:t>
                      </a:r>
                      <a:endParaRPr kumimoji="0" lang="es-MX" sz="1200" b="1" i="0" u="none" strike="noStrike" kern="1200" dirty="0">
                        <a:solidFill>
                          <a:schemeClr val="bg1"/>
                        </a:solidFill>
                        <a:latin typeface="Calibri"/>
                        <a:ea typeface="+mn-ea"/>
                        <a:cs typeface="+mn-cs"/>
                      </a:endParaRP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marL="88900" indent="0" algn="ctr" rtl="0" eaLnBrk="1" fontAlgn="ctr" latinLnBrk="0" hangingPunct="1"/>
                      <a:r>
                        <a:rPr kumimoji="0" lang="es-MX" sz="1200" b="1" i="0" u="none" strike="noStrike" kern="1200" dirty="0">
                          <a:solidFill>
                            <a:schemeClr val="bg1"/>
                          </a:solidFill>
                          <a:latin typeface="Calibri"/>
                          <a:ea typeface="+mn-ea"/>
                          <a:cs typeface="+mn-cs"/>
                        </a:rPr>
                        <a:t>45.4%</a:t>
                      </a: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marL="88900" indent="0" algn="ctr" rtl="0" eaLnBrk="1" fontAlgn="ctr" latinLnBrk="0" hangingPunct="1"/>
                      <a:r>
                        <a:rPr kumimoji="0" lang="es-MX" sz="1200" b="1" i="0" u="none" strike="noStrike" kern="1200" dirty="0" smtClean="0">
                          <a:solidFill>
                            <a:schemeClr val="bg1"/>
                          </a:solidFill>
                          <a:latin typeface="Calibri"/>
                          <a:ea typeface="+mn-ea"/>
                          <a:cs typeface="+mn-cs"/>
                        </a:rPr>
                        <a:t>9,834</a:t>
                      </a:r>
                      <a:endParaRPr kumimoji="0" lang="es-MX" sz="1200" b="1" i="0" u="none" strike="noStrike" kern="1200" dirty="0">
                        <a:solidFill>
                          <a:schemeClr val="bg1"/>
                        </a:solidFill>
                        <a:latin typeface="Calibri"/>
                        <a:ea typeface="+mn-ea"/>
                        <a:cs typeface="+mn-cs"/>
                      </a:endParaRP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marL="88900" indent="0" algn="ctr" rtl="0" eaLnBrk="1" fontAlgn="ctr" latinLnBrk="0" hangingPunct="1"/>
                      <a:r>
                        <a:rPr kumimoji="0" lang="es-MX" sz="1200" b="1" i="0" u="none" strike="noStrike" kern="1200" dirty="0" smtClean="0">
                          <a:solidFill>
                            <a:schemeClr val="bg1"/>
                          </a:solidFill>
                          <a:latin typeface="Calibri"/>
                          <a:ea typeface="+mn-ea"/>
                          <a:cs typeface="+mn-cs"/>
                        </a:rPr>
                        <a:t>100%</a:t>
                      </a:r>
                      <a:endParaRPr kumimoji="0" lang="es-MX" sz="1200" b="1" i="0" u="none" strike="noStrike" kern="1200" dirty="0">
                        <a:solidFill>
                          <a:schemeClr val="bg1"/>
                        </a:solidFill>
                        <a:latin typeface="Calibri"/>
                        <a:ea typeface="+mn-ea"/>
                        <a:cs typeface="+mn-cs"/>
                      </a:endParaRP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r>
            </a:tbl>
          </a:graphicData>
        </a:graphic>
      </p:graphicFrame>
      <p:sp>
        <p:nvSpPr>
          <p:cNvPr id="8" name="7 Rectángulo"/>
          <p:cNvSpPr/>
          <p:nvPr/>
        </p:nvSpPr>
        <p:spPr>
          <a:xfrm>
            <a:off x="1174441" y="1013386"/>
            <a:ext cx="6781936" cy="1092607"/>
          </a:xfrm>
          <a:prstGeom prst="rect">
            <a:avLst/>
          </a:prstGeom>
        </p:spPr>
        <p:txBody>
          <a:bodyPr wrap="square">
            <a:spAutoFit/>
          </a:bodyPr>
          <a:lstStyle/>
          <a:p>
            <a:pPr algn="ctr"/>
            <a:r>
              <a:rPr lang="es-MX" sz="1300" b="1" dirty="0" smtClean="0">
                <a:latin typeface="Calibri" pitchFamily="34" charset="0"/>
              </a:rPr>
              <a:t>En caso de que la respuesta haya sido parcial</a:t>
            </a:r>
          </a:p>
          <a:p>
            <a:pPr algn="ctr"/>
            <a:r>
              <a:rPr lang="es-MX" sz="1300" b="1" dirty="0" smtClean="0">
                <a:latin typeface="Calibri" pitchFamily="34" charset="0"/>
              </a:rPr>
              <a:t>¿le señalaron las razones de ello?</a:t>
            </a:r>
          </a:p>
          <a:p>
            <a:pPr algn="ctr"/>
            <a:endParaRPr lang="es-MX" sz="1300" b="1" dirty="0" smtClean="0">
              <a:latin typeface="Calibri" pitchFamily="34" charset="0"/>
            </a:endParaRPr>
          </a:p>
          <a:p>
            <a:pPr algn="ctr"/>
            <a:r>
              <a:rPr lang="es-MX" sz="1300" b="1" dirty="0">
                <a:latin typeface="Calibri" pitchFamily="34" charset="0"/>
              </a:rPr>
              <a:t>(SÓLO AQUELLOS CASOS EN LOS QUE LA INFORMACIÓN RECIBIDA RESPECTO DE LA SOLICITADA NO COINCIDIÓ O FUE PARCIAL)</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9 CuadroTexto"/>
          <p:cNvSpPr txBox="1"/>
          <p:nvPr/>
        </p:nvSpPr>
        <p:spPr>
          <a:xfrm>
            <a:off x="76169" y="85702"/>
            <a:ext cx="8388000" cy="864000"/>
          </a:xfrm>
          <a:prstGeom prst="rect">
            <a:avLst/>
          </a:prstGeom>
          <a:noFill/>
        </p:spPr>
        <p:txBody>
          <a:bodyPr wrap="square" rtlCol="0" anchor="ctr">
            <a:noAutofit/>
          </a:bodyPr>
          <a:lstStyle/>
          <a:p>
            <a:pPr algn="ctr"/>
            <a:r>
              <a:rPr lang="es-MX" sz="2000" b="1" dirty="0" smtClean="0">
                <a:latin typeface="Calibri" pitchFamily="34" charset="0"/>
              </a:rPr>
              <a:t>Í N D I C E</a:t>
            </a:r>
            <a:endParaRPr lang="es-ES" sz="1400" b="1" i="1" dirty="0">
              <a:latin typeface="Calibri" pitchFamily="34" charset="0"/>
            </a:endParaRPr>
          </a:p>
        </p:txBody>
      </p:sp>
      <p:sp>
        <p:nvSpPr>
          <p:cNvPr id="11" name="10 Marcador de número de diapositiva"/>
          <p:cNvSpPr>
            <a:spLocks noGrp="1"/>
          </p:cNvSpPr>
          <p:nvPr>
            <p:ph type="sldNum" sz="quarter" idx="12"/>
          </p:nvPr>
        </p:nvSpPr>
        <p:spPr/>
        <p:txBody>
          <a:bodyPr/>
          <a:lstStyle/>
          <a:p>
            <a:pPr>
              <a:defRPr/>
            </a:pPr>
            <a:fld id="{BD43386B-512A-4F48-AC60-1F2A615D5642}" type="slidenum">
              <a:rPr lang="es-MX" b="1" smtClean="0">
                <a:latin typeface="Calibri" pitchFamily="34" charset="0"/>
              </a:rPr>
              <a:pPr>
                <a:defRPr/>
              </a:pPr>
              <a:t>3</a:t>
            </a:fld>
            <a:endParaRPr lang="es-MX" b="1" dirty="0">
              <a:latin typeface="Calibri" pitchFamily="34" charset="0"/>
            </a:endParaRPr>
          </a:p>
        </p:txBody>
      </p:sp>
      <p:sp>
        <p:nvSpPr>
          <p:cNvPr id="5" name="Rectangle 3"/>
          <p:cNvSpPr txBox="1">
            <a:spLocks noChangeArrowheads="1"/>
          </p:cNvSpPr>
          <p:nvPr/>
        </p:nvSpPr>
        <p:spPr>
          <a:xfrm>
            <a:off x="957313" y="1124745"/>
            <a:ext cx="7215088" cy="5544615"/>
          </a:xfrm>
          <a:prstGeom prst="rect">
            <a:avLst/>
          </a:prstGeom>
        </p:spPr>
        <p:txBody>
          <a:bodyPr anchor="ctr"/>
          <a:lstStyle/>
          <a:p>
            <a:pPr marL="358775" indent="-358775" fontAlgn="auto">
              <a:spcBef>
                <a:spcPts val="0"/>
              </a:spcBef>
              <a:spcAft>
                <a:spcPts val="0"/>
              </a:spcAft>
              <a:buFont typeface="+mj-lt"/>
              <a:buAutoNum type="arabicPeriod"/>
              <a:defRPr/>
            </a:pPr>
            <a:r>
              <a:rPr lang="es-MX" b="1" kern="0" dirty="0" smtClean="0">
                <a:solidFill>
                  <a:sysClr val="windowText" lastClr="000000"/>
                </a:solidFill>
                <a:latin typeface="Calibri" pitchFamily="34" charset="0"/>
                <a:cs typeface="Arial" pitchFamily="34" charset="0"/>
              </a:rPr>
              <a:t>Introducción ……………………………………………………..……………..……………. 4</a:t>
            </a:r>
          </a:p>
          <a:p>
            <a:pPr marL="358775" indent="-358775" fontAlgn="auto">
              <a:spcBef>
                <a:spcPts val="0"/>
              </a:spcBef>
              <a:spcAft>
                <a:spcPts val="0"/>
              </a:spcAft>
              <a:buFont typeface="+mj-lt"/>
              <a:buAutoNum type="arabicPeriod"/>
              <a:defRPr/>
            </a:pPr>
            <a:endParaRPr lang="es-MX" b="1" kern="0" dirty="0" smtClean="0">
              <a:solidFill>
                <a:sysClr val="windowText" lastClr="000000"/>
              </a:solidFill>
              <a:latin typeface="Calibri" pitchFamily="34" charset="0"/>
              <a:cs typeface="Arial" pitchFamily="34" charset="0"/>
            </a:endParaRPr>
          </a:p>
          <a:p>
            <a:pPr marL="358775" lvl="0" indent="-358775">
              <a:buFont typeface="+mj-lt"/>
              <a:buAutoNum type="arabicPeriod"/>
            </a:pPr>
            <a:r>
              <a:rPr lang="es-MX" b="1" dirty="0" smtClean="0">
                <a:latin typeface="Calibri" pitchFamily="34" charset="0"/>
              </a:rPr>
              <a:t>Opinión </a:t>
            </a:r>
            <a:r>
              <a:rPr lang="es-MX" b="1" dirty="0">
                <a:latin typeface="Calibri" pitchFamily="34" charset="0"/>
              </a:rPr>
              <a:t>del portal INFOMEX / la atención recibida en la </a:t>
            </a:r>
            <a:r>
              <a:rPr lang="es-MX" b="1" dirty="0" smtClean="0">
                <a:latin typeface="Calibri" pitchFamily="34" charset="0"/>
              </a:rPr>
              <a:t>UT ………..</a:t>
            </a:r>
            <a:r>
              <a:rPr lang="es-MX" b="1" kern="0" dirty="0" smtClean="0">
                <a:solidFill>
                  <a:sysClr val="windowText" lastClr="000000"/>
                </a:solidFill>
                <a:latin typeface="Calibri" pitchFamily="34" charset="0"/>
                <a:cs typeface="Arial" pitchFamily="34" charset="0"/>
              </a:rPr>
              <a:t>… 6</a:t>
            </a:r>
          </a:p>
          <a:p>
            <a:pPr marL="358775" indent="-358775" fontAlgn="auto">
              <a:spcBef>
                <a:spcPts val="0"/>
              </a:spcBef>
              <a:spcAft>
                <a:spcPts val="0"/>
              </a:spcAft>
              <a:buFont typeface="+mj-lt"/>
              <a:buAutoNum type="arabicPeriod"/>
              <a:defRPr/>
            </a:pPr>
            <a:endParaRPr lang="es-MX" b="1" kern="0" dirty="0">
              <a:solidFill>
                <a:sysClr val="windowText" lastClr="000000"/>
              </a:solidFill>
              <a:latin typeface="Calibri" pitchFamily="34" charset="0"/>
              <a:cs typeface="Arial" pitchFamily="34" charset="0"/>
            </a:endParaRPr>
          </a:p>
          <a:p>
            <a:pPr marL="358775" indent="-358775" fontAlgn="auto">
              <a:spcBef>
                <a:spcPts val="0"/>
              </a:spcBef>
              <a:spcAft>
                <a:spcPts val="0"/>
              </a:spcAft>
              <a:buFont typeface="+mj-lt"/>
              <a:buAutoNum type="arabicPeriod"/>
              <a:defRPr/>
            </a:pPr>
            <a:r>
              <a:rPr lang="es-MX" b="1" dirty="0">
                <a:latin typeface="Calibri" pitchFamily="34" charset="0"/>
              </a:rPr>
              <a:t>Calidad de la respuesta </a:t>
            </a:r>
            <a:r>
              <a:rPr lang="es-MX" b="1" dirty="0" smtClean="0">
                <a:latin typeface="Calibri" pitchFamily="34" charset="0"/>
              </a:rPr>
              <a:t>recibida …………………………………………....……… 12</a:t>
            </a:r>
          </a:p>
          <a:p>
            <a:pPr marL="358775" indent="-358775" fontAlgn="auto">
              <a:spcBef>
                <a:spcPts val="0"/>
              </a:spcBef>
              <a:spcAft>
                <a:spcPts val="0"/>
              </a:spcAft>
              <a:buFont typeface="+mj-lt"/>
              <a:buAutoNum type="arabicPeriod"/>
              <a:defRPr/>
            </a:pPr>
            <a:endParaRPr lang="es-MX" b="1" dirty="0">
              <a:latin typeface="Calibri" pitchFamily="34" charset="0"/>
            </a:endParaRPr>
          </a:p>
          <a:p>
            <a:pPr marL="358775" indent="-358775" fontAlgn="auto">
              <a:spcBef>
                <a:spcPts val="0"/>
              </a:spcBef>
              <a:spcAft>
                <a:spcPts val="0"/>
              </a:spcAft>
              <a:buFont typeface="+mj-lt"/>
              <a:buAutoNum type="arabicPeriod"/>
              <a:defRPr/>
            </a:pPr>
            <a:r>
              <a:rPr lang="es-MX" b="1" dirty="0">
                <a:latin typeface="Calibri" pitchFamily="34" charset="0"/>
              </a:rPr>
              <a:t>Tiempo de </a:t>
            </a:r>
            <a:r>
              <a:rPr lang="es-MX" b="1" dirty="0" smtClean="0">
                <a:latin typeface="Calibri" pitchFamily="34" charset="0"/>
              </a:rPr>
              <a:t>respuesta …………………………………………....…………………….… 16</a:t>
            </a:r>
            <a:endParaRPr lang="es-MX" b="1" dirty="0">
              <a:latin typeface="Calibri" pitchFamily="34" charset="0"/>
            </a:endParaRPr>
          </a:p>
          <a:p>
            <a:pPr marL="358775" indent="-358775" fontAlgn="auto">
              <a:spcBef>
                <a:spcPts val="0"/>
              </a:spcBef>
              <a:spcAft>
                <a:spcPts val="0"/>
              </a:spcAft>
              <a:buFont typeface="+mj-lt"/>
              <a:buAutoNum type="arabicPeriod"/>
              <a:defRPr/>
            </a:pPr>
            <a:endParaRPr lang="es-MX" b="1" dirty="0" smtClean="0">
              <a:latin typeface="Calibri" pitchFamily="34" charset="0"/>
            </a:endParaRPr>
          </a:p>
          <a:p>
            <a:pPr marL="358775" indent="-358775" fontAlgn="auto">
              <a:spcBef>
                <a:spcPts val="0"/>
              </a:spcBef>
              <a:spcAft>
                <a:spcPts val="0"/>
              </a:spcAft>
              <a:buFont typeface="+mj-lt"/>
              <a:buAutoNum type="arabicPeriod"/>
              <a:defRPr/>
            </a:pPr>
            <a:r>
              <a:rPr lang="es-MX" b="1" dirty="0" smtClean="0">
                <a:latin typeface="Calibri" pitchFamily="34" charset="0"/>
              </a:rPr>
              <a:t>Claridad </a:t>
            </a:r>
            <a:r>
              <a:rPr lang="es-MX" b="1" dirty="0">
                <a:latin typeface="Calibri" pitchFamily="34" charset="0"/>
              </a:rPr>
              <a:t>de la </a:t>
            </a:r>
            <a:r>
              <a:rPr lang="es-MX" b="1" dirty="0" smtClean="0">
                <a:latin typeface="Calibri" pitchFamily="34" charset="0"/>
              </a:rPr>
              <a:t>información</a:t>
            </a:r>
            <a:r>
              <a:rPr lang="es-MX" b="1" dirty="0">
                <a:latin typeface="Calibri" pitchFamily="34" charset="0"/>
              </a:rPr>
              <a:t> </a:t>
            </a:r>
            <a:r>
              <a:rPr lang="es-MX" b="1" dirty="0" smtClean="0">
                <a:latin typeface="Calibri" pitchFamily="34" charset="0"/>
              </a:rPr>
              <a:t>………………………………………….……………….… 20</a:t>
            </a:r>
            <a:endParaRPr lang="es-MX" b="1" dirty="0">
              <a:latin typeface="Calibri" pitchFamily="34" charset="0"/>
            </a:endParaRPr>
          </a:p>
          <a:p>
            <a:pPr marL="358775" indent="-358775" fontAlgn="auto">
              <a:spcBef>
                <a:spcPts val="0"/>
              </a:spcBef>
              <a:spcAft>
                <a:spcPts val="0"/>
              </a:spcAft>
              <a:buFont typeface="+mj-lt"/>
              <a:buAutoNum type="arabicPeriod"/>
              <a:defRPr/>
            </a:pPr>
            <a:endParaRPr lang="es-MX" b="1" dirty="0">
              <a:latin typeface="Calibri" pitchFamily="34" charset="0"/>
            </a:endParaRPr>
          </a:p>
          <a:p>
            <a:pPr marL="358775" indent="-358775" fontAlgn="auto">
              <a:spcBef>
                <a:spcPts val="0"/>
              </a:spcBef>
              <a:spcAft>
                <a:spcPts val="0"/>
              </a:spcAft>
              <a:buFont typeface="+mj-lt"/>
              <a:buAutoNum type="arabicPeriod"/>
              <a:defRPr/>
            </a:pPr>
            <a:r>
              <a:rPr lang="es-MX" b="1" dirty="0">
                <a:latin typeface="Calibri" pitchFamily="34" charset="0"/>
              </a:rPr>
              <a:t>La información fue total o </a:t>
            </a:r>
            <a:r>
              <a:rPr lang="es-MX" b="1" dirty="0" smtClean="0">
                <a:latin typeface="Calibri" pitchFamily="34" charset="0"/>
              </a:rPr>
              <a:t>parcial</a:t>
            </a:r>
            <a:r>
              <a:rPr lang="es-MX" b="1" dirty="0">
                <a:latin typeface="Calibri" pitchFamily="34" charset="0"/>
              </a:rPr>
              <a:t> </a:t>
            </a:r>
            <a:r>
              <a:rPr lang="es-MX" b="1" dirty="0" smtClean="0">
                <a:latin typeface="Calibri" pitchFamily="34" charset="0"/>
              </a:rPr>
              <a:t>……………………………….……………….… 24</a:t>
            </a:r>
            <a:endParaRPr lang="es-MX" b="1" dirty="0">
              <a:latin typeface="Calibri" pitchFamily="34" charset="0"/>
            </a:endParaRPr>
          </a:p>
          <a:p>
            <a:pPr marL="358775" indent="-358775" fontAlgn="auto">
              <a:spcBef>
                <a:spcPts val="0"/>
              </a:spcBef>
              <a:spcAft>
                <a:spcPts val="0"/>
              </a:spcAft>
              <a:buFont typeface="+mj-lt"/>
              <a:buAutoNum type="arabicPeriod"/>
              <a:defRPr/>
            </a:pPr>
            <a:endParaRPr lang="es-MX" b="1" dirty="0">
              <a:latin typeface="Calibri" pitchFamily="34" charset="0"/>
            </a:endParaRPr>
          </a:p>
          <a:p>
            <a:pPr marL="358775" indent="-358775" fontAlgn="auto">
              <a:spcBef>
                <a:spcPts val="0"/>
              </a:spcBef>
              <a:spcAft>
                <a:spcPts val="0"/>
              </a:spcAft>
              <a:buFont typeface="+mj-lt"/>
              <a:buAutoNum type="arabicPeriod"/>
              <a:defRPr/>
            </a:pPr>
            <a:r>
              <a:rPr lang="es-MX" b="1" dirty="0">
                <a:latin typeface="Calibri" pitchFamily="34" charset="0"/>
              </a:rPr>
              <a:t>Explicación de información </a:t>
            </a:r>
            <a:r>
              <a:rPr lang="es-MX" b="1" dirty="0" smtClean="0">
                <a:latin typeface="Calibri" pitchFamily="34" charset="0"/>
              </a:rPr>
              <a:t>parcial</a:t>
            </a:r>
            <a:r>
              <a:rPr lang="es-MX" b="1" dirty="0">
                <a:latin typeface="Calibri" pitchFamily="34" charset="0"/>
              </a:rPr>
              <a:t> </a:t>
            </a:r>
            <a:r>
              <a:rPr lang="es-MX" b="1" dirty="0" smtClean="0">
                <a:latin typeface="Calibri" pitchFamily="34" charset="0"/>
              </a:rPr>
              <a:t>……………………………..……………….… 28</a:t>
            </a:r>
            <a:endParaRPr lang="es-MX" b="1" dirty="0">
              <a:latin typeface="Calibri" pitchFamily="34" charset="0"/>
            </a:endParaRPr>
          </a:p>
          <a:p>
            <a:pPr marL="358775" indent="-358775" fontAlgn="auto">
              <a:spcBef>
                <a:spcPts val="0"/>
              </a:spcBef>
              <a:spcAft>
                <a:spcPts val="0"/>
              </a:spcAft>
              <a:buFont typeface="+mj-lt"/>
              <a:buAutoNum type="arabicPeriod"/>
              <a:defRPr/>
            </a:pPr>
            <a:endParaRPr lang="es-MX" b="1" kern="0" dirty="0" smtClean="0">
              <a:solidFill>
                <a:sysClr val="windowText" lastClr="000000"/>
              </a:solidFill>
              <a:latin typeface="Calibri" pitchFamily="34" charset="0"/>
              <a:cs typeface="Arial" pitchFamily="34" charset="0"/>
            </a:endParaRPr>
          </a:p>
          <a:p>
            <a:pPr marL="358775" indent="-358775" fontAlgn="auto">
              <a:spcBef>
                <a:spcPts val="0"/>
              </a:spcBef>
              <a:spcAft>
                <a:spcPts val="0"/>
              </a:spcAft>
              <a:buFont typeface="+mj-lt"/>
              <a:buAutoNum type="arabicPeriod"/>
              <a:defRPr/>
            </a:pPr>
            <a:r>
              <a:rPr lang="es-MX" b="1" dirty="0">
                <a:latin typeface="Calibri" pitchFamily="34" charset="0"/>
              </a:rPr>
              <a:t>Derecho de interponer un Recurso de </a:t>
            </a:r>
            <a:r>
              <a:rPr lang="es-MX" b="1" dirty="0" smtClean="0">
                <a:latin typeface="Calibri" pitchFamily="34" charset="0"/>
              </a:rPr>
              <a:t>Revisión</a:t>
            </a:r>
            <a:r>
              <a:rPr lang="es-MX" b="1" dirty="0">
                <a:latin typeface="Calibri" pitchFamily="34" charset="0"/>
              </a:rPr>
              <a:t> </a:t>
            </a:r>
            <a:r>
              <a:rPr lang="es-MX" b="1" dirty="0" smtClean="0">
                <a:latin typeface="Calibri" pitchFamily="34" charset="0"/>
              </a:rPr>
              <a:t>………………………..….… 32</a:t>
            </a:r>
            <a:endParaRPr lang="es-MX" b="1" dirty="0">
              <a:latin typeface="Calibri" pitchFamily="34" charset="0"/>
            </a:endParaRPr>
          </a:p>
          <a:p>
            <a:pPr marL="358775" indent="-358775" fontAlgn="auto">
              <a:spcBef>
                <a:spcPts val="0"/>
              </a:spcBef>
              <a:spcAft>
                <a:spcPts val="0"/>
              </a:spcAft>
              <a:buFont typeface="+mj-lt"/>
              <a:buAutoNum type="arabicPeriod"/>
              <a:defRPr/>
            </a:pPr>
            <a:endParaRPr lang="es-MX" b="1" kern="0" dirty="0" smtClean="0">
              <a:solidFill>
                <a:sysClr val="windowText" lastClr="000000"/>
              </a:solidFill>
              <a:latin typeface="Calibri" pitchFamily="34" charset="0"/>
              <a:cs typeface="Arial" pitchFamily="34" charset="0"/>
            </a:endParaRPr>
          </a:p>
          <a:p>
            <a:pPr marL="358775" indent="-358775" fontAlgn="auto">
              <a:spcBef>
                <a:spcPts val="0"/>
              </a:spcBef>
              <a:spcAft>
                <a:spcPts val="0"/>
              </a:spcAft>
              <a:buFont typeface="+mj-lt"/>
              <a:buAutoNum type="arabicPeriod"/>
              <a:defRPr/>
            </a:pPr>
            <a:r>
              <a:rPr lang="es-MX" b="1" dirty="0">
                <a:latin typeface="Calibri" pitchFamily="34" charset="0"/>
              </a:rPr>
              <a:t>Medio por el que se enteró del derecho a la información </a:t>
            </a:r>
            <a:r>
              <a:rPr lang="es-MX" b="1" dirty="0" smtClean="0">
                <a:latin typeface="Calibri" pitchFamily="34" charset="0"/>
              </a:rPr>
              <a:t>pública</a:t>
            </a:r>
            <a:r>
              <a:rPr lang="es-MX" b="1" dirty="0">
                <a:latin typeface="Calibri" pitchFamily="34" charset="0"/>
              </a:rPr>
              <a:t> </a:t>
            </a:r>
            <a:r>
              <a:rPr lang="es-MX" b="1" dirty="0" smtClean="0">
                <a:latin typeface="Calibri" pitchFamily="34" charset="0"/>
              </a:rPr>
              <a:t>….. 36</a:t>
            </a:r>
            <a:endParaRPr lang="es-MX" b="1" dirty="0">
              <a:latin typeface="Calibri" pitchFamily="34" charset="0"/>
            </a:endParaRPr>
          </a:p>
          <a:p>
            <a:pPr marL="358775" indent="-358775" fontAlgn="auto">
              <a:spcBef>
                <a:spcPts val="0"/>
              </a:spcBef>
              <a:spcAft>
                <a:spcPts val="0"/>
              </a:spcAft>
              <a:buFont typeface="+mj-lt"/>
              <a:buAutoNum type="arabicPeriod"/>
              <a:defRPr/>
            </a:pPr>
            <a:endParaRPr lang="es-MX" b="1" dirty="0">
              <a:latin typeface="Calibri" pitchFamily="34" charset="0"/>
            </a:endParaRPr>
          </a:p>
          <a:p>
            <a:pPr marL="358775" indent="-358775" fontAlgn="auto">
              <a:spcBef>
                <a:spcPts val="0"/>
              </a:spcBef>
              <a:spcAft>
                <a:spcPts val="0"/>
              </a:spcAft>
              <a:buFont typeface="+mj-lt"/>
              <a:buAutoNum type="arabicPeriod"/>
              <a:defRPr/>
            </a:pPr>
            <a:r>
              <a:rPr lang="es-MX" b="1" dirty="0" smtClean="0">
                <a:latin typeface="Calibri" pitchFamily="34" charset="0"/>
              </a:rPr>
              <a:t>Sociodemográficos</a:t>
            </a:r>
            <a:r>
              <a:rPr lang="es-MX" b="1" dirty="0">
                <a:latin typeface="Calibri" pitchFamily="34" charset="0"/>
              </a:rPr>
              <a:t> </a:t>
            </a:r>
            <a:r>
              <a:rPr lang="es-MX" b="1" dirty="0" smtClean="0">
                <a:latin typeface="Calibri" pitchFamily="34" charset="0"/>
              </a:rPr>
              <a:t>………………………………………….………………….……….… 37</a:t>
            </a:r>
            <a:endParaRPr lang="es-MX" b="1" kern="0" dirty="0" smtClean="0">
              <a:solidFill>
                <a:sysClr val="windowText" lastClr="000000"/>
              </a:solidFill>
              <a:latin typeface="Calibri" pitchFamily="34" charset="0"/>
              <a:cs typeface="Arial" pitchFamily="34" charset="0"/>
            </a:endParaRPr>
          </a:p>
        </p:txBody>
      </p:sp>
    </p:spTree>
    <p:extLst>
      <p:ext uri="{BB962C8B-B14F-4D97-AF65-F5344CB8AC3E}">
        <p14:creationId xmlns:p14="http://schemas.microsoft.com/office/powerpoint/2010/main" val="1325966397"/>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76169" y="85702"/>
            <a:ext cx="8388000" cy="864000"/>
          </a:xfrm>
          <a:prstGeom prst="rect">
            <a:avLst/>
          </a:prstGeom>
          <a:noFill/>
        </p:spPr>
        <p:txBody>
          <a:bodyPr wrap="square" rtlCol="0" anchor="ctr">
            <a:noAutofit/>
          </a:bodyPr>
          <a:lstStyle/>
          <a:p>
            <a:r>
              <a:rPr lang="es-MX" b="1" dirty="0" smtClean="0">
                <a:latin typeface="Calibri" pitchFamily="34" charset="0"/>
              </a:rPr>
              <a:t>Explicación de información parcial</a:t>
            </a:r>
          </a:p>
          <a:p>
            <a:r>
              <a:rPr lang="es-MX" sz="1400" b="1" i="1" dirty="0">
                <a:solidFill>
                  <a:prstClr val="black"/>
                </a:solidFill>
                <a:latin typeface="Calibri" pitchFamily="34" charset="0"/>
              </a:rPr>
              <a:t>2012 </a:t>
            </a:r>
            <a:r>
              <a:rPr lang="es-MX" sz="1400" b="1" i="1" dirty="0" smtClean="0">
                <a:solidFill>
                  <a:prstClr val="black"/>
                </a:solidFill>
                <a:latin typeface="Calibri" pitchFamily="34" charset="0"/>
              </a:rPr>
              <a:t>a 2017</a:t>
            </a:r>
            <a:endParaRPr lang="es-MX" sz="1400" b="1" i="1" dirty="0">
              <a:solidFill>
                <a:prstClr val="black"/>
              </a:solidFill>
              <a:latin typeface="Calibri" pitchFamily="34" charset="0"/>
            </a:endParaRPr>
          </a:p>
          <a:p>
            <a:pPr lvl="0"/>
            <a:r>
              <a:rPr lang="es-MX" sz="1400" b="1" i="1" dirty="0" smtClean="0">
                <a:solidFill>
                  <a:prstClr val="black"/>
                </a:solidFill>
                <a:latin typeface="Calibri" pitchFamily="34" charset="0"/>
              </a:rPr>
              <a:t>Resultados </a:t>
            </a:r>
            <a:r>
              <a:rPr lang="es-MX" sz="1400" b="1" i="1" dirty="0">
                <a:solidFill>
                  <a:prstClr val="black"/>
                </a:solidFill>
                <a:latin typeface="Calibri" pitchFamily="34" charset="0"/>
              </a:rPr>
              <a:t>por </a:t>
            </a:r>
            <a:r>
              <a:rPr lang="es-MX" sz="1400" b="1" i="1" dirty="0" smtClean="0">
                <a:solidFill>
                  <a:prstClr val="black"/>
                </a:solidFill>
                <a:latin typeface="Calibri" pitchFamily="34" charset="0"/>
              </a:rPr>
              <a:t>año</a:t>
            </a:r>
          </a:p>
        </p:txBody>
      </p:sp>
      <p:sp>
        <p:nvSpPr>
          <p:cNvPr id="9" name="8 Marcador de número de diapositiva"/>
          <p:cNvSpPr>
            <a:spLocks noGrp="1"/>
          </p:cNvSpPr>
          <p:nvPr>
            <p:ph type="sldNum" sz="quarter" idx="12"/>
          </p:nvPr>
        </p:nvSpPr>
        <p:spPr/>
        <p:txBody>
          <a:bodyPr/>
          <a:lstStyle/>
          <a:p>
            <a:pPr>
              <a:defRPr/>
            </a:pPr>
            <a:fld id="{BD43386B-512A-4F48-AC60-1F2A615D5642}" type="slidenum">
              <a:rPr lang="es-MX" smtClean="0"/>
              <a:pPr>
                <a:defRPr/>
              </a:pPr>
              <a:t>30</a:t>
            </a:fld>
            <a:endParaRPr lang="es-MX" dirty="0"/>
          </a:p>
        </p:txBody>
      </p:sp>
      <p:graphicFrame>
        <p:nvGraphicFramePr>
          <p:cNvPr id="18" name="17 Gráfico"/>
          <p:cNvGraphicFramePr/>
          <p:nvPr>
            <p:extLst>
              <p:ext uri="{D42A27DB-BD31-4B8C-83A1-F6EECF244321}">
                <p14:modId xmlns:p14="http://schemas.microsoft.com/office/powerpoint/2010/main" val="3590193660"/>
              </p:ext>
            </p:extLst>
          </p:nvPr>
        </p:nvGraphicFramePr>
        <p:xfrm>
          <a:off x="206407" y="2708920"/>
          <a:ext cx="8712968" cy="3312742"/>
        </p:xfrm>
        <a:graphic>
          <a:graphicData uri="http://schemas.openxmlformats.org/drawingml/2006/chart">
            <c:chart xmlns:c="http://schemas.openxmlformats.org/drawingml/2006/chart" xmlns:r="http://schemas.openxmlformats.org/officeDocument/2006/relationships" r:id="rId3"/>
          </a:graphicData>
        </a:graphic>
      </p:graphicFrame>
      <p:sp>
        <p:nvSpPr>
          <p:cNvPr id="15" name="14 Rectángulo"/>
          <p:cNvSpPr/>
          <p:nvPr/>
        </p:nvSpPr>
        <p:spPr>
          <a:xfrm>
            <a:off x="1174441" y="1268760"/>
            <a:ext cx="6781936" cy="1092607"/>
          </a:xfrm>
          <a:prstGeom prst="rect">
            <a:avLst/>
          </a:prstGeom>
        </p:spPr>
        <p:txBody>
          <a:bodyPr wrap="square">
            <a:spAutoFit/>
          </a:bodyPr>
          <a:lstStyle/>
          <a:p>
            <a:pPr algn="ctr"/>
            <a:r>
              <a:rPr lang="es-MX" sz="1300" b="1" dirty="0" smtClean="0">
                <a:latin typeface="Calibri" pitchFamily="34" charset="0"/>
              </a:rPr>
              <a:t>En caso de que la respuesta haya sido parcial</a:t>
            </a:r>
          </a:p>
          <a:p>
            <a:pPr algn="ctr"/>
            <a:r>
              <a:rPr lang="es-MX" sz="1300" b="1" dirty="0" smtClean="0">
                <a:latin typeface="Calibri" pitchFamily="34" charset="0"/>
              </a:rPr>
              <a:t>¿le señalaron las razones de ello?</a:t>
            </a:r>
          </a:p>
          <a:p>
            <a:pPr algn="ctr"/>
            <a:endParaRPr lang="es-MX" sz="1300" b="1" dirty="0" smtClean="0">
              <a:latin typeface="Calibri" pitchFamily="34" charset="0"/>
            </a:endParaRPr>
          </a:p>
          <a:p>
            <a:pPr algn="ctr"/>
            <a:r>
              <a:rPr lang="es-MX" sz="1300" b="1" dirty="0">
                <a:latin typeface="Calibri" pitchFamily="34" charset="0"/>
              </a:rPr>
              <a:t>(SÓLO AQUELLOS CASOS EN LOS QUE LA INFORMACIÓN RECIBIDA RESPECTO DE LA SOLICITADA NO COINCIDIÓ O FUE PARCIAL</a:t>
            </a:r>
            <a:r>
              <a:rPr lang="es-MX" sz="1300" b="1" dirty="0" smtClean="0">
                <a:latin typeface="Calibri" pitchFamily="34" charset="0"/>
              </a:rPr>
              <a:t>)</a:t>
            </a:r>
            <a:endParaRPr lang="es-MX" sz="1300" b="1" dirty="0">
              <a:latin typeface="Calibri" pitchFamily="34" charset="0"/>
            </a:endParaRPr>
          </a:p>
        </p:txBody>
      </p:sp>
      <p:sp>
        <p:nvSpPr>
          <p:cNvPr id="17" name="16 CuadroTexto"/>
          <p:cNvSpPr txBox="1"/>
          <p:nvPr/>
        </p:nvSpPr>
        <p:spPr>
          <a:xfrm>
            <a:off x="683568" y="6017704"/>
            <a:ext cx="684000" cy="784830"/>
          </a:xfrm>
          <a:prstGeom prst="rect">
            <a:avLst/>
          </a:prstGeom>
          <a:noFill/>
        </p:spPr>
        <p:txBody>
          <a:bodyPr wrap="square" rtlCol="0">
            <a:spAutoFit/>
          </a:bodyPr>
          <a:lstStyle/>
          <a:p>
            <a:pPr algn="ctr"/>
            <a:r>
              <a:rPr lang="es-MX" sz="900" b="1" i="1" dirty="0" smtClean="0">
                <a:latin typeface="Calibri" pitchFamily="34" charset="0"/>
              </a:rPr>
              <a:t>INFOMEX: 92.5%</a:t>
            </a:r>
          </a:p>
          <a:p>
            <a:pPr algn="ctr"/>
            <a:endParaRPr lang="es-MX" sz="900" b="1" i="1" dirty="0" smtClean="0">
              <a:latin typeface="Calibri" pitchFamily="34" charset="0"/>
            </a:endParaRPr>
          </a:p>
          <a:p>
            <a:pPr algn="ctr"/>
            <a:r>
              <a:rPr lang="es-MX" sz="900" b="1" i="1" dirty="0" smtClean="0">
                <a:latin typeface="Calibri" pitchFamily="34" charset="0"/>
              </a:rPr>
              <a:t>Buzones: 7.5%</a:t>
            </a:r>
            <a:endParaRPr lang="es-MX" sz="900" b="1" i="1" dirty="0">
              <a:latin typeface="Calibri" pitchFamily="34" charset="0"/>
            </a:endParaRPr>
          </a:p>
        </p:txBody>
      </p:sp>
      <p:sp>
        <p:nvSpPr>
          <p:cNvPr id="25" name="11 CuadroTexto"/>
          <p:cNvSpPr txBox="1"/>
          <p:nvPr/>
        </p:nvSpPr>
        <p:spPr>
          <a:xfrm>
            <a:off x="2164945" y="6028546"/>
            <a:ext cx="540000" cy="784830"/>
          </a:xfrm>
          <a:prstGeom prst="rect">
            <a:avLst/>
          </a:prstGeom>
          <a:noFill/>
        </p:spPr>
        <p:txBody>
          <a:bodyPr wrap="square" rtlCol="0">
            <a:spAutoFit/>
          </a:bodyPr>
          <a:lstStyle/>
          <a:p>
            <a:pPr algn="ctr"/>
            <a:endParaRPr lang="es-MX" sz="900" b="1" i="1" dirty="0" smtClean="0">
              <a:latin typeface="Calibri" pitchFamily="34" charset="0"/>
            </a:endParaRPr>
          </a:p>
          <a:p>
            <a:pPr algn="ctr"/>
            <a:r>
              <a:rPr lang="es-MX" sz="900" b="1" i="1" dirty="0" smtClean="0">
                <a:latin typeface="Calibri" pitchFamily="34" charset="0"/>
              </a:rPr>
              <a:t>96.4%</a:t>
            </a:r>
          </a:p>
          <a:p>
            <a:pPr algn="ctr"/>
            <a:endParaRPr lang="es-MX" sz="900" b="1" i="1" dirty="0" smtClean="0">
              <a:latin typeface="Calibri" pitchFamily="34" charset="0"/>
            </a:endParaRPr>
          </a:p>
          <a:p>
            <a:pPr algn="ctr"/>
            <a:endParaRPr lang="es-MX" sz="900" b="1" i="1" dirty="0">
              <a:latin typeface="Calibri" pitchFamily="34" charset="0"/>
            </a:endParaRPr>
          </a:p>
          <a:p>
            <a:pPr algn="ctr"/>
            <a:r>
              <a:rPr lang="es-MX" sz="900" b="1" i="1" dirty="0" smtClean="0">
                <a:latin typeface="Calibri" pitchFamily="34" charset="0"/>
              </a:rPr>
              <a:t>3.6%</a:t>
            </a:r>
            <a:endParaRPr lang="es-MX" sz="900" b="1" i="1" dirty="0">
              <a:latin typeface="Calibri" pitchFamily="34" charset="0"/>
            </a:endParaRPr>
          </a:p>
        </p:txBody>
      </p:sp>
      <p:sp>
        <p:nvSpPr>
          <p:cNvPr id="26" name="11 CuadroTexto"/>
          <p:cNvSpPr txBox="1"/>
          <p:nvPr/>
        </p:nvSpPr>
        <p:spPr>
          <a:xfrm>
            <a:off x="3628247" y="6028546"/>
            <a:ext cx="540000" cy="784830"/>
          </a:xfrm>
          <a:prstGeom prst="rect">
            <a:avLst/>
          </a:prstGeom>
          <a:noFill/>
        </p:spPr>
        <p:txBody>
          <a:bodyPr wrap="square" rtlCol="0">
            <a:spAutoFit/>
          </a:bodyPr>
          <a:lstStyle/>
          <a:p>
            <a:pPr algn="ctr"/>
            <a:endParaRPr lang="es-MX" sz="900" b="1" i="1" dirty="0" smtClean="0">
              <a:latin typeface="Calibri" pitchFamily="34" charset="0"/>
            </a:endParaRPr>
          </a:p>
          <a:p>
            <a:pPr algn="ctr"/>
            <a:r>
              <a:rPr lang="es-MX" sz="900" b="1" i="1" dirty="0" smtClean="0">
                <a:latin typeface="Calibri" pitchFamily="34" charset="0"/>
              </a:rPr>
              <a:t>96.9%</a:t>
            </a:r>
          </a:p>
          <a:p>
            <a:pPr algn="ctr"/>
            <a:endParaRPr lang="es-MX" sz="900" b="1" i="1" dirty="0" smtClean="0">
              <a:latin typeface="Calibri" pitchFamily="34" charset="0"/>
            </a:endParaRPr>
          </a:p>
          <a:p>
            <a:pPr algn="ctr"/>
            <a:endParaRPr lang="es-MX" sz="900" b="1" i="1" dirty="0">
              <a:latin typeface="Calibri" pitchFamily="34" charset="0"/>
            </a:endParaRPr>
          </a:p>
          <a:p>
            <a:pPr algn="ctr"/>
            <a:r>
              <a:rPr lang="es-MX" sz="900" b="1" i="1" dirty="0" smtClean="0">
                <a:latin typeface="Calibri" pitchFamily="34" charset="0"/>
              </a:rPr>
              <a:t>3.1%</a:t>
            </a:r>
            <a:endParaRPr lang="es-MX" sz="900" b="1" i="1" dirty="0">
              <a:latin typeface="Calibri" pitchFamily="34" charset="0"/>
            </a:endParaRPr>
          </a:p>
        </p:txBody>
      </p:sp>
      <p:sp>
        <p:nvSpPr>
          <p:cNvPr id="14" name="11 CuadroTexto"/>
          <p:cNvSpPr txBox="1"/>
          <p:nvPr/>
        </p:nvSpPr>
        <p:spPr>
          <a:xfrm>
            <a:off x="5014551" y="6028546"/>
            <a:ext cx="540000" cy="784830"/>
          </a:xfrm>
          <a:prstGeom prst="rect">
            <a:avLst/>
          </a:prstGeom>
          <a:noFill/>
        </p:spPr>
        <p:txBody>
          <a:bodyPr wrap="square" rtlCol="0">
            <a:spAutoFit/>
          </a:bodyPr>
          <a:lstStyle/>
          <a:p>
            <a:pPr algn="ctr"/>
            <a:endParaRPr lang="es-MX" sz="900" b="1" i="1" dirty="0" smtClean="0">
              <a:latin typeface="Calibri" pitchFamily="34" charset="0"/>
            </a:endParaRPr>
          </a:p>
          <a:p>
            <a:pPr algn="ctr"/>
            <a:r>
              <a:rPr lang="es-MX" sz="900" b="1" i="1" dirty="0" smtClean="0">
                <a:latin typeface="Calibri" pitchFamily="34" charset="0"/>
              </a:rPr>
              <a:t>99.5%</a:t>
            </a:r>
          </a:p>
          <a:p>
            <a:pPr algn="ctr"/>
            <a:endParaRPr lang="es-MX" sz="900" b="1" i="1" dirty="0" smtClean="0">
              <a:latin typeface="Calibri" pitchFamily="34" charset="0"/>
            </a:endParaRPr>
          </a:p>
          <a:p>
            <a:pPr algn="ctr"/>
            <a:endParaRPr lang="es-MX" sz="900" b="1" i="1" dirty="0">
              <a:latin typeface="Calibri" pitchFamily="34" charset="0"/>
            </a:endParaRPr>
          </a:p>
          <a:p>
            <a:pPr algn="ctr"/>
            <a:r>
              <a:rPr lang="es-MX" sz="900" b="1" i="1" dirty="0" smtClean="0">
                <a:latin typeface="Calibri" pitchFamily="34" charset="0"/>
              </a:rPr>
              <a:t>0.5%</a:t>
            </a:r>
            <a:endParaRPr lang="es-MX" sz="900" b="1" i="1" dirty="0">
              <a:latin typeface="Calibri" pitchFamily="34" charset="0"/>
            </a:endParaRPr>
          </a:p>
        </p:txBody>
      </p:sp>
      <p:sp>
        <p:nvSpPr>
          <p:cNvPr id="16" name="11 CuadroTexto"/>
          <p:cNvSpPr txBox="1"/>
          <p:nvPr/>
        </p:nvSpPr>
        <p:spPr>
          <a:xfrm>
            <a:off x="6435596" y="6028546"/>
            <a:ext cx="540000" cy="784830"/>
          </a:xfrm>
          <a:prstGeom prst="rect">
            <a:avLst/>
          </a:prstGeom>
          <a:noFill/>
        </p:spPr>
        <p:txBody>
          <a:bodyPr wrap="square" rtlCol="0">
            <a:spAutoFit/>
          </a:bodyPr>
          <a:lstStyle/>
          <a:p>
            <a:pPr algn="ctr"/>
            <a:endParaRPr lang="es-MX" sz="900" b="1" i="1" dirty="0" smtClean="0">
              <a:latin typeface="Calibri" pitchFamily="34" charset="0"/>
            </a:endParaRPr>
          </a:p>
          <a:p>
            <a:pPr algn="ctr"/>
            <a:r>
              <a:rPr lang="es-MX" sz="900" b="1" i="1" dirty="0" smtClean="0">
                <a:latin typeface="Calibri" pitchFamily="34" charset="0"/>
              </a:rPr>
              <a:t>100.0%</a:t>
            </a:r>
          </a:p>
          <a:p>
            <a:pPr algn="ctr"/>
            <a:endParaRPr lang="es-MX" sz="900" b="1" i="1" dirty="0" smtClean="0">
              <a:latin typeface="Calibri" pitchFamily="34" charset="0"/>
            </a:endParaRPr>
          </a:p>
          <a:p>
            <a:pPr algn="ctr"/>
            <a:endParaRPr lang="es-MX" sz="900" b="1" i="1" dirty="0">
              <a:latin typeface="Calibri" pitchFamily="34" charset="0"/>
            </a:endParaRPr>
          </a:p>
          <a:p>
            <a:pPr algn="ctr"/>
            <a:r>
              <a:rPr lang="es-MX" sz="900" b="1" i="1" dirty="0" smtClean="0">
                <a:latin typeface="Calibri" pitchFamily="34" charset="0"/>
              </a:rPr>
              <a:t>0.0%</a:t>
            </a:r>
            <a:endParaRPr lang="es-MX" sz="900" b="1" i="1" dirty="0">
              <a:latin typeface="Calibri" pitchFamily="34" charset="0"/>
            </a:endParaRPr>
          </a:p>
        </p:txBody>
      </p:sp>
      <p:sp>
        <p:nvSpPr>
          <p:cNvPr id="19" name="11 CuadroTexto"/>
          <p:cNvSpPr txBox="1"/>
          <p:nvPr/>
        </p:nvSpPr>
        <p:spPr>
          <a:xfrm>
            <a:off x="7825107" y="6016323"/>
            <a:ext cx="540000" cy="784830"/>
          </a:xfrm>
          <a:prstGeom prst="rect">
            <a:avLst/>
          </a:prstGeom>
          <a:noFill/>
        </p:spPr>
        <p:txBody>
          <a:bodyPr wrap="square" rtlCol="0">
            <a:spAutoFit/>
          </a:bodyPr>
          <a:lstStyle/>
          <a:p>
            <a:pPr algn="ctr"/>
            <a:endParaRPr lang="es-MX" sz="900" b="1" i="1" dirty="0" smtClean="0">
              <a:latin typeface="Calibri" pitchFamily="34" charset="0"/>
            </a:endParaRPr>
          </a:p>
          <a:p>
            <a:pPr algn="ctr"/>
            <a:r>
              <a:rPr lang="es-MX" sz="900" b="1" i="1" dirty="0" smtClean="0">
                <a:latin typeface="Calibri" pitchFamily="34" charset="0"/>
              </a:rPr>
              <a:t>100.0%</a:t>
            </a:r>
          </a:p>
          <a:p>
            <a:pPr algn="ctr"/>
            <a:endParaRPr lang="es-MX" sz="900" b="1" i="1" dirty="0" smtClean="0">
              <a:latin typeface="Calibri" pitchFamily="34" charset="0"/>
            </a:endParaRPr>
          </a:p>
          <a:p>
            <a:pPr algn="ctr"/>
            <a:endParaRPr lang="es-MX" sz="900" b="1" i="1" dirty="0">
              <a:latin typeface="Calibri" pitchFamily="34" charset="0"/>
            </a:endParaRPr>
          </a:p>
          <a:p>
            <a:pPr algn="ctr"/>
            <a:r>
              <a:rPr lang="es-MX" sz="900" b="1" i="1" dirty="0" smtClean="0">
                <a:latin typeface="Calibri" pitchFamily="34" charset="0"/>
              </a:rPr>
              <a:t>0.0%</a:t>
            </a:r>
            <a:endParaRPr lang="es-MX" sz="900" b="1" i="1" dirty="0">
              <a:latin typeface="Calibri" pitchFamily="34" charset="0"/>
            </a:endParaRP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76169" y="85702"/>
            <a:ext cx="8388000" cy="864000"/>
          </a:xfrm>
          <a:prstGeom prst="rect">
            <a:avLst/>
          </a:prstGeom>
          <a:noFill/>
        </p:spPr>
        <p:txBody>
          <a:bodyPr wrap="square" rtlCol="0" anchor="ctr">
            <a:noAutofit/>
          </a:bodyPr>
          <a:lstStyle/>
          <a:p>
            <a:r>
              <a:rPr lang="es-MX" b="1" dirty="0" smtClean="0">
                <a:latin typeface="Calibri" pitchFamily="34" charset="0"/>
              </a:rPr>
              <a:t>Explicación de información parcial</a:t>
            </a:r>
          </a:p>
          <a:p>
            <a:r>
              <a:rPr lang="es-MX" sz="1400" b="1" i="1" dirty="0">
                <a:latin typeface="Calibri" pitchFamily="34" charset="0"/>
              </a:rPr>
              <a:t>2012 </a:t>
            </a:r>
            <a:r>
              <a:rPr lang="es-MX" sz="1400" b="1" i="1" dirty="0" smtClean="0">
                <a:latin typeface="Calibri" pitchFamily="34" charset="0"/>
              </a:rPr>
              <a:t>a 2017</a:t>
            </a:r>
            <a:endParaRPr lang="es-MX" sz="1400" b="1" i="1" dirty="0">
              <a:latin typeface="Calibri" pitchFamily="34" charset="0"/>
            </a:endParaRPr>
          </a:p>
          <a:p>
            <a:r>
              <a:rPr lang="es-MX" sz="1400" b="1" i="1" dirty="0" smtClean="0">
                <a:latin typeface="Calibri" pitchFamily="34" charset="0"/>
              </a:rPr>
              <a:t>Resultados </a:t>
            </a:r>
            <a:r>
              <a:rPr lang="es-MX" sz="1400" b="1" i="1" dirty="0">
                <a:latin typeface="Calibri" pitchFamily="34" charset="0"/>
              </a:rPr>
              <a:t>por año y tipo de </a:t>
            </a:r>
            <a:r>
              <a:rPr lang="es-MX" sz="1400" b="1" i="1" dirty="0" smtClean="0">
                <a:latin typeface="Calibri" pitchFamily="34" charset="0"/>
              </a:rPr>
              <a:t>cuestionario</a:t>
            </a:r>
          </a:p>
        </p:txBody>
      </p:sp>
      <p:sp>
        <p:nvSpPr>
          <p:cNvPr id="9" name="8 Marcador de número de diapositiva"/>
          <p:cNvSpPr>
            <a:spLocks noGrp="1"/>
          </p:cNvSpPr>
          <p:nvPr>
            <p:ph type="sldNum" sz="quarter" idx="12"/>
          </p:nvPr>
        </p:nvSpPr>
        <p:spPr/>
        <p:txBody>
          <a:bodyPr/>
          <a:lstStyle/>
          <a:p>
            <a:pPr>
              <a:defRPr/>
            </a:pPr>
            <a:fld id="{BD43386B-512A-4F48-AC60-1F2A615D5642}" type="slidenum">
              <a:rPr lang="es-MX" smtClean="0"/>
              <a:pPr>
                <a:defRPr/>
              </a:pPr>
              <a:t>31</a:t>
            </a:fld>
            <a:endParaRPr lang="es-MX" dirty="0"/>
          </a:p>
        </p:txBody>
      </p:sp>
      <p:graphicFrame>
        <p:nvGraphicFramePr>
          <p:cNvPr id="5" name="5 Tabla"/>
          <p:cNvGraphicFramePr>
            <a:graphicFrameLocks noGrp="1"/>
          </p:cNvGraphicFramePr>
          <p:nvPr>
            <p:extLst>
              <p:ext uri="{D42A27DB-BD31-4B8C-83A1-F6EECF244321}">
                <p14:modId xmlns:p14="http://schemas.microsoft.com/office/powerpoint/2010/main" val="2932521816"/>
              </p:ext>
            </p:extLst>
          </p:nvPr>
        </p:nvGraphicFramePr>
        <p:xfrm>
          <a:off x="683568" y="1303162"/>
          <a:ext cx="7780601" cy="5006158"/>
        </p:xfrm>
        <a:graphic>
          <a:graphicData uri="http://schemas.openxmlformats.org/drawingml/2006/table">
            <a:tbl>
              <a:tblPr/>
              <a:tblGrid>
                <a:gridCol w="1086676"/>
                <a:gridCol w="1086676"/>
                <a:gridCol w="999742"/>
                <a:gridCol w="869341"/>
                <a:gridCol w="999742"/>
                <a:gridCol w="869341"/>
                <a:gridCol w="999742"/>
                <a:gridCol w="869341"/>
              </a:tblGrid>
              <a:tr h="249335">
                <a:tc rowSpan="2" gridSpan="2">
                  <a:txBody>
                    <a:bodyPr/>
                    <a:lstStyle/>
                    <a:p>
                      <a:pPr algn="ctr" rtl="0" fontAlgn="ctr"/>
                      <a:r>
                        <a:rPr lang="es-MX" sz="1100" b="1" i="0" u="none" strike="noStrike" dirty="0">
                          <a:solidFill>
                            <a:srgbClr val="FFFFFF"/>
                          </a:solidFill>
                          <a:latin typeface="Calibri" pitchFamily="34" charset="0"/>
                        </a:rPr>
                        <a:t> </a:t>
                      </a:r>
                    </a:p>
                  </a:txBody>
                  <a:tcPr marL="8460" marR="8460" marT="8460" marB="0" anchor="ctr">
                    <a:lnL w="9525" cap="flat" cmpd="sng" algn="ctr">
                      <a:solidFill>
                        <a:srgbClr val="2DA2BF"/>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rowSpan="2" hMerge="1">
                  <a:txBody>
                    <a:bodyPr/>
                    <a:lstStyle/>
                    <a:p>
                      <a:endParaRPr lang="es-MX"/>
                    </a:p>
                  </a:txBody>
                  <a:tcPr/>
                </a:tc>
                <a:tc gridSpan="2">
                  <a:txBody>
                    <a:bodyPr/>
                    <a:lstStyle/>
                    <a:p>
                      <a:pPr algn="ctr" rtl="0" fontAlgn="ctr"/>
                      <a:r>
                        <a:rPr lang="es-MX" sz="900" b="1" i="0" u="none" strike="noStrike" dirty="0" smtClean="0">
                          <a:solidFill>
                            <a:srgbClr val="FFFFFF"/>
                          </a:solidFill>
                          <a:latin typeface="Calibri" pitchFamily="34" charset="0"/>
                        </a:rPr>
                        <a:t>Si</a:t>
                      </a:r>
                      <a:endParaRPr lang="es-MX" sz="900" b="1" i="0" u="none" strike="noStrike" dirty="0">
                        <a:solidFill>
                          <a:srgbClr val="FFFFFF"/>
                        </a:solidFill>
                        <a:latin typeface="Calibri" pitchFamily="34" charset="0"/>
                      </a:endParaRPr>
                    </a:p>
                  </a:txBody>
                  <a:tcPr marL="8460" marR="8460" marT="846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2DA2BF"/>
                    </a:solidFill>
                  </a:tcPr>
                </a:tc>
                <a:tc hMerge="1">
                  <a:txBody>
                    <a:bodyPr/>
                    <a:lstStyle/>
                    <a:p>
                      <a:endParaRPr lang="es-MX"/>
                    </a:p>
                  </a:txBody>
                  <a:tcPr/>
                </a:tc>
                <a:tc gridSpan="2">
                  <a:txBody>
                    <a:bodyPr/>
                    <a:lstStyle/>
                    <a:p>
                      <a:pPr algn="ctr" rtl="0" fontAlgn="ctr"/>
                      <a:r>
                        <a:rPr lang="es-MX" sz="900" b="1" i="0" u="none" strike="noStrike" dirty="0" smtClean="0">
                          <a:solidFill>
                            <a:srgbClr val="FFFFFF"/>
                          </a:solidFill>
                          <a:latin typeface="Calibri" pitchFamily="34" charset="0"/>
                        </a:rPr>
                        <a:t>No</a:t>
                      </a:r>
                      <a:endParaRPr lang="es-MX" sz="900" b="1" i="0" u="none" strike="noStrike" dirty="0">
                        <a:solidFill>
                          <a:srgbClr val="FFFFFF"/>
                        </a:solidFill>
                        <a:latin typeface="Calibri" pitchFamily="34" charset="0"/>
                      </a:endParaRPr>
                    </a:p>
                  </a:txBody>
                  <a:tcPr marL="8460" marR="8460" marT="846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2DA2BF"/>
                    </a:solidFill>
                  </a:tcPr>
                </a:tc>
                <a:tc hMerge="1">
                  <a:txBody>
                    <a:bodyPr/>
                    <a:lstStyle/>
                    <a:p>
                      <a:endParaRPr lang="es-MX"/>
                    </a:p>
                  </a:txBody>
                  <a:tcP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2DA2BF"/>
                    </a:solidFill>
                  </a:tcPr>
                </a:tc>
                <a:tc gridSpan="2">
                  <a:txBody>
                    <a:bodyPr/>
                    <a:lstStyle/>
                    <a:p>
                      <a:pPr algn="ctr" rtl="0" fontAlgn="ctr"/>
                      <a:r>
                        <a:rPr lang="es-MX" sz="900" b="1" i="0" u="none" strike="noStrike" dirty="0">
                          <a:solidFill>
                            <a:srgbClr val="FFFFFF"/>
                          </a:solidFill>
                          <a:latin typeface="Calibri" pitchFamily="34" charset="0"/>
                        </a:rPr>
                        <a:t>Total</a:t>
                      </a:r>
                    </a:p>
                  </a:txBody>
                  <a:tcPr marL="8460" marR="8460" marT="8460" marB="0" anchor="ctr">
                    <a:lnL w="9525" cap="flat" cmpd="sng" algn="ctr">
                      <a:solidFill>
                        <a:schemeClr val="bg1"/>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2DA2BF"/>
                    </a:solidFill>
                  </a:tcPr>
                </a:tc>
                <a:tc hMerge="1">
                  <a:txBody>
                    <a:bodyPr/>
                    <a:lstStyle/>
                    <a:p>
                      <a:endParaRPr lang="es-MX"/>
                    </a:p>
                  </a:txBody>
                  <a:tcPr/>
                </a:tc>
              </a:tr>
              <a:tr h="249335">
                <a:tc gridSpan="2" vMerge="1">
                  <a:txBody>
                    <a:bodyPr/>
                    <a:lstStyle/>
                    <a:p>
                      <a:endParaRPr lang="es-MX"/>
                    </a:p>
                  </a:txBody>
                  <a:tcPr/>
                </a:tc>
                <a:tc hMerge="1" vMerge="1">
                  <a:txBody>
                    <a:bodyPr/>
                    <a:lstStyle/>
                    <a:p>
                      <a:endParaRPr lang="es-MX"/>
                    </a:p>
                  </a:txBody>
                  <a:tcPr/>
                </a:tc>
                <a:tc>
                  <a:txBody>
                    <a:bodyPr/>
                    <a:lstStyle/>
                    <a:p>
                      <a:pPr algn="ctr" rtl="0" fontAlgn="ctr"/>
                      <a:r>
                        <a:rPr lang="es-MX" sz="1100" b="1" i="0" u="none" strike="noStrike" dirty="0" smtClean="0">
                          <a:solidFill>
                            <a:srgbClr val="FFFFFF"/>
                          </a:solidFill>
                          <a:latin typeface="Calibri" pitchFamily="34" charset="0"/>
                        </a:rPr>
                        <a:t>Respuestas </a:t>
                      </a:r>
                      <a:endParaRPr lang="es-MX" sz="1100" b="1" i="0" u="none" strike="noStrike" dirty="0">
                        <a:solidFill>
                          <a:srgbClr val="FFFFFF"/>
                        </a:solidFill>
                        <a:latin typeface="Calibri" pitchFamily="34" charset="0"/>
                      </a:endParaRPr>
                    </a:p>
                  </a:txBody>
                  <a:tcPr marL="8460" marR="8460" marT="846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rtl="0" fontAlgn="ctr"/>
                      <a:r>
                        <a:rPr lang="es-MX" sz="1100" b="1" i="0" u="none" strike="noStrike" dirty="0">
                          <a:solidFill>
                            <a:srgbClr val="FFFFFF"/>
                          </a:solidFill>
                          <a:latin typeface="Calibri" pitchFamily="34" charset="0"/>
                        </a:rPr>
                        <a:t>%</a:t>
                      </a:r>
                    </a:p>
                  </a:txBody>
                  <a:tcPr marL="8460" marR="8460" marT="846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rtl="0" fontAlgn="ctr"/>
                      <a:r>
                        <a:rPr lang="es-MX" sz="1100" b="1" i="0" u="none" strike="noStrike" dirty="0" smtClean="0">
                          <a:solidFill>
                            <a:srgbClr val="FFFFFF"/>
                          </a:solidFill>
                          <a:latin typeface="Calibri" pitchFamily="34" charset="0"/>
                        </a:rPr>
                        <a:t>Respuestas </a:t>
                      </a:r>
                      <a:endParaRPr lang="es-MX" sz="1100" b="1" i="0" u="none" strike="noStrike" dirty="0">
                        <a:solidFill>
                          <a:srgbClr val="FFFFFF"/>
                        </a:solidFill>
                        <a:latin typeface="Calibri" pitchFamily="34" charset="0"/>
                      </a:endParaRPr>
                    </a:p>
                  </a:txBody>
                  <a:tcPr marL="8460" marR="8460" marT="846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rtl="0" fontAlgn="ctr"/>
                      <a:r>
                        <a:rPr lang="es-MX" sz="1100" b="1" i="0" u="none" strike="noStrike" dirty="0">
                          <a:solidFill>
                            <a:srgbClr val="FFFFFF"/>
                          </a:solidFill>
                          <a:latin typeface="Calibri" pitchFamily="34" charset="0"/>
                        </a:rPr>
                        <a:t>%</a:t>
                      </a:r>
                    </a:p>
                  </a:txBody>
                  <a:tcPr marL="8460" marR="8460" marT="846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rtl="0" fontAlgn="ctr"/>
                      <a:r>
                        <a:rPr lang="es-MX" sz="1100" b="1" i="0" u="none" strike="noStrike" dirty="0" smtClean="0">
                          <a:solidFill>
                            <a:srgbClr val="FFFFFF"/>
                          </a:solidFill>
                          <a:latin typeface="Calibri" pitchFamily="34" charset="0"/>
                        </a:rPr>
                        <a:t>Respuestas </a:t>
                      </a:r>
                      <a:endParaRPr lang="es-MX" sz="1100" b="1" i="0" u="none" strike="noStrike" dirty="0">
                        <a:solidFill>
                          <a:srgbClr val="FFFFFF"/>
                        </a:solidFill>
                        <a:latin typeface="Calibri" pitchFamily="34" charset="0"/>
                      </a:endParaRPr>
                    </a:p>
                  </a:txBody>
                  <a:tcPr marL="8460" marR="8460" marT="846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rtl="0" fontAlgn="ctr"/>
                      <a:r>
                        <a:rPr lang="es-MX" sz="1100" b="1" i="0" u="none" strike="noStrike" dirty="0">
                          <a:solidFill>
                            <a:srgbClr val="FFFFFF"/>
                          </a:solidFill>
                          <a:latin typeface="Calibri" pitchFamily="34" charset="0"/>
                        </a:rPr>
                        <a:t>%</a:t>
                      </a:r>
                    </a:p>
                  </a:txBody>
                  <a:tcPr marL="8460" marR="8460" marT="8460" marB="0" anchor="ctr">
                    <a:lnL w="9525" cap="flat" cmpd="sng" algn="ctr">
                      <a:solidFill>
                        <a:schemeClr val="bg1"/>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chemeClr val="bg1"/>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r>
              <a:tr h="250416">
                <a:tc rowSpan="3">
                  <a:txBody>
                    <a:bodyPr/>
                    <a:lstStyle/>
                    <a:p>
                      <a:pPr marL="0" marR="0" indent="0" algn="ctr" defTabSz="914400" rtl="0" eaLnBrk="1" fontAlgn="t" latinLnBrk="0" hangingPunct="1">
                        <a:lnSpc>
                          <a:spcPct val="100000"/>
                        </a:lnSpc>
                        <a:spcBef>
                          <a:spcPts val="0"/>
                        </a:spcBef>
                        <a:spcAft>
                          <a:spcPts val="0"/>
                        </a:spcAft>
                        <a:buClrTx/>
                        <a:buSzTx/>
                        <a:buFontTx/>
                        <a:buNone/>
                        <a:tabLst/>
                        <a:defRPr/>
                      </a:pPr>
                      <a:r>
                        <a:rPr kumimoji="0" lang="es-MX" sz="1100" b="1" i="0" u="none" strike="noStrike" kern="1200" dirty="0" smtClean="0">
                          <a:solidFill>
                            <a:schemeClr val="tx1"/>
                          </a:solidFill>
                          <a:effectLst/>
                          <a:latin typeface="Calibri" pitchFamily="34" charset="0"/>
                          <a:ea typeface="+mn-ea"/>
                          <a:cs typeface="Calibri" pitchFamily="34" charset="0"/>
                        </a:rPr>
                        <a:t>2012</a:t>
                      </a: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1100" b="1" i="0" u="none" strike="noStrike" dirty="0" smtClean="0">
                          <a:solidFill>
                            <a:srgbClr val="000000"/>
                          </a:solidFill>
                          <a:latin typeface="Calibri" pitchFamily="34" charset="0"/>
                        </a:rPr>
                        <a:t>INFOMEX</a:t>
                      </a:r>
                      <a:endParaRPr lang="es-MX" sz="11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463</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53.2%</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407</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46.8%</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870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r>
              <a:tr h="250416">
                <a:tc vMerge="1">
                  <a:txBody>
                    <a:bodyPr/>
                    <a:lstStyle/>
                    <a:p>
                      <a:pPr algn="ctr" rtl="0" fontAlgn="ctr"/>
                      <a:endParaRPr lang="es-MX" sz="11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1100" b="1" i="0" u="none" strike="noStrike" dirty="0" smtClean="0">
                          <a:solidFill>
                            <a:srgbClr val="000000"/>
                          </a:solidFill>
                          <a:latin typeface="Calibri" pitchFamily="34" charset="0"/>
                        </a:rPr>
                        <a:t>Buzones</a:t>
                      </a:r>
                      <a:endParaRPr lang="es-MX" sz="11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49</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69.0%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22</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31.0%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71</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r>
              <a:tr h="250416">
                <a:tc vMerge="1">
                  <a:txBody>
                    <a:bodyPr/>
                    <a:lstStyle/>
                    <a:p>
                      <a:pPr algn="ctr" rtl="0" fontAlgn="ctr"/>
                      <a:endParaRPr lang="es-MX" sz="11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1100" b="1" i="0" u="none" strike="noStrike" dirty="0">
                          <a:solidFill>
                            <a:srgbClr val="FFFFFF"/>
                          </a:solidFill>
                          <a:latin typeface="Calibri" pitchFamily="34" charset="0"/>
                        </a:rPr>
                        <a:t>Total</a:t>
                      </a:r>
                    </a:p>
                  </a:txBody>
                  <a:tcPr marL="8460" marR="8460" marT="8460" marB="0" anchor="ctr">
                    <a:lnL w="6350" cap="flat" cmpd="sng" algn="ctr">
                      <a:solidFill>
                        <a:srgbClr val="2DA2BF"/>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100" b="1" i="0" u="none" strike="noStrike" dirty="0">
                          <a:solidFill>
                            <a:schemeClr val="bg1"/>
                          </a:solidFill>
                          <a:effectLst/>
                          <a:latin typeface="Calibri" panose="020F0502020204030204" pitchFamily="34" charset="0"/>
                        </a:rPr>
                        <a:t>512</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100" b="1" i="0" u="none" strike="noStrike" dirty="0">
                          <a:solidFill>
                            <a:schemeClr val="bg1"/>
                          </a:solidFill>
                          <a:effectLst/>
                          <a:latin typeface="Calibri" panose="020F0502020204030204" pitchFamily="34" charset="0"/>
                        </a:rPr>
                        <a:t>54.4%</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100" b="1" i="0" u="none" strike="noStrike" dirty="0">
                          <a:solidFill>
                            <a:schemeClr val="bg1"/>
                          </a:solidFill>
                          <a:effectLst/>
                          <a:latin typeface="Calibri" panose="020F0502020204030204" pitchFamily="34" charset="0"/>
                        </a:rPr>
                        <a:t>429</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100" b="1" i="0" u="none" strike="noStrike" dirty="0">
                          <a:solidFill>
                            <a:schemeClr val="bg1"/>
                          </a:solidFill>
                          <a:effectLst/>
                          <a:latin typeface="Calibri" panose="020F0502020204030204" pitchFamily="34" charset="0"/>
                        </a:rPr>
                        <a:t>45.6%</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100" b="1" i="0" u="none" strike="noStrike" dirty="0">
                          <a:solidFill>
                            <a:schemeClr val="bg1"/>
                          </a:solidFill>
                          <a:effectLst/>
                          <a:latin typeface="Calibri" panose="020F0502020204030204" pitchFamily="34" charset="0"/>
                        </a:rPr>
                        <a:t>941</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100" b="1" i="0" u="none" strike="noStrike" dirty="0">
                          <a:solidFill>
                            <a:schemeClr val="bg1"/>
                          </a:solidFill>
                          <a:effectLst/>
                          <a:latin typeface="Calibri" panose="020F0502020204030204" pitchFamily="34" charset="0"/>
                        </a:rPr>
                        <a:t>100%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r>
              <a:tr h="250416">
                <a:tc rowSpan="3">
                  <a:txBody>
                    <a:bodyPr/>
                    <a:lstStyle/>
                    <a:p>
                      <a:pPr marL="0" marR="0" indent="0" algn="ctr" defTabSz="914400" rtl="0" eaLnBrk="1" fontAlgn="t" latinLnBrk="0" hangingPunct="1">
                        <a:lnSpc>
                          <a:spcPct val="100000"/>
                        </a:lnSpc>
                        <a:spcBef>
                          <a:spcPts val="0"/>
                        </a:spcBef>
                        <a:spcAft>
                          <a:spcPts val="0"/>
                        </a:spcAft>
                        <a:buClrTx/>
                        <a:buSzTx/>
                        <a:buFontTx/>
                        <a:buNone/>
                        <a:tabLst/>
                        <a:defRPr/>
                      </a:pPr>
                      <a:r>
                        <a:rPr kumimoji="0" lang="es-MX" sz="1100" b="1" i="0" u="none" strike="noStrike" kern="1200" dirty="0" smtClean="0">
                          <a:solidFill>
                            <a:schemeClr val="tx1"/>
                          </a:solidFill>
                          <a:effectLst/>
                          <a:latin typeface="Calibri" pitchFamily="34" charset="0"/>
                          <a:ea typeface="+mn-ea"/>
                          <a:cs typeface="Calibri" pitchFamily="34" charset="0"/>
                        </a:rPr>
                        <a:t>2013</a:t>
                      </a: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1100" b="1" i="0" u="none" strike="noStrike" dirty="0" smtClean="0">
                          <a:solidFill>
                            <a:srgbClr val="000000"/>
                          </a:solidFill>
                          <a:latin typeface="Calibri" pitchFamily="34" charset="0"/>
                        </a:rPr>
                        <a:t>INFOMEX</a:t>
                      </a:r>
                      <a:endParaRPr lang="es-MX" sz="11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452</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49.4%</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463</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50.6%</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915</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r>
              <a:tr h="250416">
                <a:tc vMerge="1">
                  <a:txBody>
                    <a:bodyPr/>
                    <a:lstStyle/>
                    <a:p>
                      <a:pPr algn="ctr" rtl="0" fontAlgn="ctr"/>
                      <a:endParaRPr lang="es-MX" sz="1100" b="1" i="0" u="none" strike="noStrike" dirty="0">
                        <a:solidFill>
                          <a:srgbClr val="000000"/>
                        </a:solidFill>
                        <a:latin typeface="Calibri" pitchFamily="34" charset="0"/>
                      </a:endParaRPr>
                    </a:p>
                  </a:txBody>
                  <a:tcPr marL="8460" marR="8460" marT="8460" marB="0" anchor="ctr">
                    <a:lnL w="9525" cap="flat" cmpd="sng" algn="ctr">
                      <a:solidFill>
                        <a:srgbClr val="0099CC"/>
                      </a:solidFill>
                      <a:prstDash val="solid"/>
                      <a:round/>
                      <a:headEnd type="none" w="med" len="med"/>
                      <a:tailEnd type="none" w="med" len="med"/>
                    </a:lnL>
                    <a:lnR w="9525" cap="flat" cmpd="sng" algn="ctr">
                      <a:solidFill>
                        <a:srgbClr val="0099CC"/>
                      </a:solidFill>
                      <a:prstDash val="solid"/>
                      <a:round/>
                      <a:headEnd type="none" w="med" len="med"/>
                      <a:tailEnd type="none" w="med" len="med"/>
                    </a:lnR>
                    <a:lnT w="9525" cap="flat" cmpd="sng" algn="ctr">
                      <a:solidFill>
                        <a:srgbClr val="0099CC"/>
                      </a:solidFill>
                      <a:prstDash val="solid"/>
                      <a:round/>
                      <a:headEnd type="none" w="med" len="med"/>
                      <a:tailEnd type="none" w="med" len="med"/>
                    </a:lnT>
                    <a:lnB w="9525" cap="flat" cmpd="sng" algn="ctr">
                      <a:solidFill>
                        <a:srgbClr val="0099CC"/>
                      </a:solidFill>
                      <a:prstDash val="solid"/>
                      <a:round/>
                      <a:headEnd type="none" w="med" len="med"/>
                      <a:tailEnd type="none" w="med" len="med"/>
                    </a:lnB>
                  </a:tcPr>
                </a:tc>
                <a:tc>
                  <a:txBody>
                    <a:bodyPr/>
                    <a:lstStyle/>
                    <a:p>
                      <a:pPr algn="ctr" rtl="0" fontAlgn="ctr"/>
                      <a:r>
                        <a:rPr lang="es-MX" sz="1100" b="1" i="0" u="none" strike="noStrike" dirty="0" smtClean="0">
                          <a:solidFill>
                            <a:srgbClr val="000000"/>
                          </a:solidFill>
                          <a:latin typeface="Calibri" pitchFamily="34" charset="0"/>
                        </a:rPr>
                        <a:t>Buzones</a:t>
                      </a:r>
                      <a:endParaRPr lang="es-MX" sz="11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30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88.2%</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4</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11.8%</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34</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r>
              <a:tr h="250416">
                <a:tc vMerge="1">
                  <a:txBody>
                    <a:bodyPr/>
                    <a:lstStyle/>
                    <a:p>
                      <a:pPr algn="ctr" rtl="0" fontAlgn="ctr"/>
                      <a:endParaRPr lang="es-MX" sz="1100" b="1" i="0" u="none" strike="noStrike" dirty="0">
                        <a:solidFill>
                          <a:srgbClr val="000000"/>
                        </a:solidFill>
                        <a:latin typeface="Calibri" pitchFamily="34" charset="0"/>
                      </a:endParaRPr>
                    </a:p>
                  </a:txBody>
                  <a:tcPr marL="8460" marR="8460" marT="8460" marB="0" anchor="ctr">
                    <a:lnL w="9525" cap="flat" cmpd="sng" algn="ctr">
                      <a:solidFill>
                        <a:srgbClr val="0099CC"/>
                      </a:solidFill>
                      <a:prstDash val="solid"/>
                      <a:round/>
                      <a:headEnd type="none" w="med" len="med"/>
                      <a:tailEnd type="none" w="med" len="med"/>
                    </a:lnL>
                    <a:lnR w="9525" cap="flat" cmpd="sng" algn="ctr">
                      <a:solidFill>
                        <a:srgbClr val="0099CC"/>
                      </a:solidFill>
                      <a:prstDash val="solid"/>
                      <a:round/>
                      <a:headEnd type="none" w="med" len="med"/>
                      <a:tailEnd type="none" w="med" len="med"/>
                    </a:lnR>
                    <a:lnT w="9525" cap="flat" cmpd="sng" algn="ctr">
                      <a:solidFill>
                        <a:srgbClr val="0099CC"/>
                      </a:solidFill>
                      <a:prstDash val="solid"/>
                      <a:round/>
                      <a:headEnd type="none" w="med" len="med"/>
                      <a:tailEnd type="none" w="med" len="med"/>
                    </a:lnT>
                    <a:lnB w="9525" cap="flat" cmpd="sng" algn="ctr">
                      <a:solidFill>
                        <a:srgbClr val="0099CC"/>
                      </a:solidFill>
                      <a:prstDash val="solid"/>
                      <a:round/>
                      <a:headEnd type="none" w="med" len="med"/>
                      <a:tailEnd type="none" w="med" len="med"/>
                    </a:lnB>
                  </a:tcPr>
                </a:tc>
                <a:tc>
                  <a:txBody>
                    <a:bodyPr/>
                    <a:lstStyle/>
                    <a:p>
                      <a:pPr algn="ctr" rtl="0" fontAlgn="ctr"/>
                      <a:r>
                        <a:rPr lang="es-MX" sz="1100" b="1" i="0" u="none" strike="noStrike" dirty="0">
                          <a:solidFill>
                            <a:srgbClr val="FFFFFF"/>
                          </a:solidFill>
                          <a:latin typeface="Calibri" pitchFamily="34" charset="0"/>
                        </a:rPr>
                        <a:t>Total</a:t>
                      </a:r>
                    </a:p>
                  </a:txBody>
                  <a:tcPr marL="8460" marR="8460" marT="8460" marB="0" anchor="ctr">
                    <a:lnL w="6350" cap="flat" cmpd="sng" algn="ctr">
                      <a:solidFill>
                        <a:srgbClr val="2DA2BF"/>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100" b="1" i="0" u="none" strike="noStrike" dirty="0">
                          <a:solidFill>
                            <a:schemeClr val="bg1"/>
                          </a:solidFill>
                          <a:effectLst/>
                          <a:latin typeface="Calibri" panose="020F0502020204030204" pitchFamily="34" charset="0"/>
                        </a:rPr>
                        <a:t>482</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100" b="1" i="0" u="none" strike="noStrike" dirty="0">
                          <a:solidFill>
                            <a:schemeClr val="bg1"/>
                          </a:solidFill>
                          <a:effectLst/>
                          <a:latin typeface="Calibri" panose="020F0502020204030204" pitchFamily="34" charset="0"/>
                        </a:rPr>
                        <a:t>50.8%</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100" b="1" i="0" u="none" strike="noStrike" dirty="0">
                          <a:solidFill>
                            <a:schemeClr val="bg1"/>
                          </a:solidFill>
                          <a:effectLst/>
                          <a:latin typeface="Calibri" panose="020F0502020204030204" pitchFamily="34" charset="0"/>
                        </a:rPr>
                        <a:t>467</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100" b="1" i="0" u="none" strike="noStrike" dirty="0">
                          <a:solidFill>
                            <a:schemeClr val="bg1"/>
                          </a:solidFill>
                          <a:effectLst/>
                          <a:latin typeface="Calibri" panose="020F0502020204030204" pitchFamily="34" charset="0"/>
                        </a:rPr>
                        <a:t>49.2%</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100" b="1" i="0" u="none" strike="noStrike" dirty="0">
                          <a:solidFill>
                            <a:schemeClr val="bg1"/>
                          </a:solidFill>
                          <a:effectLst/>
                          <a:latin typeface="Calibri" panose="020F0502020204030204" pitchFamily="34" charset="0"/>
                        </a:rPr>
                        <a:t>949</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100" b="1" i="0" u="none" strike="noStrike" dirty="0">
                          <a:solidFill>
                            <a:schemeClr val="bg1"/>
                          </a:solidFill>
                          <a:effectLst/>
                          <a:latin typeface="Calibri" panose="020F0502020204030204" pitchFamily="34" charset="0"/>
                        </a:rPr>
                        <a:t>100%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r>
              <a:tr h="250416">
                <a:tc rowSpan="3">
                  <a:txBody>
                    <a:bodyPr/>
                    <a:lstStyle/>
                    <a:p>
                      <a:pPr marL="0" marR="0" indent="0" algn="ctr" defTabSz="914400" rtl="0" eaLnBrk="1" fontAlgn="t" latinLnBrk="0" hangingPunct="1">
                        <a:lnSpc>
                          <a:spcPct val="100000"/>
                        </a:lnSpc>
                        <a:spcBef>
                          <a:spcPts val="0"/>
                        </a:spcBef>
                        <a:spcAft>
                          <a:spcPts val="0"/>
                        </a:spcAft>
                        <a:buClrTx/>
                        <a:buSzTx/>
                        <a:buFontTx/>
                        <a:buNone/>
                        <a:tabLst/>
                        <a:defRPr/>
                      </a:pPr>
                      <a:r>
                        <a:rPr kumimoji="0" lang="es-MX" sz="1100" b="1" i="0" u="none" strike="noStrike" kern="1200" dirty="0" smtClean="0">
                          <a:solidFill>
                            <a:schemeClr val="tx1"/>
                          </a:solidFill>
                          <a:effectLst/>
                          <a:latin typeface="Calibri" pitchFamily="34" charset="0"/>
                          <a:ea typeface="+mn-ea"/>
                          <a:cs typeface="Calibri" pitchFamily="34" charset="0"/>
                        </a:rPr>
                        <a:t>2014</a:t>
                      </a: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1100" b="1" i="0" u="none" strike="noStrike" dirty="0" smtClean="0">
                          <a:solidFill>
                            <a:srgbClr val="000000"/>
                          </a:solidFill>
                          <a:latin typeface="Calibri" pitchFamily="34" charset="0"/>
                        </a:rPr>
                        <a:t>INFOMEX</a:t>
                      </a:r>
                      <a:endParaRPr lang="es-MX" sz="11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536</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56.3%</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416</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43.7%</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952</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r>
              <a:tr h="250416">
                <a:tc vMerge="1">
                  <a:txBody>
                    <a:bodyPr/>
                    <a:lstStyle/>
                    <a:p>
                      <a:pPr marL="0" marR="0" indent="0" algn="ctr" defTabSz="914400" rtl="0" eaLnBrk="1" fontAlgn="t" latinLnBrk="0" hangingPunct="1">
                        <a:lnSpc>
                          <a:spcPct val="100000"/>
                        </a:lnSpc>
                        <a:spcBef>
                          <a:spcPts val="0"/>
                        </a:spcBef>
                        <a:spcAft>
                          <a:spcPts val="0"/>
                        </a:spcAft>
                        <a:buClrTx/>
                        <a:buSzTx/>
                        <a:buFontTx/>
                        <a:buNone/>
                        <a:tabLst/>
                        <a:defRPr/>
                      </a:pPr>
                      <a:endParaRPr kumimoji="0" lang="es-MX" sz="900" b="1" i="0" u="none" strike="noStrike" kern="1200" dirty="0" smtClean="0">
                        <a:solidFill>
                          <a:schemeClr val="tx1"/>
                        </a:solidFill>
                        <a:effectLst/>
                        <a:latin typeface="Calibri" pitchFamily="34" charset="0"/>
                        <a:ea typeface="+mn-ea"/>
                        <a:cs typeface="Calibri" pitchFamily="34" charset="0"/>
                      </a:endParaRPr>
                    </a:p>
                  </a:txBody>
                  <a:tcPr marL="8460" marR="8460" marT="8460"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rtl="0" fontAlgn="ctr"/>
                      <a:r>
                        <a:rPr lang="es-MX" sz="1100" b="1" i="0" u="none" strike="noStrike" dirty="0" smtClean="0">
                          <a:solidFill>
                            <a:srgbClr val="000000"/>
                          </a:solidFill>
                          <a:latin typeface="Calibri" pitchFamily="34" charset="0"/>
                        </a:rPr>
                        <a:t>Buzones</a:t>
                      </a:r>
                      <a:endParaRPr lang="es-MX" sz="11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24</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80.0%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6</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20.0%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30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r>
              <a:tr h="250416">
                <a:tc vMerge="1">
                  <a:txBody>
                    <a:bodyPr/>
                    <a:lstStyle/>
                    <a:p>
                      <a:pPr marL="0" marR="0" indent="0" algn="ctr" defTabSz="914400" rtl="0" eaLnBrk="1" fontAlgn="t" latinLnBrk="0" hangingPunct="1">
                        <a:lnSpc>
                          <a:spcPct val="100000"/>
                        </a:lnSpc>
                        <a:spcBef>
                          <a:spcPts val="0"/>
                        </a:spcBef>
                        <a:spcAft>
                          <a:spcPts val="0"/>
                        </a:spcAft>
                        <a:buClrTx/>
                        <a:buSzTx/>
                        <a:buFontTx/>
                        <a:buNone/>
                        <a:tabLst/>
                        <a:defRPr/>
                      </a:pPr>
                      <a:endParaRPr kumimoji="0" lang="es-MX" sz="900" b="1" i="0" u="none" strike="noStrike" kern="1200" dirty="0" smtClean="0">
                        <a:solidFill>
                          <a:schemeClr val="tx1"/>
                        </a:solidFill>
                        <a:effectLst/>
                        <a:latin typeface="Calibri" pitchFamily="34" charset="0"/>
                        <a:ea typeface="+mn-ea"/>
                        <a:cs typeface="Calibri" pitchFamily="34" charset="0"/>
                      </a:endParaRPr>
                    </a:p>
                  </a:txBody>
                  <a:tcPr marL="8460" marR="8460" marT="8460"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rtl="0" fontAlgn="ctr"/>
                      <a:r>
                        <a:rPr lang="es-MX" sz="1100" b="1" i="0" u="none" strike="noStrike" dirty="0">
                          <a:solidFill>
                            <a:srgbClr val="FFFFFF"/>
                          </a:solidFill>
                          <a:latin typeface="Calibri" pitchFamily="34" charset="0"/>
                        </a:rPr>
                        <a:t>Total</a:t>
                      </a:r>
                    </a:p>
                  </a:txBody>
                  <a:tcPr marL="8460" marR="8460" marT="8460" marB="0" anchor="ctr">
                    <a:lnL w="6350" cap="flat" cmpd="sng" algn="ctr">
                      <a:solidFill>
                        <a:srgbClr val="2DA2BF"/>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100" b="1" i="0" u="none" strike="noStrike" dirty="0">
                          <a:solidFill>
                            <a:schemeClr val="bg1"/>
                          </a:solidFill>
                          <a:effectLst/>
                          <a:latin typeface="Calibri" panose="020F0502020204030204" pitchFamily="34" charset="0"/>
                        </a:rPr>
                        <a:t>560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100" b="1" i="0" u="none" strike="noStrike" dirty="0">
                          <a:solidFill>
                            <a:schemeClr val="bg1"/>
                          </a:solidFill>
                          <a:effectLst/>
                          <a:latin typeface="Calibri" panose="020F0502020204030204" pitchFamily="34" charset="0"/>
                        </a:rPr>
                        <a:t>57.0%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100" b="1" i="0" u="none" strike="noStrike" dirty="0">
                          <a:solidFill>
                            <a:schemeClr val="bg1"/>
                          </a:solidFill>
                          <a:effectLst/>
                          <a:latin typeface="Calibri" panose="020F0502020204030204" pitchFamily="34" charset="0"/>
                        </a:rPr>
                        <a:t>422</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100" b="1" i="0" u="none" strike="noStrike" dirty="0">
                          <a:solidFill>
                            <a:schemeClr val="bg1"/>
                          </a:solidFill>
                          <a:effectLst/>
                          <a:latin typeface="Calibri" panose="020F0502020204030204" pitchFamily="34" charset="0"/>
                        </a:rPr>
                        <a:t>43.0%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100" b="1" i="0" u="none" strike="noStrike" dirty="0">
                          <a:solidFill>
                            <a:schemeClr val="bg1"/>
                          </a:solidFill>
                          <a:effectLst/>
                          <a:latin typeface="Calibri" panose="020F0502020204030204" pitchFamily="34" charset="0"/>
                        </a:rPr>
                        <a:t>982</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100" b="1" i="0" u="none" strike="noStrike" dirty="0">
                          <a:solidFill>
                            <a:schemeClr val="bg1"/>
                          </a:solidFill>
                          <a:effectLst/>
                          <a:latin typeface="Calibri" panose="020F0502020204030204" pitchFamily="34" charset="0"/>
                        </a:rPr>
                        <a:t>100%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r>
              <a:tr h="250416">
                <a:tc rowSpan="3">
                  <a:txBody>
                    <a:bodyPr/>
                    <a:lstStyle/>
                    <a:p>
                      <a:pPr marL="0" marR="0" indent="0" algn="ctr" defTabSz="914400" rtl="0" eaLnBrk="1" fontAlgn="t" latinLnBrk="0" hangingPunct="1">
                        <a:lnSpc>
                          <a:spcPct val="100000"/>
                        </a:lnSpc>
                        <a:spcBef>
                          <a:spcPts val="0"/>
                        </a:spcBef>
                        <a:spcAft>
                          <a:spcPts val="0"/>
                        </a:spcAft>
                        <a:buClrTx/>
                        <a:buSzTx/>
                        <a:buFontTx/>
                        <a:buNone/>
                        <a:tabLst/>
                        <a:defRPr/>
                      </a:pPr>
                      <a:r>
                        <a:rPr kumimoji="0" lang="es-MX" sz="1100" b="1" i="0" u="none" strike="noStrike" kern="1200" dirty="0" smtClean="0">
                          <a:solidFill>
                            <a:schemeClr val="tx1"/>
                          </a:solidFill>
                          <a:effectLst/>
                          <a:latin typeface="Calibri" pitchFamily="34" charset="0"/>
                          <a:ea typeface="+mn-ea"/>
                          <a:cs typeface="Calibri" pitchFamily="34" charset="0"/>
                        </a:rPr>
                        <a:t>2015</a:t>
                      </a: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1100" b="1" i="0" u="none" strike="noStrike" dirty="0" smtClean="0">
                          <a:solidFill>
                            <a:srgbClr val="000000"/>
                          </a:solidFill>
                          <a:latin typeface="Calibri" pitchFamily="34" charset="0"/>
                        </a:rPr>
                        <a:t>INFOMEX</a:t>
                      </a:r>
                      <a:endParaRPr lang="es-MX" sz="11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659</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51.4%</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624</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48.6%</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1,283</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r>
              <a:tr h="250416">
                <a:tc vMerge="1">
                  <a:txBody>
                    <a:bodyPr/>
                    <a:lstStyle/>
                    <a:p>
                      <a:pPr marL="0" marR="0" indent="0" algn="ctr" defTabSz="914400" rtl="0" eaLnBrk="1" fontAlgn="t" latinLnBrk="0" hangingPunct="1">
                        <a:lnSpc>
                          <a:spcPct val="100000"/>
                        </a:lnSpc>
                        <a:spcBef>
                          <a:spcPts val="0"/>
                        </a:spcBef>
                        <a:spcAft>
                          <a:spcPts val="0"/>
                        </a:spcAft>
                        <a:buClrTx/>
                        <a:buSzTx/>
                        <a:buFontTx/>
                        <a:buNone/>
                        <a:tabLst/>
                        <a:defRPr/>
                      </a:pPr>
                      <a:endParaRPr kumimoji="0" lang="es-MX" sz="1000" b="1" i="0" u="none" strike="noStrike" kern="1200" dirty="0" smtClean="0">
                        <a:solidFill>
                          <a:schemeClr val="tx1"/>
                        </a:solidFill>
                        <a:effectLst/>
                        <a:latin typeface="Calibri" pitchFamily="34" charset="0"/>
                        <a:ea typeface="+mn-ea"/>
                        <a:cs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1100" b="1" i="0" u="none" strike="noStrike" dirty="0" smtClean="0">
                          <a:solidFill>
                            <a:srgbClr val="000000"/>
                          </a:solidFill>
                          <a:latin typeface="Calibri" pitchFamily="34" charset="0"/>
                        </a:rPr>
                        <a:t>Buzones</a:t>
                      </a:r>
                      <a:endParaRPr lang="es-MX" sz="11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7</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100.0%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7</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r>
              <a:tr h="250416">
                <a:tc vMerge="1">
                  <a:txBody>
                    <a:bodyPr/>
                    <a:lstStyle/>
                    <a:p>
                      <a:pPr marL="0" marR="0" indent="0" algn="ctr" defTabSz="914400" rtl="0" eaLnBrk="1" fontAlgn="t" latinLnBrk="0" hangingPunct="1">
                        <a:lnSpc>
                          <a:spcPct val="100000"/>
                        </a:lnSpc>
                        <a:spcBef>
                          <a:spcPts val="0"/>
                        </a:spcBef>
                        <a:spcAft>
                          <a:spcPts val="0"/>
                        </a:spcAft>
                        <a:buClrTx/>
                        <a:buSzTx/>
                        <a:buFontTx/>
                        <a:buNone/>
                        <a:tabLst/>
                        <a:defRPr/>
                      </a:pPr>
                      <a:endParaRPr kumimoji="0" lang="es-MX" sz="1000" b="1" i="0" u="none" strike="noStrike" kern="1200" dirty="0" smtClean="0">
                        <a:solidFill>
                          <a:schemeClr val="tx1"/>
                        </a:solidFill>
                        <a:effectLst/>
                        <a:latin typeface="Calibri" pitchFamily="34" charset="0"/>
                        <a:ea typeface="+mn-ea"/>
                        <a:cs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1100" b="1" i="0" u="none" strike="noStrike" dirty="0">
                          <a:solidFill>
                            <a:srgbClr val="FFFFFF"/>
                          </a:solidFill>
                          <a:latin typeface="Calibri" pitchFamily="34" charset="0"/>
                        </a:rPr>
                        <a:t>Total</a:t>
                      </a: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100" b="1" i="0" u="none" strike="noStrike" dirty="0">
                          <a:solidFill>
                            <a:schemeClr val="bg1"/>
                          </a:solidFill>
                          <a:effectLst/>
                          <a:latin typeface="Calibri" panose="020F0502020204030204" pitchFamily="34" charset="0"/>
                        </a:rPr>
                        <a:t>666</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100" b="1" i="0" u="none" strike="noStrike" dirty="0">
                          <a:solidFill>
                            <a:schemeClr val="bg1"/>
                          </a:solidFill>
                          <a:effectLst/>
                          <a:latin typeface="Calibri" panose="020F0502020204030204" pitchFamily="34" charset="0"/>
                        </a:rPr>
                        <a:t>51.6%</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100" b="1" i="0" u="none" strike="noStrike" dirty="0">
                          <a:solidFill>
                            <a:schemeClr val="bg1"/>
                          </a:solidFill>
                          <a:effectLst/>
                          <a:latin typeface="Calibri" panose="020F0502020204030204" pitchFamily="34" charset="0"/>
                        </a:rPr>
                        <a:t>624</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100" b="1" i="0" u="none" strike="noStrike" dirty="0">
                          <a:solidFill>
                            <a:schemeClr val="bg1"/>
                          </a:solidFill>
                          <a:effectLst/>
                          <a:latin typeface="Calibri" panose="020F0502020204030204" pitchFamily="34" charset="0"/>
                        </a:rPr>
                        <a:t>48.4%</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100" b="1" i="0" u="none" strike="noStrike" dirty="0">
                          <a:solidFill>
                            <a:schemeClr val="bg1"/>
                          </a:solidFill>
                          <a:effectLst/>
                          <a:latin typeface="Calibri" panose="020F0502020204030204" pitchFamily="34" charset="0"/>
                        </a:rPr>
                        <a:t>1,290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100" b="1" i="0" u="none" strike="noStrike" dirty="0">
                          <a:solidFill>
                            <a:schemeClr val="bg1"/>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r>
              <a:tr h="250416">
                <a:tc rowSpan="3">
                  <a:txBody>
                    <a:bodyPr/>
                    <a:lstStyle/>
                    <a:p>
                      <a:pPr marL="0" marR="0" indent="0" algn="ctr" defTabSz="914400" rtl="0" eaLnBrk="1" fontAlgn="t" latinLnBrk="0" hangingPunct="1">
                        <a:lnSpc>
                          <a:spcPct val="100000"/>
                        </a:lnSpc>
                        <a:spcBef>
                          <a:spcPts val="0"/>
                        </a:spcBef>
                        <a:spcAft>
                          <a:spcPts val="0"/>
                        </a:spcAft>
                        <a:buClrTx/>
                        <a:buSzTx/>
                        <a:buFontTx/>
                        <a:buNone/>
                        <a:tabLst/>
                        <a:defRPr/>
                      </a:pPr>
                      <a:r>
                        <a:rPr kumimoji="0" lang="es-MX" sz="1100" b="1" i="0" u="none" strike="noStrike" kern="1200" dirty="0" smtClean="0">
                          <a:solidFill>
                            <a:schemeClr val="tx1"/>
                          </a:solidFill>
                          <a:effectLst/>
                          <a:latin typeface="Calibri" pitchFamily="34" charset="0"/>
                          <a:ea typeface="+mn-ea"/>
                          <a:cs typeface="Calibri" pitchFamily="34" charset="0"/>
                        </a:rPr>
                        <a:t>2016</a:t>
                      </a: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1100" b="1" i="0" u="none" strike="noStrike" dirty="0" smtClean="0">
                          <a:solidFill>
                            <a:srgbClr val="000000"/>
                          </a:solidFill>
                          <a:latin typeface="Calibri" pitchFamily="34" charset="0"/>
                        </a:rPr>
                        <a:t>INFOMEX</a:t>
                      </a:r>
                      <a:endParaRPr lang="es-MX" sz="11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ES" sz="1100" b="1" i="0" u="none" strike="noStrike" dirty="0">
                          <a:solidFill>
                            <a:srgbClr val="010205"/>
                          </a:solidFill>
                          <a:effectLst/>
                          <a:latin typeface="Calibri" panose="020F0502020204030204" pitchFamily="34" charset="0"/>
                          <a:cs typeface="Calibri" panose="020F0502020204030204" pitchFamily="34" charset="0"/>
                        </a:rPr>
                        <a:t>495</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ES" sz="1100" b="1" i="0" u="none" strike="noStrike" dirty="0">
                          <a:solidFill>
                            <a:srgbClr val="010205"/>
                          </a:solidFill>
                          <a:effectLst/>
                          <a:latin typeface="Calibri" panose="020F0502020204030204" pitchFamily="34" charset="0"/>
                          <a:cs typeface="Calibri" panose="020F0502020204030204" pitchFamily="34" charset="0"/>
                        </a:rPr>
                        <a:t>54.6%</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ES" sz="1100" b="1" i="0" u="none" strike="noStrike" dirty="0">
                          <a:solidFill>
                            <a:srgbClr val="010205"/>
                          </a:solidFill>
                          <a:effectLst/>
                          <a:latin typeface="Calibri" panose="020F0502020204030204" pitchFamily="34" charset="0"/>
                          <a:cs typeface="Calibri" panose="020F0502020204030204" pitchFamily="34" charset="0"/>
                        </a:rPr>
                        <a:t>411</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ES" sz="1100" b="1" i="0" u="none" strike="noStrike" dirty="0">
                          <a:solidFill>
                            <a:srgbClr val="010205"/>
                          </a:solidFill>
                          <a:effectLst/>
                          <a:latin typeface="Calibri" panose="020F0502020204030204" pitchFamily="34" charset="0"/>
                          <a:cs typeface="Calibri" panose="020F0502020204030204" pitchFamily="34" charset="0"/>
                        </a:rPr>
                        <a:t>45.4%</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ES" sz="1100" b="1" i="0" u="none" strike="noStrike" dirty="0">
                          <a:solidFill>
                            <a:srgbClr val="010205"/>
                          </a:solidFill>
                          <a:effectLst/>
                          <a:latin typeface="Calibri" panose="020F0502020204030204" pitchFamily="34" charset="0"/>
                          <a:cs typeface="Calibri" panose="020F0502020204030204" pitchFamily="34" charset="0"/>
                        </a:rPr>
                        <a:t>906</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r>
              <a:tr h="250416">
                <a:tc vMerge="1">
                  <a:txBody>
                    <a:bodyPr/>
                    <a:lstStyle/>
                    <a:p>
                      <a:pPr marL="0" marR="0" indent="0" algn="ctr" defTabSz="914400" rtl="0" eaLnBrk="1" fontAlgn="t" latinLnBrk="0" hangingPunct="1">
                        <a:lnSpc>
                          <a:spcPct val="100000"/>
                        </a:lnSpc>
                        <a:spcBef>
                          <a:spcPts val="0"/>
                        </a:spcBef>
                        <a:spcAft>
                          <a:spcPts val="0"/>
                        </a:spcAft>
                        <a:buClrTx/>
                        <a:buSzTx/>
                        <a:buFontTx/>
                        <a:buNone/>
                        <a:tabLst/>
                        <a:defRPr/>
                      </a:pPr>
                      <a:endParaRPr kumimoji="0" lang="es-MX" sz="1000" b="1" i="0" u="none" strike="noStrike" kern="1200" dirty="0" smtClean="0">
                        <a:solidFill>
                          <a:schemeClr val="tx1"/>
                        </a:solidFill>
                        <a:effectLst/>
                        <a:latin typeface="Calibri" pitchFamily="34" charset="0"/>
                        <a:ea typeface="+mn-ea"/>
                        <a:cs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1100" b="1" i="0" u="none" strike="noStrike" dirty="0" smtClean="0">
                          <a:solidFill>
                            <a:srgbClr val="000000"/>
                          </a:solidFill>
                          <a:latin typeface="Calibri" pitchFamily="34" charset="0"/>
                        </a:rPr>
                        <a:t>Buzones</a:t>
                      </a:r>
                      <a:endParaRPr lang="es-MX" sz="11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r>
              <a:tr h="250416">
                <a:tc vMerge="1">
                  <a:txBody>
                    <a:bodyPr/>
                    <a:lstStyle/>
                    <a:p>
                      <a:pPr marL="0" marR="0" indent="0" algn="ctr" defTabSz="914400" rtl="0" eaLnBrk="1" fontAlgn="t" latinLnBrk="0" hangingPunct="1">
                        <a:lnSpc>
                          <a:spcPct val="100000"/>
                        </a:lnSpc>
                        <a:spcBef>
                          <a:spcPts val="0"/>
                        </a:spcBef>
                        <a:spcAft>
                          <a:spcPts val="0"/>
                        </a:spcAft>
                        <a:buClrTx/>
                        <a:buSzTx/>
                        <a:buFontTx/>
                        <a:buNone/>
                        <a:tabLst/>
                        <a:defRPr/>
                      </a:pPr>
                      <a:endParaRPr kumimoji="0" lang="es-MX" sz="1000" b="1" i="0" u="none" strike="noStrike" kern="1200" dirty="0" smtClean="0">
                        <a:solidFill>
                          <a:schemeClr val="tx1"/>
                        </a:solidFill>
                        <a:effectLst/>
                        <a:latin typeface="Calibri" pitchFamily="34" charset="0"/>
                        <a:ea typeface="+mn-ea"/>
                        <a:cs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1100" b="1" i="0" u="none" strike="noStrike" dirty="0">
                          <a:solidFill>
                            <a:srgbClr val="FFFFFF"/>
                          </a:solidFill>
                          <a:latin typeface="Calibri" pitchFamily="34" charset="0"/>
                        </a:rPr>
                        <a:t>Total</a:t>
                      </a:r>
                    </a:p>
                  </a:txBody>
                  <a:tcPr marL="8460" marR="8460" marT="8460" marB="0" anchor="ctr">
                    <a:lnL w="6350" cap="flat" cmpd="sng" algn="ctr">
                      <a:solidFill>
                        <a:srgbClr val="2DA2BF"/>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rgbClr val="2DA2BF"/>
                    </a:solidFill>
                  </a:tcPr>
                </a:tc>
                <a:tc>
                  <a:txBody>
                    <a:bodyPr/>
                    <a:lstStyle/>
                    <a:p>
                      <a:pPr algn="ctr" fontAlgn="t"/>
                      <a:r>
                        <a:rPr lang="es-ES" sz="1100" b="1" i="0" u="none" strike="noStrike" dirty="0">
                          <a:solidFill>
                            <a:schemeClr val="bg1"/>
                          </a:solidFill>
                          <a:effectLst/>
                          <a:latin typeface="Calibri" panose="020F0502020204030204" pitchFamily="34" charset="0"/>
                          <a:cs typeface="Calibri" panose="020F0502020204030204" pitchFamily="34" charset="0"/>
                        </a:rPr>
                        <a:t>495</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rgbClr val="2DA2BF"/>
                    </a:solidFill>
                  </a:tcPr>
                </a:tc>
                <a:tc>
                  <a:txBody>
                    <a:bodyPr/>
                    <a:lstStyle/>
                    <a:p>
                      <a:pPr algn="ctr" fontAlgn="t"/>
                      <a:r>
                        <a:rPr lang="es-ES" sz="1100" b="1" i="0" u="none" strike="noStrike" dirty="0">
                          <a:solidFill>
                            <a:schemeClr val="bg1"/>
                          </a:solidFill>
                          <a:effectLst/>
                          <a:latin typeface="Calibri" panose="020F0502020204030204" pitchFamily="34" charset="0"/>
                          <a:cs typeface="Calibri" panose="020F0502020204030204" pitchFamily="34" charset="0"/>
                        </a:rPr>
                        <a:t>54.6%</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rgbClr val="2DA2BF"/>
                    </a:solidFill>
                  </a:tcPr>
                </a:tc>
                <a:tc>
                  <a:txBody>
                    <a:bodyPr/>
                    <a:lstStyle/>
                    <a:p>
                      <a:pPr algn="ctr" fontAlgn="t"/>
                      <a:r>
                        <a:rPr lang="es-ES" sz="1100" b="1" i="0" u="none" strike="noStrike" dirty="0">
                          <a:solidFill>
                            <a:schemeClr val="bg1"/>
                          </a:solidFill>
                          <a:effectLst/>
                          <a:latin typeface="Calibri" panose="020F0502020204030204" pitchFamily="34" charset="0"/>
                          <a:cs typeface="Calibri" panose="020F0502020204030204" pitchFamily="34" charset="0"/>
                        </a:rPr>
                        <a:t>411</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rgbClr val="2DA2BF"/>
                    </a:solidFill>
                  </a:tcPr>
                </a:tc>
                <a:tc>
                  <a:txBody>
                    <a:bodyPr/>
                    <a:lstStyle/>
                    <a:p>
                      <a:pPr algn="ctr" fontAlgn="t"/>
                      <a:r>
                        <a:rPr lang="es-ES" sz="1100" b="1" i="0" u="none" strike="noStrike" dirty="0">
                          <a:solidFill>
                            <a:schemeClr val="bg1"/>
                          </a:solidFill>
                          <a:effectLst/>
                          <a:latin typeface="Calibri" panose="020F0502020204030204" pitchFamily="34" charset="0"/>
                          <a:cs typeface="Calibri" panose="020F0502020204030204" pitchFamily="34" charset="0"/>
                        </a:rPr>
                        <a:t>45.4%</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rgbClr val="2DA2BF"/>
                    </a:solidFill>
                  </a:tcPr>
                </a:tc>
                <a:tc>
                  <a:txBody>
                    <a:bodyPr/>
                    <a:lstStyle/>
                    <a:p>
                      <a:pPr algn="ctr" fontAlgn="t"/>
                      <a:r>
                        <a:rPr lang="es-ES" sz="1100" b="1" i="0" u="none" strike="noStrike" dirty="0">
                          <a:solidFill>
                            <a:schemeClr val="bg1"/>
                          </a:solidFill>
                          <a:effectLst/>
                          <a:latin typeface="Calibri" panose="020F0502020204030204" pitchFamily="34" charset="0"/>
                          <a:cs typeface="Calibri" panose="020F0502020204030204" pitchFamily="34" charset="0"/>
                        </a:rPr>
                        <a:t>906</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rgbClr val="2DA2BF"/>
                    </a:solidFill>
                  </a:tcPr>
                </a:tc>
                <a:tc>
                  <a:txBody>
                    <a:bodyPr/>
                    <a:lstStyle/>
                    <a:p>
                      <a:pPr algn="ctr" fontAlgn="t"/>
                      <a:r>
                        <a:rPr lang="es-MX" sz="1100" b="1" i="0" u="none" strike="noStrike" dirty="0">
                          <a:solidFill>
                            <a:schemeClr val="bg1"/>
                          </a:solidFill>
                          <a:effectLst/>
                          <a:latin typeface="Calibri" panose="020F0502020204030204" pitchFamily="34" charset="0"/>
                        </a:rPr>
                        <a:t>100%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rgbClr val="2DA2BF"/>
                    </a:solidFill>
                  </a:tcPr>
                </a:tc>
              </a:tr>
              <a:tr h="250416">
                <a:tc rowSpan="3">
                  <a:txBody>
                    <a:bodyPr/>
                    <a:lstStyle/>
                    <a:p>
                      <a:pPr marL="0" marR="0" indent="0" algn="ctr" defTabSz="914400" rtl="0" eaLnBrk="1" fontAlgn="t" latinLnBrk="0" hangingPunct="1">
                        <a:lnSpc>
                          <a:spcPct val="100000"/>
                        </a:lnSpc>
                        <a:spcBef>
                          <a:spcPts val="0"/>
                        </a:spcBef>
                        <a:spcAft>
                          <a:spcPts val="0"/>
                        </a:spcAft>
                        <a:buClrTx/>
                        <a:buSzTx/>
                        <a:buFontTx/>
                        <a:buNone/>
                        <a:tabLst/>
                        <a:defRPr/>
                      </a:pPr>
                      <a:r>
                        <a:rPr kumimoji="0" lang="es-MX" sz="1100" b="1" i="0" u="none" strike="noStrike" kern="1200" dirty="0" smtClean="0">
                          <a:solidFill>
                            <a:schemeClr val="tx1"/>
                          </a:solidFill>
                          <a:effectLst/>
                          <a:latin typeface="Calibri" pitchFamily="34" charset="0"/>
                          <a:ea typeface="+mn-ea"/>
                          <a:cs typeface="Calibri" pitchFamily="34" charset="0"/>
                        </a:rPr>
                        <a:t>2017</a:t>
                      </a:r>
                    </a:p>
                  </a:txBody>
                  <a:tcPr marL="8460" marR="8460" marT="8460" marB="0" anchor="ctr">
                    <a:lnL w="6350" cap="flat" cmpd="sng" algn="ctr">
                      <a:solidFill>
                        <a:srgbClr val="2DA2BF"/>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1100" b="1" i="0" u="none" strike="noStrike" dirty="0" smtClean="0">
                          <a:solidFill>
                            <a:srgbClr val="000000"/>
                          </a:solidFill>
                          <a:latin typeface="Calibri" pitchFamily="34" charset="0"/>
                        </a:rPr>
                        <a:t>INFOMEX</a:t>
                      </a:r>
                      <a:endParaRPr lang="es-MX" sz="1100" b="1" i="0" u="none" strike="noStrike" dirty="0">
                        <a:solidFill>
                          <a:srgbClr val="000000"/>
                        </a:solidFill>
                        <a:latin typeface="Calibri" pitchFamily="34" charset="0"/>
                      </a:endParaRPr>
                    </a:p>
                  </a:txBody>
                  <a:tcPr marL="8460" marR="8460" marT="846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pPr marL="0" algn="ctr" rtl="0" eaLnBrk="1" fontAlgn="t" latinLnBrk="0" hangingPunct="1"/>
                      <a:r>
                        <a:rPr kumimoji="0" lang="es-MX" sz="1100" b="1" i="0" u="none" strike="noStrike" kern="1200" dirty="0">
                          <a:solidFill>
                            <a:srgbClr val="000000"/>
                          </a:solidFill>
                          <a:effectLst/>
                          <a:latin typeface="Calibri" panose="020F0502020204030204" pitchFamily="34" charset="0"/>
                          <a:ea typeface="+mn-ea"/>
                          <a:cs typeface="+mn-cs"/>
                        </a:rPr>
                        <a:t>439</a:t>
                      </a:r>
                    </a:p>
                  </a:txBody>
                  <a:tcPr marL="9525" marR="9525" marT="9525"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pPr marL="0" algn="ctr" rtl="0" eaLnBrk="1" fontAlgn="t" latinLnBrk="0" hangingPunct="1"/>
                      <a:r>
                        <a:rPr kumimoji="0" lang="es-MX" sz="1100" b="1" i="0" u="none" strike="noStrike" kern="1200" dirty="0">
                          <a:solidFill>
                            <a:srgbClr val="000000"/>
                          </a:solidFill>
                          <a:effectLst/>
                          <a:latin typeface="Calibri" panose="020F0502020204030204" pitchFamily="34" charset="0"/>
                          <a:ea typeface="+mn-ea"/>
                          <a:cs typeface="+mn-cs"/>
                        </a:rPr>
                        <a:t>52.0%</a:t>
                      </a:r>
                    </a:p>
                  </a:txBody>
                  <a:tcPr marL="9525" marR="9525" marT="9525"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pPr marL="0" algn="ctr" rtl="0" eaLnBrk="1" fontAlgn="t" latinLnBrk="0" hangingPunct="1"/>
                      <a:r>
                        <a:rPr kumimoji="0" lang="es-MX" sz="1100" b="1" i="0" u="none" strike="noStrike" kern="1200" dirty="0">
                          <a:solidFill>
                            <a:srgbClr val="000000"/>
                          </a:solidFill>
                          <a:effectLst/>
                          <a:latin typeface="Calibri" panose="020F0502020204030204" pitchFamily="34" charset="0"/>
                          <a:ea typeface="+mn-ea"/>
                          <a:cs typeface="+mn-cs"/>
                        </a:rPr>
                        <a:t>405</a:t>
                      </a:r>
                    </a:p>
                  </a:txBody>
                  <a:tcPr marL="9525" marR="9525" marT="9525"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pPr marL="0" algn="ctr" rtl="0" eaLnBrk="1" fontAlgn="t" latinLnBrk="0" hangingPunct="1"/>
                      <a:r>
                        <a:rPr kumimoji="0" lang="es-MX" sz="1100" b="1" i="0" u="none" strike="noStrike" kern="1200" dirty="0">
                          <a:solidFill>
                            <a:srgbClr val="000000"/>
                          </a:solidFill>
                          <a:effectLst/>
                          <a:latin typeface="Calibri" panose="020F0502020204030204" pitchFamily="34" charset="0"/>
                          <a:ea typeface="+mn-ea"/>
                          <a:cs typeface="+mn-cs"/>
                        </a:rPr>
                        <a:t>48.0%</a:t>
                      </a:r>
                    </a:p>
                  </a:txBody>
                  <a:tcPr marL="9525" marR="9525" marT="9525"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pPr marL="0" algn="ctr" rtl="0" eaLnBrk="1" fontAlgn="t" latinLnBrk="0" hangingPunct="1"/>
                      <a:r>
                        <a:rPr kumimoji="0" lang="es-MX" sz="1100" b="1" i="0" u="none" strike="noStrike" kern="1200" dirty="0">
                          <a:solidFill>
                            <a:srgbClr val="000000"/>
                          </a:solidFill>
                          <a:effectLst/>
                          <a:latin typeface="Calibri" panose="020F0502020204030204" pitchFamily="34" charset="0"/>
                          <a:ea typeface="+mn-ea"/>
                          <a:cs typeface="+mn-cs"/>
                        </a:rPr>
                        <a:t>844</a:t>
                      </a:r>
                    </a:p>
                  </a:txBody>
                  <a:tcPr marL="9525" marR="9525" marT="9525"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pPr marL="0" algn="ctr" rtl="0" eaLnBrk="1" fontAlgn="t" latinLnBrk="0" hangingPunct="1"/>
                      <a:r>
                        <a:rPr kumimoji="0" lang="es-MX" sz="1100" b="1" i="0" u="none" strike="noStrike" kern="1200" dirty="0" smtClean="0">
                          <a:solidFill>
                            <a:srgbClr val="000000"/>
                          </a:solidFill>
                          <a:effectLst/>
                          <a:latin typeface="Calibri" panose="020F0502020204030204" pitchFamily="34" charset="0"/>
                          <a:ea typeface="+mn-ea"/>
                          <a:cs typeface="+mn-cs"/>
                        </a:rPr>
                        <a:t>100%</a:t>
                      </a:r>
                      <a:endParaRPr kumimoji="0" lang="es-MX" sz="1100" b="1" i="0" u="none" strike="noStrike" kern="1200" dirty="0">
                        <a:solidFill>
                          <a:srgbClr val="000000"/>
                        </a:solidFill>
                        <a:effectLst/>
                        <a:latin typeface="Calibri" panose="020F0502020204030204" pitchFamily="34" charset="0"/>
                        <a:ea typeface="+mn-ea"/>
                        <a:cs typeface="+mn-cs"/>
                      </a:endParaRPr>
                    </a:p>
                  </a:txBody>
                  <a:tcPr marL="9525" marR="9525" marT="9525"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r>
              <a:tr h="250416">
                <a:tc vMerge="1">
                  <a:txBody>
                    <a:bodyPr/>
                    <a:lstStyle/>
                    <a:p>
                      <a:pPr marL="0" marR="0" indent="0" algn="ctr" defTabSz="914400" rtl="0" eaLnBrk="1" fontAlgn="t" latinLnBrk="0" hangingPunct="1">
                        <a:lnSpc>
                          <a:spcPct val="100000"/>
                        </a:lnSpc>
                        <a:spcBef>
                          <a:spcPts val="0"/>
                        </a:spcBef>
                        <a:spcAft>
                          <a:spcPts val="0"/>
                        </a:spcAft>
                        <a:buClrTx/>
                        <a:buSzTx/>
                        <a:buFontTx/>
                        <a:buNone/>
                        <a:tabLst/>
                        <a:defRPr/>
                      </a:pPr>
                      <a:endParaRPr kumimoji="0" lang="es-MX" sz="900" b="1" i="0" u="none" strike="noStrike" kern="1200" dirty="0" smtClean="0">
                        <a:solidFill>
                          <a:schemeClr val="tx1"/>
                        </a:solidFill>
                        <a:effectLst/>
                        <a:latin typeface="Calibri" pitchFamily="34" charset="0"/>
                        <a:ea typeface="+mn-ea"/>
                        <a:cs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1100" b="1" i="0" u="none" strike="noStrike" dirty="0" smtClean="0">
                          <a:solidFill>
                            <a:srgbClr val="000000"/>
                          </a:solidFill>
                          <a:latin typeface="Calibri" pitchFamily="34" charset="0"/>
                        </a:rPr>
                        <a:t>Buzones</a:t>
                      </a:r>
                      <a:endParaRPr lang="es-MX" sz="1100" b="1" i="0" u="none" strike="noStrike" dirty="0">
                        <a:solidFill>
                          <a:srgbClr val="000000"/>
                        </a:solidFill>
                        <a:latin typeface="Calibri" pitchFamily="34" charset="0"/>
                      </a:endParaRPr>
                    </a:p>
                  </a:txBody>
                  <a:tcPr marL="8460" marR="8460" marT="846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pPr algn="ctr" fontAlgn="t"/>
                      <a:r>
                        <a:rPr lang="es-MX" sz="1100" b="1" i="0" u="none" strike="noStrike" dirty="0">
                          <a:solidFill>
                            <a:srgbClr val="000000"/>
                          </a:solidFill>
                          <a:effectLst/>
                          <a:latin typeface="Calibri" panose="020F0502020204030204" pitchFamily="34" charset="0"/>
                        </a:rPr>
                        <a:t>-</a:t>
                      </a:r>
                    </a:p>
                  </a:txBody>
                  <a:tcPr marL="9525" marR="9525" marT="9525"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pPr algn="ctr" fontAlgn="t"/>
                      <a:r>
                        <a:rPr lang="es-MX" sz="1100" b="1" i="0" u="none" strike="noStrike" dirty="0">
                          <a:solidFill>
                            <a:srgbClr val="000000"/>
                          </a:solidFill>
                          <a:effectLst/>
                          <a:latin typeface="Calibri" panose="020F0502020204030204" pitchFamily="34" charset="0"/>
                        </a:rPr>
                        <a:t>-</a:t>
                      </a:r>
                    </a:p>
                  </a:txBody>
                  <a:tcPr marL="9525" marR="9525" marT="9525"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pPr algn="ctr" fontAlgn="t"/>
                      <a:r>
                        <a:rPr lang="es-MX" sz="1100" b="1" i="0" u="none" strike="noStrike" dirty="0">
                          <a:solidFill>
                            <a:srgbClr val="000000"/>
                          </a:solidFill>
                          <a:effectLst/>
                          <a:latin typeface="Calibri" panose="020F0502020204030204" pitchFamily="34" charset="0"/>
                        </a:rPr>
                        <a:t>-</a:t>
                      </a:r>
                    </a:p>
                  </a:txBody>
                  <a:tcPr marL="9525" marR="9525" marT="9525"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pPr algn="ctr" fontAlgn="t"/>
                      <a:r>
                        <a:rPr lang="es-MX" sz="1100" b="1" i="0" u="none" strike="noStrike" dirty="0">
                          <a:solidFill>
                            <a:srgbClr val="000000"/>
                          </a:solidFill>
                          <a:effectLst/>
                          <a:latin typeface="Calibri" panose="020F0502020204030204" pitchFamily="34" charset="0"/>
                        </a:rPr>
                        <a:t>-</a:t>
                      </a:r>
                    </a:p>
                  </a:txBody>
                  <a:tcPr marL="9525" marR="9525" marT="9525"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pPr algn="ctr" fontAlgn="t"/>
                      <a:r>
                        <a:rPr lang="es-MX" sz="1100" b="1" i="0" u="none" strike="noStrike" dirty="0">
                          <a:solidFill>
                            <a:srgbClr val="000000"/>
                          </a:solidFill>
                          <a:effectLst/>
                          <a:latin typeface="Calibri" panose="020F0502020204030204" pitchFamily="34" charset="0"/>
                        </a:rPr>
                        <a:t>-</a:t>
                      </a:r>
                    </a:p>
                  </a:txBody>
                  <a:tcPr marL="9525" marR="9525" marT="9525"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pPr algn="ctr" fontAlgn="t"/>
                      <a:r>
                        <a:rPr lang="es-MX" sz="1100" b="1" i="0" u="none" strike="noStrike" dirty="0">
                          <a:solidFill>
                            <a:srgbClr val="000000"/>
                          </a:solidFill>
                          <a:effectLst/>
                          <a:latin typeface="Calibri" panose="020F0502020204030204" pitchFamily="34" charset="0"/>
                        </a:rPr>
                        <a:t>-</a:t>
                      </a:r>
                    </a:p>
                  </a:txBody>
                  <a:tcPr marL="9525" marR="9525" marT="9525"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r>
              <a:tr h="250416">
                <a:tc vMerge="1">
                  <a:txBody>
                    <a:bodyPr/>
                    <a:lstStyle/>
                    <a:p>
                      <a:pPr marL="0" marR="0" indent="0" algn="ctr" defTabSz="914400" rtl="0" eaLnBrk="1" fontAlgn="t" latinLnBrk="0" hangingPunct="1">
                        <a:lnSpc>
                          <a:spcPct val="100000"/>
                        </a:lnSpc>
                        <a:spcBef>
                          <a:spcPts val="0"/>
                        </a:spcBef>
                        <a:spcAft>
                          <a:spcPts val="0"/>
                        </a:spcAft>
                        <a:buClrTx/>
                        <a:buSzTx/>
                        <a:buFontTx/>
                        <a:buNone/>
                        <a:tabLst/>
                        <a:defRPr/>
                      </a:pPr>
                      <a:endParaRPr kumimoji="0" lang="es-MX" sz="900" b="1" i="0" u="none" strike="noStrike" kern="1200" dirty="0" smtClean="0">
                        <a:solidFill>
                          <a:schemeClr val="tx1"/>
                        </a:solidFill>
                        <a:effectLst/>
                        <a:latin typeface="Calibri" pitchFamily="34" charset="0"/>
                        <a:ea typeface="+mn-ea"/>
                        <a:cs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1100" b="1" i="0" u="none" strike="noStrike" dirty="0">
                          <a:solidFill>
                            <a:srgbClr val="FFFFFF"/>
                          </a:solidFill>
                          <a:latin typeface="Calibri" pitchFamily="34" charset="0"/>
                        </a:rPr>
                        <a:t>Total</a:t>
                      </a:r>
                    </a:p>
                  </a:txBody>
                  <a:tcPr marL="8460" marR="8460" marT="8460" marB="0" anchor="ctr">
                    <a:lnL w="6350" cap="flat" cmpd="sng" algn="ctr">
                      <a:solidFill>
                        <a:srgbClr val="2DA2BF"/>
                      </a:solidFill>
                      <a:prstDash val="solid"/>
                      <a:round/>
                      <a:headEnd type="none" w="med" len="med"/>
                      <a:tailEnd type="none" w="med" len="med"/>
                    </a:lnL>
                    <a:lnR w="9525" cap="flat" cmpd="sng" algn="ctr">
                      <a:solidFill>
                        <a:schemeClr val="bg1"/>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marL="0" algn="ctr" rtl="0" eaLnBrk="1" fontAlgn="t" latinLnBrk="0" hangingPunct="1"/>
                      <a:r>
                        <a:rPr kumimoji="0" lang="es-MX" sz="1100" b="1" i="0" u="none" strike="noStrike" kern="1200" dirty="0">
                          <a:solidFill>
                            <a:schemeClr val="bg1"/>
                          </a:solidFill>
                          <a:effectLst/>
                          <a:latin typeface="Calibri" panose="020F0502020204030204" pitchFamily="34" charset="0"/>
                          <a:ea typeface="+mn-ea"/>
                          <a:cs typeface="+mn-cs"/>
                        </a:rPr>
                        <a:t>439</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marL="0" algn="ctr" rtl="0" eaLnBrk="1" fontAlgn="t" latinLnBrk="0" hangingPunct="1"/>
                      <a:r>
                        <a:rPr kumimoji="0" lang="es-MX" sz="1100" b="1" i="0" u="none" strike="noStrike" kern="1200" dirty="0">
                          <a:solidFill>
                            <a:schemeClr val="bg1"/>
                          </a:solidFill>
                          <a:effectLst/>
                          <a:latin typeface="Calibri" panose="020F0502020204030204" pitchFamily="34" charset="0"/>
                          <a:ea typeface="+mn-ea"/>
                          <a:cs typeface="+mn-cs"/>
                        </a:rPr>
                        <a:t>52.0%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marL="0" algn="ctr" rtl="0" eaLnBrk="1" fontAlgn="t" latinLnBrk="0" hangingPunct="1"/>
                      <a:r>
                        <a:rPr kumimoji="0" lang="es-MX" sz="1100" b="1" i="0" u="none" strike="noStrike" kern="1200" dirty="0">
                          <a:solidFill>
                            <a:schemeClr val="bg1"/>
                          </a:solidFill>
                          <a:effectLst/>
                          <a:latin typeface="Calibri" panose="020F0502020204030204" pitchFamily="34" charset="0"/>
                          <a:ea typeface="+mn-ea"/>
                          <a:cs typeface="+mn-cs"/>
                        </a:rPr>
                        <a:t>405</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marL="0" algn="ctr" rtl="0" eaLnBrk="1" fontAlgn="t" latinLnBrk="0" hangingPunct="1"/>
                      <a:r>
                        <a:rPr kumimoji="0" lang="es-MX" sz="1100" b="1" i="0" u="none" strike="noStrike" kern="1200" dirty="0">
                          <a:solidFill>
                            <a:schemeClr val="bg1"/>
                          </a:solidFill>
                          <a:effectLst/>
                          <a:latin typeface="Calibri" panose="020F0502020204030204" pitchFamily="34" charset="0"/>
                          <a:ea typeface="+mn-ea"/>
                          <a:cs typeface="+mn-cs"/>
                        </a:rPr>
                        <a:t>48.0%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marL="0" algn="ctr" rtl="0" eaLnBrk="1" fontAlgn="t" latinLnBrk="0" hangingPunct="1"/>
                      <a:r>
                        <a:rPr kumimoji="0" lang="es-MX" sz="1100" b="1" i="0" u="none" strike="noStrike" kern="1200" dirty="0">
                          <a:solidFill>
                            <a:schemeClr val="bg1"/>
                          </a:solidFill>
                          <a:effectLst/>
                          <a:latin typeface="Calibri" panose="020F0502020204030204" pitchFamily="34" charset="0"/>
                          <a:ea typeface="+mn-ea"/>
                          <a:cs typeface="+mn-cs"/>
                        </a:rPr>
                        <a:t>844</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marL="0" algn="ctr" rtl="0" eaLnBrk="1" fontAlgn="t" latinLnBrk="0" hangingPunct="1"/>
                      <a:r>
                        <a:rPr kumimoji="0" lang="es-MX" sz="1100" b="1" i="0" u="none" strike="noStrike" kern="1200" dirty="0" smtClean="0">
                          <a:solidFill>
                            <a:schemeClr val="bg1"/>
                          </a:solidFill>
                          <a:effectLst/>
                          <a:latin typeface="Calibri" panose="020F0502020204030204" pitchFamily="34" charset="0"/>
                          <a:ea typeface="+mn-ea"/>
                          <a:cs typeface="+mn-cs"/>
                        </a:rPr>
                        <a:t>100%</a:t>
                      </a:r>
                      <a:endParaRPr kumimoji="0" lang="es-MX" sz="1100" b="1" i="0" u="none" strike="noStrike" kern="1200" dirty="0">
                        <a:solidFill>
                          <a:schemeClr val="bg1"/>
                        </a:solidFill>
                        <a:effectLst/>
                        <a:latin typeface="Calibri" panose="020F0502020204030204" pitchFamily="34" charset="0"/>
                        <a:ea typeface="+mn-ea"/>
                        <a:cs typeface="+mn-cs"/>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rgbClr val="2DA2BF"/>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r>
            </a:tbl>
          </a:graphicData>
        </a:graphic>
      </p:graphicFrame>
    </p:spTree>
    <p:extLst>
      <p:ext uri="{BB962C8B-B14F-4D97-AF65-F5344CB8AC3E}">
        <p14:creationId xmlns:p14="http://schemas.microsoft.com/office/powerpoint/2010/main" val="844084567"/>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8 Marcador de número de diapositiva"/>
          <p:cNvSpPr>
            <a:spLocks noGrp="1"/>
          </p:cNvSpPr>
          <p:nvPr>
            <p:ph type="sldNum" sz="quarter" idx="12"/>
          </p:nvPr>
        </p:nvSpPr>
        <p:spPr/>
        <p:txBody>
          <a:bodyPr/>
          <a:lstStyle/>
          <a:p>
            <a:pPr>
              <a:defRPr/>
            </a:pPr>
            <a:fld id="{BD43386B-512A-4F48-AC60-1F2A615D5642}" type="slidenum">
              <a:rPr lang="es-MX" smtClean="0"/>
              <a:pPr>
                <a:defRPr/>
              </a:pPr>
              <a:t>32</a:t>
            </a:fld>
            <a:endParaRPr lang="es-MX" dirty="0"/>
          </a:p>
        </p:txBody>
      </p:sp>
      <p:graphicFrame>
        <p:nvGraphicFramePr>
          <p:cNvPr id="6" name="5 Gráfico"/>
          <p:cNvGraphicFramePr/>
          <p:nvPr>
            <p:extLst>
              <p:ext uri="{D42A27DB-BD31-4B8C-83A1-F6EECF244321}">
                <p14:modId xmlns:p14="http://schemas.microsoft.com/office/powerpoint/2010/main" val="2047304643"/>
              </p:ext>
            </p:extLst>
          </p:nvPr>
        </p:nvGraphicFramePr>
        <p:xfrm>
          <a:off x="1691680" y="2492896"/>
          <a:ext cx="5760640" cy="3568848"/>
        </p:xfrm>
        <a:graphic>
          <a:graphicData uri="http://schemas.openxmlformats.org/drawingml/2006/chart">
            <c:chart xmlns:c="http://schemas.openxmlformats.org/drawingml/2006/chart" xmlns:r="http://schemas.openxmlformats.org/officeDocument/2006/relationships" r:id="rId3"/>
          </a:graphicData>
        </a:graphic>
      </p:graphicFrame>
      <p:sp>
        <p:nvSpPr>
          <p:cNvPr id="10" name="9 Rectángulo"/>
          <p:cNvSpPr/>
          <p:nvPr/>
        </p:nvSpPr>
        <p:spPr>
          <a:xfrm>
            <a:off x="810159" y="1498358"/>
            <a:ext cx="7510499" cy="492443"/>
          </a:xfrm>
          <a:prstGeom prst="rect">
            <a:avLst/>
          </a:prstGeom>
        </p:spPr>
        <p:txBody>
          <a:bodyPr wrap="square">
            <a:spAutoFit/>
          </a:bodyPr>
          <a:lstStyle/>
          <a:p>
            <a:pPr algn="ctr"/>
            <a:r>
              <a:rPr lang="es-MX" sz="1300" b="1" dirty="0" smtClean="0">
                <a:latin typeface="Calibri" pitchFamily="34" charset="0"/>
              </a:rPr>
              <a:t>De no quedar conforme con la respuesta que recibió, ¿sabe que tiene derecho a interponer un recurso de revisión ante el INFODF?</a:t>
            </a:r>
          </a:p>
        </p:txBody>
      </p:sp>
      <p:sp>
        <p:nvSpPr>
          <p:cNvPr id="11" name="10 CuadroTexto"/>
          <p:cNvSpPr txBox="1"/>
          <p:nvPr/>
        </p:nvSpPr>
        <p:spPr>
          <a:xfrm>
            <a:off x="76169" y="85702"/>
            <a:ext cx="8388000" cy="864000"/>
          </a:xfrm>
          <a:prstGeom prst="rect">
            <a:avLst/>
          </a:prstGeom>
          <a:noFill/>
        </p:spPr>
        <p:txBody>
          <a:bodyPr wrap="square" rtlCol="0" anchor="ctr">
            <a:noAutofit/>
          </a:bodyPr>
          <a:lstStyle/>
          <a:p>
            <a:r>
              <a:rPr lang="es-MX" b="1" dirty="0" smtClean="0">
                <a:latin typeface="Calibri" pitchFamily="34" charset="0"/>
              </a:rPr>
              <a:t>Derecho de interponer un Recurso de Revisión</a:t>
            </a:r>
          </a:p>
          <a:p>
            <a:r>
              <a:rPr lang="es-MX" sz="1400" b="1" i="1" dirty="0">
                <a:latin typeface="Calibri" pitchFamily="34" charset="0"/>
              </a:rPr>
              <a:t>2007 a </a:t>
            </a:r>
            <a:r>
              <a:rPr lang="es-MX" sz="1400" b="1" i="1" dirty="0" smtClean="0">
                <a:latin typeface="Calibri" pitchFamily="34" charset="0"/>
              </a:rPr>
              <a:t>2017</a:t>
            </a:r>
            <a:endParaRPr lang="es-MX" sz="1400" b="1" i="1" dirty="0">
              <a:latin typeface="Calibri" pitchFamily="34" charset="0"/>
            </a:endParaRPr>
          </a:p>
          <a:p>
            <a:pPr lvl="0"/>
            <a:r>
              <a:rPr lang="es-MX" sz="1400" b="1" i="1" dirty="0" smtClean="0">
                <a:solidFill>
                  <a:prstClr val="black"/>
                </a:solidFill>
                <a:latin typeface="Calibri" pitchFamily="34" charset="0"/>
              </a:rPr>
              <a:t>General</a:t>
            </a:r>
            <a:endParaRPr lang="es-MX" sz="1400" b="1" dirty="0" smtClean="0">
              <a:latin typeface="Calibri" pitchFamily="34" charset="0"/>
            </a:endParaRP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76169" y="85702"/>
            <a:ext cx="8388000" cy="864000"/>
          </a:xfrm>
          <a:prstGeom prst="rect">
            <a:avLst/>
          </a:prstGeom>
          <a:noFill/>
        </p:spPr>
        <p:txBody>
          <a:bodyPr wrap="square" rtlCol="0" anchor="ctr">
            <a:noAutofit/>
          </a:bodyPr>
          <a:lstStyle/>
          <a:p>
            <a:r>
              <a:rPr lang="es-MX" b="1" dirty="0" smtClean="0">
                <a:latin typeface="Calibri" pitchFamily="34" charset="0"/>
              </a:rPr>
              <a:t>Derecho de interponer un Recurso de Revisión</a:t>
            </a:r>
          </a:p>
          <a:p>
            <a:r>
              <a:rPr lang="es-MX" sz="1400" b="1" i="1" dirty="0">
                <a:latin typeface="Calibri" pitchFamily="34" charset="0"/>
              </a:rPr>
              <a:t>2007 a </a:t>
            </a:r>
            <a:r>
              <a:rPr lang="es-MX" sz="1400" b="1" i="1" dirty="0" smtClean="0">
                <a:latin typeface="Calibri" pitchFamily="34" charset="0"/>
              </a:rPr>
              <a:t>2017</a:t>
            </a:r>
            <a:endParaRPr lang="es-MX" sz="1400" b="1" i="1" dirty="0">
              <a:latin typeface="Calibri" pitchFamily="34" charset="0"/>
            </a:endParaRPr>
          </a:p>
          <a:p>
            <a:pPr lvl="0"/>
            <a:r>
              <a:rPr lang="es-MX" sz="1400" b="1" i="1" dirty="0" smtClean="0">
                <a:solidFill>
                  <a:prstClr val="black"/>
                </a:solidFill>
                <a:latin typeface="Calibri" pitchFamily="34" charset="0"/>
              </a:rPr>
              <a:t>General por Órgano de gobierno</a:t>
            </a:r>
            <a:endParaRPr lang="es-MX" sz="1400" b="1" dirty="0" smtClean="0">
              <a:solidFill>
                <a:prstClr val="black"/>
              </a:solidFill>
              <a:latin typeface="Calibri" pitchFamily="34" charset="0"/>
            </a:endParaRPr>
          </a:p>
        </p:txBody>
      </p:sp>
      <p:sp>
        <p:nvSpPr>
          <p:cNvPr id="9" name="8 Marcador de número de diapositiva"/>
          <p:cNvSpPr>
            <a:spLocks noGrp="1"/>
          </p:cNvSpPr>
          <p:nvPr>
            <p:ph type="sldNum" sz="quarter" idx="12"/>
          </p:nvPr>
        </p:nvSpPr>
        <p:spPr/>
        <p:txBody>
          <a:bodyPr/>
          <a:lstStyle/>
          <a:p>
            <a:pPr>
              <a:defRPr/>
            </a:pPr>
            <a:fld id="{BD43386B-512A-4F48-AC60-1F2A615D5642}" type="slidenum">
              <a:rPr lang="es-MX" smtClean="0"/>
              <a:pPr>
                <a:defRPr/>
              </a:pPr>
              <a:t>33</a:t>
            </a:fld>
            <a:endParaRPr lang="es-MX" dirty="0"/>
          </a:p>
        </p:txBody>
      </p:sp>
      <p:graphicFrame>
        <p:nvGraphicFramePr>
          <p:cNvPr id="7" name="6 Tabla"/>
          <p:cNvGraphicFramePr>
            <a:graphicFrameLocks noGrp="1"/>
          </p:cNvGraphicFramePr>
          <p:nvPr>
            <p:extLst>
              <p:ext uri="{D42A27DB-BD31-4B8C-83A1-F6EECF244321}">
                <p14:modId xmlns:p14="http://schemas.microsoft.com/office/powerpoint/2010/main" val="1454896801"/>
              </p:ext>
            </p:extLst>
          </p:nvPr>
        </p:nvGraphicFramePr>
        <p:xfrm>
          <a:off x="980565" y="1700808"/>
          <a:ext cx="7164000" cy="4932000"/>
        </p:xfrm>
        <a:graphic>
          <a:graphicData uri="http://schemas.openxmlformats.org/drawingml/2006/table">
            <a:tbl>
              <a:tblPr/>
              <a:tblGrid>
                <a:gridCol w="2088000"/>
                <a:gridCol w="972000"/>
                <a:gridCol w="720000"/>
                <a:gridCol w="972000"/>
                <a:gridCol w="720000"/>
                <a:gridCol w="972000"/>
                <a:gridCol w="720000"/>
              </a:tblGrid>
              <a:tr h="360000">
                <a:tc rowSpan="2">
                  <a:txBody>
                    <a:bodyPr/>
                    <a:lstStyle/>
                    <a:p>
                      <a:pPr algn="ctr" fontAlgn="ctr"/>
                      <a:r>
                        <a:rPr lang="es-MX" sz="1200" b="1" i="0" u="none" strike="noStrike" dirty="0">
                          <a:solidFill>
                            <a:srgbClr val="FFFFFF"/>
                          </a:solidFill>
                          <a:latin typeface="Calibri"/>
                        </a:rPr>
                        <a:t>Órgano </a:t>
                      </a:r>
                      <a:r>
                        <a:rPr lang="es-MX" sz="1200" b="1" i="0" u="none" strike="noStrike" dirty="0" smtClean="0">
                          <a:solidFill>
                            <a:srgbClr val="FFFFFF"/>
                          </a:solidFill>
                          <a:latin typeface="Calibri"/>
                        </a:rPr>
                        <a:t>de</a:t>
                      </a:r>
                    </a:p>
                    <a:p>
                      <a:pPr algn="ctr" fontAlgn="ctr"/>
                      <a:r>
                        <a:rPr lang="es-MX" sz="1200" b="1" i="0" u="none" strike="noStrike" dirty="0" smtClean="0">
                          <a:solidFill>
                            <a:srgbClr val="FFFFFF"/>
                          </a:solidFill>
                          <a:latin typeface="Calibri"/>
                        </a:rPr>
                        <a:t> gobierno</a:t>
                      </a:r>
                      <a:endParaRPr lang="es-MX" sz="1200" b="1" i="0" u="none" strike="noStrike" dirty="0">
                        <a:solidFill>
                          <a:srgbClr val="FFFFFF"/>
                        </a:solidFill>
                        <a:latin typeface="Calibri"/>
                      </a:endParaRPr>
                    </a:p>
                  </a:txBody>
                  <a:tcPr marL="6220" marR="6220" marT="6220" marB="0" anchor="ctr">
                    <a:lnL w="6350" cap="flat" cmpd="sng" algn="ctr">
                      <a:solidFill>
                        <a:srgbClr val="008080"/>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gridSpan="2">
                  <a:txBody>
                    <a:bodyPr/>
                    <a:lstStyle/>
                    <a:p>
                      <a:pPr algn="ctr" fontAlgn="ctr"/>
                      <a:r>
                        <a:rPr lang="es-MX" sz="1200" b="1" i="0" u="none" strike="noStrike" dirty="0" smtClean="0">
                          <a:solidFill>
                            <a:srgbClr val="FFFFFF"/>
                          </a:solidFill>
                          <a:latin typeface="Calibri"/>
                        </a:rPr>
                        <a:t>Sí</a:t>
                      </a:r>
                      <a:endParaRPr lang="es-MX" sz="1200" b="1" i="0" u="none" strike="noStrike" dirty="0">
                        <a:solidFill>
                          <a:srgbClr val="FFFFFF"/>
                        </a:solidFill>
                        <a:latin typeface="Calibri"/>
                      </a:endParaRPr>
                    </a:p>
                  </a:txBody>
                  <a:tcPr marL="6220" marR="6220" marT="622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hMerge="1">
                  <a:txBody>
                    <a:bodyPr/>
                    <a:lstStyle/>
                    <a:p>
                      <a:endParaRPr lang="es-MX"/>
                    </a:p>
                  </a:txBody>
                  <a:tcPr/>
                </a:tc>
                <a:tc gridSpan="2">
                  <a:txBody>
                    <a:bodyPr/>
                    <a:lstStyle/>
                    <a:p>
                      <a:pPr algn="ctr" fontAlgn="ctr"/>
                      <a:r>
                        <a:rPr lang="es-MX" sz="1200" b="1" i="0" u="none" strike="noStrike" dirty="0" smtClean="0">
                          <a:solidFill>
                            <a:srgbClr val="FFFFFF"/>
                          </a:solidFill>
                          <a:latin typeface="Calibri"/>
                        </a:rPr>
                        <a:t>No</a:t>
                      </a:r>
                      <a:endParaRPr lang="es-MX" sz="1200" b="1" i="0" u="none" strike="noStrike" dirty="0">
                        <a:solidFill>
                          <a:srgbClr val="FFFFFF"/>
                        </a:solidFill>
                        <a:latin typeface="Calibri"/>
                      </a:endParaRPr>
                    </a:p>
                  </a:txBody>
                  <a:tcPr marL="6220" marR="6220" marT="622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hMerge="1">
                  <a:txBody>
                    <a:bodyPr/>
                    <a:lstStyle/>
                    <a:p>
                      <a:endParaRPr lang="es-MX"/>
                    </a:p>
                  </a:txBody>
                  <a:tcPr/>
                </a:tc>
                <a:tc gridSpan="2">
                  <a:txBody>
                    <a:bodyPr/>
                    <a:lstStyle/>
                    <a:p>
                      <a:pPr algn="ctr" fontAlgn="ctr"/>
                      <a:r>
                        <a:rPr lang="es-MX" sz="1200" b="1" i="0" u="none" strike="noStrike" dirty="0" smtClean="0">
                          <a:solidFill>
                            <a:srgbClr val="FFFFFF"/>
                          </a:solidFill>
                          <a:latin typeface="Calibri"/>
                        </a:rPr>
                        <a:t>Total</a:t>
                      </a:r>
                      <a:endParaRPr lang="es-MX" sz="1200" b="1" i="0" u="none" strike="noStrike" dirty="0">
                        <a:solidFill>
                          <a:srgbClr val="FFFFFF"/>
                        </a:solidFill>
                        <a:latin typeface="Calibri"/>
                      </a:endParaRPr>
                    </a:p>
                  </a:txBody>
                  <a:tcPr marL="6220" marR="6220" marT="6220" marB="0" anchor="ctr">
                    <a:lnL w="6350" cap="flat" cmpd="sng" algn="ctr">
                      <a:solidFill>
                        <a:srgbClr val="FFFFFF"/>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hMerge="1">
                  <a:txBody>
                    <a:bodyPr/>
                    <a:lstStyle/>
                    <a:p>
                      <a:endParaRPr lang="es-MX"/>
                    </a:p>
                  </a:txBody>
                  <a:tcPr/>
                </a:tc>
              </a:tr>
              <a:tr h="360000">
                <a:tc vMerge="1">
                  <a:txBody>
                    <a:bodyPr/>
                    <a:lstStyle/>
                    <a:p>
                      <a:endParaRPr lang="es-MX"/>
                    </a:p>
                  </a:txBody>
                  <a:tcPr/>
                </a:tc>
                <a:tc>
                  <a:txBody>
                    <a:bodyPr/>
                    <a:lstStyle/>
                    <a:p>
                      <a:pPr algn="ctr" fontAlgn="ctr"/>
                      <a:r>
                        <a:rPr lang="es-MX" sz="1200" b="1" i="0" u="none" strike="noStrike" dirty="0" smtClean="0">
                          <a:solidFill>
                            <a:srgbClr val="FFFFFF"/>
                          </a:solidFill>
                          <a:latin typeface="Calibri"/>
                        </a:rPr>
                        <a:t>Respuestas</a:t>
                      </a:r>
                      <a:endParaRPr lang="es-MX" sz="1200" b="1" i="0" u="none" strike="noStrike" dirty="0">
                        <a:solidFill>
                          <a:srgbClr val="FFFFFF"/>
                        </a:solidFill>
                        <a:latin typeface="Calibri"/>
                      </a:endParaRPr>
                    </a:p>
                  </a:txBody>
                  <a:tcPr marL="6220" marR="6220" marT="622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ctr"/>
                      <a:r>
                        <a:rPr lang="es-MX" sz="1200" b="1" i="0" u="none" strike="noStrike" dirty="0">
                          <a:solidFill>
                            <a:srgbClr val="FFFFFF"/>
                          </a:solidFill>
                          <a:latin typeface="Calibri"/>
                        </a:rPr>
                        <a:t>%</a:t>
                      </a:r>
                    </a:p>
                  </a:txBody>
                  <a:tcPr marL="6220" marR="6220" marT="622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ctr"/>
                      <a:r>
                        <a:rPr lang="es-MX" sz="1200" b="1" i="0" u="none" strike="noStrike" dirty="0" smtClean="0">
                          <a:solidFill>
                            <a:srgbClr val="FFFFFF"/>
                          </a:solidFill>
                          <a:latin typeface="Calibri"/>
                        </a:rPr>
                        <a:t>Respuestas</a:t>
                      </a:r>
                      <a:endParaRPr lang="es-MX" sz="1200" b="1" i="0" u="none" strike="noStrike" dirty="0">
                        <a:solidFill>
                          <a:srgbClr val="FFFFFF"/>
                        </a:solidFill>
                        <a:latin typeface="Calibri"/>
                      </a:endParaRPr>
                    </a:p>
                  </a:txBody>
                  <a:tcPr marL="6220" marR="6220" marT="622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ctr"/>
                      <a:r>
                        <a:rPr lang="es-MX" sz="1200" b="1" i="0" u="none" strike="noStrike" dirty="0">
                          <a:solidFill>
                            <a:srgbClr val="FFFFFF"/>
                          </a:solidFill>
                          <a:latin typeface="Calibri"/>
                        </a:rPr>
                        <a:t>%</a:t>
                      </a:r>
                    </a:p>
                  </a:txBody>
                  <a:tcPr marL="6220" marR="6220" marT="622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ctr"/>
                      <a:r>
                        <a:rPr lang="es-MX" sz="1200" b="1" i="0" u="none" strike="noStrike" dirty="0" smtClean="0">
                          <a:solidFill>
                            <a:srgbClr val="FFFFFF"/>
                          </a:solidFill>
                          <a:latin typeface="Calibri"/>
                        </a:rPr>
                        <a:t>Respuestas</a:t>
                      </a:r>
                      <a:endParaRPr lang="es-MX" sz="1200" b="1" i="0" u="none" strike="noStrike" dirty="0">
                        <a:solidFill>
                          <a:srgbClr val="FFFFFF"/>
                        </a:solidFill>
                        <a:latin typeface="Calibri"/>
                      </a:endParaRPr>
                    </a:p>
                  </a:txBody>
                  <a:tcPr marL="6220" marR="6220" marT="622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ctr"/>
                      <a:r>
                        <a:rPr lang="es-MX" sz="1200" b="1" i="0" u="none" strike="noStrike" dirty="0">
                          <a:solidFill>
                            <a:srgbClr val="FFFFFF"/>
                          </a:solidFill>
                          <a:latin typeface="Calibri"/>
                        </a:rPr>
                        <a:t>%</a:t>
                      </a:r>
                    </a:p>
                  </a:txBody>
                  <a:tcPr marL="6220" marR="6220" marT="6220" marB="0" anchor="ctr">
                    <a:lnL w="6350" cap="flat" cmpd="sng" algn="ctr">
                      <a:solidFill>
                        <a:srgbClr val="FFFFFF"/>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r>
              <a:tr h="468000">
                <a:tc>
                  <a:txBody>
                    <a:bodyPr/>
                    <a:lstStyle/>
                    <a:p>
                      <a:pPr marL="88900" indent="0" algn="l" fontAlgn="ctr"/>
                      <a:r>
                        <a:rPr lang="es-MX" sz="1200" b="1" i="0" u="none" strike="noStrike" dirty="0">
                          <a:solidFill>
                            <a:srgbClr val="000000"/>
                          </a:solidFill>
                          <a:latin typeface="Calibri"/>
                        </a:rPr>
                        <a:t>Administración Pública Central</a:t>
                      </a:r>
                    </a:p>
                  </a:txBody>
                  <a:tcPr marL="6220" marR="6220" marT="6220"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kumimoji="0" lang="es-MX" sz="1200" b="1" i="0" u="none" strike="noStrike" kern="1200" dirty="0" smtClean="0">
                          <a:solidFill>
                            <a:srgbClr val="000000"/>
                          </a:solidFill>
                          <a:latin typeface="Calibri"/>
                          <a:ea typeface="+mn-ea"/>
                          <a:cs typeface="+mn-cs"/>
                        </a:rPr>
                        <a:t>6,064</a:t>
                      </a:r>
                      <a:endParaRPr kumimoji="0" lang="es-MX" sz="1200" b="1" i="0" u="none" strike="noStrike" kern="1200" dirty="0">
                        <a:solidFill>
                          <a:srgbClr val="000000"/>
                        </a:solidFill>
                        <a:latin typeface="Calibri"/>
                        <a:ea typeface="+mn-ea"/>
                        <a:cs typeface="+mn-cs"/>
                      </a:endParaRP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kumimoji="0" lang="es-MX" sz="1200" b="1" i="0" u="none" strike="noStrike" kern="1200">
                          <a:solidFill>
                            <a:srgbClr val="000000"/>
                          </a:solidFill>
                          <a:latin typeface="Calibri"/>
                          <a:ea typeface="+mn-ea"/>
                          <a:cs typeface="+mn-cs"/>
                        </a:rPr>
                        <a:t>79.8%</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kumimoji="0" lang="es-MX" sz="1200" b="1" i="0" u="none" strike="noStrike" kern="1200" dirty="0" smtClean="0">
                          <a:solidFill>
                            <a:srgbClr val="000000"/>
                          </a:solidFill>
                          <a:latin typeface="Calibri"/>
                          <a:ea typeface="+mn-ea"/>
                          <a:cs typeface="+mn-cs"/>
                        </a:rPr>
                        <a:t>1,533</a:t>
                      </a:r>
                      <a:endParaRPr kumimoji="0" lang="es-MX" sz="1200" b="1" i="0" u="none" strike="noStrike" kern="1200" dirty="0">
                        <a:solidFill>
                          <a:srgbClr val="000000"/>
                        </a:solidFill>
                        <a:latin typeface="Calibri"/>
                        <a:ea typeface="+mn-ea"/>
                        <a:cs typeface="+mn-cs"/>
                      </a:endParaRP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kumimoji="0" lang="es-MX" sz="1200" b="1" i="0" u="none" strike="noStrike" kern="1200">
                          <a:solidFill>
                            <a:srgbClr val="000000"/>
                          </a:solidFill>
                          <a:latin typeface="Calibri"/>
                          <a:ea typeface="+mn-ea"/>
                          <a:cs typeface="+mn-cs"/>
                        </a:rPr>
                        <a:t>20.2%</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kumimoji="0" lang="es-MX" sz="1200" b="1" i="0" u="none" strike="noStrike" kern="1200" dirty="0" smtClean="0">
                          <a:solidFill>
                            <a:srgbClr val="000000"/>
                          </a:solidFill>
                          <a:latin typeface="Calibri"/>
                          <a:ea typeface="+mn-ea"/>
                          <a:cs typeface="+mn-cs"/>
                        </a:rPr>
                        <a:t>7,597</a:t>
                      </a:r>
                      <a:endParaRPr kumimoji="0" lang="es-MX" sz="1200" b="1" i="0" u="none" strike="noStrike" kern="1200" dirty="0">
                        <a:solidFill>
                          <a:srgbClr val="000000"/>
                        </a:solidFill>
                        <a:latin typeface="Calibri"/>
                        <a:ea typeface="+mn-ea"/>
                        <a:cs typeface="+mn-cs"/>
                      </a:endParaRP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kumimoji="0" lang="es-MX" sz="1200" b="1" i="0" u="none" strike="noStrike" kern="1200" dirty="0" smtClean="0">
                          <a:solidFill>
                            <a:srgbClr val="000000"/>
                          </a:solidFill>
                          <a:latin typeface="Calibri"/>
                          <a:ea typeface="+mn-ea"/>
                          <a:cs typeface="+mn-cs"/>
                        </a:rPr>
                        <a:t>100%</a:t>
                      </a:r>
                      <a:endParaRPr kumimoji="0" lang="es-MX" sz="1200" b="1" i="0" u="none" strike="noStrike" kern="1200" dirty="0">
                        <a:solidFill>
                          <a:srgbClr val="000000"/>
                        </a:solidFill>
                        <a:latin typeface="Calibri"/>
                        <a:ea typeface="+mn-ea"/>
                        <a:cs typeface="+mn-cs"/>
                      </a:endParaRP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r>
              <a:tr h="468000">
                <a:tc>
                  <a:txBody>
                    <a:bodyPr/>
                    <a:lstStyle/>
                    <a:p>
                      <a:pPr marL="88900" indent="0" algn="l" fontAlgn="ctr"/>
                      <a:r>
                        <a:rPr lang="es-MX" sz="1200" b="1" i="0" u="none" strike="noStrike" dirty="0">
                          <a:solidFill>
                            <a:srgbClr val="000000"/>
                          </a:solidFill>
                          <a:latin typeface="Calibri"/>
                        </a:rPr>
                        <a:t>Desconcentrados y Paraestatales</a:t>
                      </a:r>
                    </a:p>
                  </a:txBody>
                  <a:tcPr marL="6220" marR="6220" marT="6220"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kumimoji="0" lang="es-MX" sz="1200" b="1" i="0" u="none" strike="noStrike" kern="1200" dirty="0" smtClean="0">
                          <a:solidFill>
                            <a:srgbClr val="000000"/>
                          </a:solidFill>
                          <a:latin typeface="Calibri"/>
                          <a:ea typeface="+mn-ea"/>
                          <a:cs typeface="+mn-cs"/>
                        </a:rPr>
                        <a:t>4,144</a:t>
                      </a:r>
                      <a:endParaRPr kumimoji="0" lang="es-MX" sz="1200" b="1" i="0" u="none" strike="noStrike" kern="1200" dirty="0">
                        <a:solidFill>
                          <a:srgbClr val="000000"/>
                        </a:solidFill>
                        <a:latin typeface="Calibri"/>
                        <a:ea typeface="+mn-ea"/>
                        <a:cs typeface="+mn-cs"/>
                      </a:endParaRP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kumimoji="0" lang="es-MX" sz="1200" b="1" i="0" u="none" strike="noStrike" kern="1200" dirty="0">
                          <a:solidFill>
                            <a:srgbClr val="000000"/>
                          </a:solidFill>
                          <a:latin typeface="Calibri"/>
                          <a:ea typeface="+mn-ea"/>
                          <a:cs typeface="+mn-cs"/>
                        </a:rPr>
                        <a:t>81.5%</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kumimoji="0" lang="es-MX" sz="1200" b="1" i="0" u="none" strike="noStrike" kern="1200">
                          <a:solidFill>
                            <a:srgbClr val="000000"/>
                          </a:solidFill>
                          <a:latin typeface="Calibri"/>
                          <a:ea typeface="+mn-ea"/>
                          <a:cs typeface="+mn-cs"/>
                        </a:rPr>
                        <a:t>941</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kumimoji="0" lang="es-MX" sz="1200" b="1" i="0" u="none" strike="noStrike" kern="1200">
                          <a:solidFill>
                            <a:srgbClr val="000000"/>
                          </a:solidFill>
                          <a:latin typeface="Calibri"/>
                          <a:ea typeface="+mn-ea"/>
                          <a:cs typeface="+mn-cs"/>
                        </a:rPr>
                        <a:t>18.5%</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kumimoji="0" lang="es-MX" sz="1200" b="1" i="0" u="none" strike="noStrike" kern="1200" dirty="0" smtClean="0">
                          <a:solidFill>
                            <a:srgbClr val="000000"/>
                          </a:solidFill>
                          <a:latin typeface="Calibri"/>
                          <a:ea typeface="+mn-ea"/>
                          <a:cs typeface="+mn-cs"/>
                        </a:rPr>
                        <a:t>5,085</a:t>
                      </a:r>
                      <a:endParaRPr kumimoji="0" lang="es-MX" sz="1200" b="1" i="0" u="none" strike="noStrike" kern="1200" dirty="0">
                        <a:solidFill>
                          <a:srgbClr val="000000"/>
                        </a:solidFill>
                        <a:latin typeface="Calibri"/>
                        <a:ea typeface="+mn-ea"/>
                        <a:cs typeface="+mn-cs"/>
                      </a:endParaRP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kumimoji="0" lang="es-MX" sz="1200" b="1" i="0" u="none" strike="noStrike" kern="1200" smtClean="0">
                          <a:solidFill>
                            <a:srgbClr val="000000"/>
                          </a:solidFill>
                          <a:latin typeface="Calibri"/>
                          <a:ea typeface="+mn-ea"/>
                          <a:cs typeface="+mn-cs"/>
                        </a:rPr>
                        <a:t>100%</a:t>
                      </a:r>
                      <a:endParaRPr kumimoji="0" lang="es-MX" sz="1200" b="1" i="0" u="none" strike="noStrike" kern="1200" dirty="0">
                        <a:solidFill>
                          <a:srgbClr val="000000"/>
                        </a:solidFill>
                        <a:latin typeface="Calibri"/>
                        <a:ea typeface="+mn-ea"/>
                        <a:cs typeface="+mn-cs"/>
                      </a:endParaRP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r>
              <a:tr h="468000">
                <a:tc>
                  <a:txBody>
                    <a:bodyPr/>
                    <a:lstStyle/>
                    <a:p>
                      <a:pPr marL="88900" indent="0" algn="l" fontAlgn="ctr"/>
                      <a:r>
                        <a:rPr lang="es-MX" sz="1200" b="1" i="0" u="none" strike="noStrike" dirty="0">
                          <a:solidFill>
                            <a:srgbClr val="000000"/>
                          </a:solidFill>
                          <a:latin typeface="Calibri"/>
                        </a:rPr>
                        <a:t>Delegaciones Políticas</a:t>
                      </a:r>
                    </a:p>
                  </a:txBody>
                  <a:tcPr marL="6220" marR="6220" marT="6220"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kumimoji="0" lang="es-MX" sz="1200" b="1" i="0" u="none" strike="noStrike" kern="1200" dirty="0" smtClean="0">
                          <a:solidFill>
                            <a:srgbClr val="000000"/>
                          </a:solidFill>
                          <a:latin typeface="Calibri"/>
                          <a:ea typeface="+mn-ea"/>
                          <a:cs typeface="+mn-cs"/>
                        </a:rPr>
                        <a:t>6,606</a:t>
                      </a:r>
                      <a:endParaRPr kumimoji="0" lang="es-MX" sz="1200" b="1" i="0" u="none" strike="noStrike" kern="1200" dirty="0">
                        <a:solidFill>
                          <a:srgbClr val="000000"/>
                        </a:solidFill>
                        <a:latin typeface="Calibri"/>
                        <a:ea typeface="+mn-ea"/>
                        <a:cs typeface="+mn-cs"/>
                      </a:endParaRP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kumimoji="0" lang="es-MX" sz="1200" b="1" i="0" u="none" strike="noStrike" kern="1200" dirty="0">
                          <a:solidFill>
                            <a:srgbClr val="000000"/>
                          </a:solidFill>
                          <a:latin typeface="Calibri"/>
                          <a:ea typeface="+mn-ea"/>
                          <a:cs typeface="+mn-cs"/>
                        </a:rPr>
                        <a:t>88.1%</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kumimoji="0" lang="es-MX" sz="1200" b="1" i="0" u="none" strike="noStrike" kern="1200">
                          <a:solidFill>
                            <a:srgbClr val="000000"/>
                          </a:solidFill>
                          <a:latin typeface="Calibri"/>
                          <a:ea typeface="+mn-ea"/>
                          <a:cs typeface="+mn-cs"/>
                        </a:rPr>
                        <a:t>890</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kumimoji="0" lang="es-MX" sz="1200" b="1" i="0" u="none" strike="noStrike" kern="1200">
                          <a:solidFill>
                            <a:srgbClr val="000000"/>
                          </a:solidFill>
                          <a:latin typeface="Calibri"/>
                          <a:ea typeface="+mn-ea"/>
                          <a:cs typeface="+mn-cs"/>
                        </a:rPr>
                        <a:t>11.9%</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kumimoji="0" lang="es-MX" sz="1200" b="1" i="0" u="none" strike="noStrike" kern="1200" dirty="0" smtClean="0">
                          <a:solidFill>
                            <a:srgbClr val="000000"/>
                          </a:solidFill>
                          <a:latin typeface="Calibri"/>
                          <a:ea typeface="+mn-ea"/>
                          <a:cs typeface="+mn-cs"/>
                        </a:rPr>
                        <a:t>7,496</a:t>
                      </a:r>
                      <a:endParaRPr kumimoji="0" lang="es-MX" sz="1200" b="1" i="0" u="none" strike="noStrike" kern="1200" dirty="0">
                        <a:solidFill>
                          <a:srgbClr val="000000"/>
                        </a:solidFill>
                        <a:latin typeface="Calibri"/>
                        <a:ea typeface="+mn-ea"/>
                        <a:cs typeface="+mn-cs"/>
                      </a:endParaRP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kumimoji="0" lang="es-MX" sz="1200" b="1" i="0" u="none" strike="noStrike" kern="1200" smtClean="0">
                          <a:solidFill>
                            <a:srgbClr val="000000"/>
                          </a:solidFill>
                          <a:latin typeface="Calibri"/>
                          <a:ea typeface="+mn-ea"/>
                          <a:cs typeface="+mn-cs"/>
                        </a:rPr>
                        <a:t>100%</a:t>
                      </a:r>
                      <a:endParaRPr kumimoji="0" lang="es-MX" sz="1200" b="1" i="0" u="none" strike="noStrike" kern="1200" dirty="0">
                        <a:solidFill>
                          <a:srgbClr val="000000"/>
                        </a:solidFill>
                        <a:latin typeface="Calibri"/>
                        <a:ea typeface="+mn-ea"/>
                        <a:cs typeface="+mn-cs"/>
                      </a:endParaRP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r>
              <a:tr h="468000">
                <a:tc>
                  <a:txBody>
                    <a:bodyPr/>
                    <a:lstStyle/>
                    <a:p>
                      <a:pPr marL="88900" indent="0" algn="l" fontAlgn="ctr"/>
                      <a:r>
                        <a:rPr lang="es-MX" sz="1200" b="1" i="0" u="none" strike="noStrike" dirty="0">
                          <a:solidFill>
                            <a:srgbClr val="000000"/>
                          </a:solidFill>
                          <a:latin typeface="Calibri"/>
                        </a:rPr>
                        <a:t>Judicial</a:t>
                      </a:r>
                    </a:p>
                  </a:txBody>
                  <a:tcPr marL="6220" marR="6220" marT="6220"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kumimoji="0" lang="es-MX" sz="1200" b="1" i="0" u="none" strike="noStrike" kern="1200">
                          <a:solidFill>
                            <a:srgbClr val="000000"/>
                          </a:solidFill>
                          <a:latin typeface="Calibri"/>
                          <a:ea typeface="+mn-ea"/>
                          <a:cs typeface="+mn-cs"/>
                        </a:rPr>
                        <a:t>300</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kumimoji="0" lang="es-MX" sz="1200" b="1" i="0" u="none" strike="noStrike" kern="1200">
                          <a:solidFill>
                            <a:srgbClr val="000000"/>
                          </a:solidFill>
                          <a:latin typeface="Calibri"/>
                          <a:ea typeface="+mn-ea"/>
                          <a:cs typeface="+mn-cs"/>
                        </a:rPr>
                        <a:t>82.4%</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kumimoji="0" lang="es-MX" sz="1200" b="1" i="0" u="none" strike="noStrike" kern="1200" dirty="0">
                          <a:solidFill>
                            <a:srgbClr val="000000"/>
                          </a:solidFill>
                          <a:latin typeface="Calibri"/>
                          <a:ea typeface="+mn-ea"/>
                          <a:cs typeface="+mn-cs"/>
                        </a:rPr>
                        <a:t>64</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kumimoji="0" lang="es-MX" sz="1200" b="1" i="0" u="none" strike="noStrike" kern="1200">
                          <a:solidFill>
                            <a:srgbClr val="000000"/>
                          </a:solidFill>
                          <a:latin typeface="Calibri"/>
                          <a:ea typeface="+mn-ea"/>
                          <a:cs typeface="+mn-cs"/>
                        </a:rPr>
                        <a:t>17.6%</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kumimoji="0" lang="es-MX" sz="1200" b="1" i="0" u="none" strike="noStrike" kern="1200">
                          <a:solidFill>
                            <a:srgbClr val="000000"/>
                          </a:solidFill>
                          <a:latin typeface="Calibri"/>
                          <a:ea typeface="+mn-ea"/>
                          <a:cs typeface="+mn-cs"/>
                        </a:rPr>
                        <a:t>364</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kumimoji="0" lang="es-MX" sz="1200" b="1" i="0" u="none" strike="noStrike" kern="1200" smtClean="0">
                          <a:solidFill>
                            <a:srgbClr val="000000"/>
                          </a:solidFill>
                          <a:latin typeface="Calibri"/>
                          <a:ea typeface="+mn-ea"/>
                          <a:cs typeface="+mn-cs"/>
                        </a:rPr>
                        <a:t>100%</a:t>
                      </a:r>
                      <a:endParaRPr kumimoji="0" lang="es-MX" sz="1200" b="1" i="0" u="none" strike="noStrike" kern="1200" dirty="0">
                        <a:solidFill>
                          <a:srgbClr val="000000"/>
                        </a:solidFill>
                        <a:latin typeface="Calibri"/>
                        <a:ea typeface="+mn-ea"/>
                        <a:cs typeface="+mn-cs"/>
                      </a:endParaRP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r>
              <a:tr h="468000">
                <a:tc>
                  <a:txBody>
                    <a:bodyPr/>
                    <a:lstStyle/>
                    <a:p>
                      <a:pPr marL="88900" indent="0" algn="l" fontAlgn="ctr"/>
                      <a:r>
                        <a:rPr lang="es-MX" sz="1200" b="1" i="0" u="none" strike="noStrike" dirty="0">
                          <a:solidFill>
                            <a:srgbClr val="000000"/>
                          </a:solidFill>
                          <a:latin typeface="Calibri"/>
                        </a:rPr>
                        <a:t>Legislativo</a:t>
                      </a:r>
                    </a:p>
                  </a:txBody>
                  <a:tcPr marL="6220" marR="6220" marT="6220"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kumimoji="0" lang="es-MX" sz="1200" b="1" i="0" u="none" strike="noStrike" kern="1200">
                          <a:solidFill>
                            <a:srgbClr val="000000"/>
                          </a:solidFill>
                          <a:latin typeface="Calibri"/>
                          <a:ea typeface="+mn-ea"/>
                          <a:cs typeface="+mn-cs"/>
                        </a:rPr>
                        <a:t>754</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kumimoji="0" lang="es-MX" sz="1200" b="1" i="0" u="none" strike="noStrike" kern="1200">
                          <a:solidFill>
                            <a:srgbClr val="000000"/>
                          </a:solidFill>
                          <a:latin typeface="Calibri"/>
                          <a:ea typeface="+mn-ea"/>
                          <a:cs typeface="+mn-cs"/>
                        </a:rPr>
                        <a:t>83.8%</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kumimoji="0" lang="es-MX" sz="1200" b="1" i="0" u="none" strike="noStrike" kern="1200" dirty="0">
                          <a:solidFill>
                            <a:srgbClr val="000000"/>
                          </a:solidFill>
                          <a:latin typeface="Calibri"/>
                          <a:ea typeface="+mn-ea"/>
                          <a:cs typeface="+mn-cs"/>
                        </a:rPr>
                        <a:t>146</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kumimoji="0" lang="es-MX" sz="1200" b="1" i="0" u="none" strike="noStrike" kern="1200">
                          <a:solidFill>
                            <a:srgbClr val="000000"/>
                          </a:solidFill>
                          <a:latin typeface="Calibri"/>
                          <a:ea typeface="+mn-ea"/>
                          <a:cs typeface="+mn-cs"/>
                        </a:rPr>
                        <a:t>16.2%</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kumimoji="0" lang="es-MX" sz="1200" b="1" i="0" u="none" strike="noStrike" kern="1200">
                          <a:solidFill>
                            <a:srgbClr val="000000"/>
                          </a:solidFill>
                          <a:latin typeface="Calibri"/>
                          <a:ea typeface="+mn-ea"/>
                          <a:cs typeface="+mn-cs"/>
                        </a:rPr>
                        <a:t>900</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kumimoji="0" lang="es-MX" sz="1200" b="1" i="0" u="none" strike="noStrike" kern="1200" smtClean="0">
                          <a:solidFill>
                            <a:srgbClr val="000000"/>
                          </a:solidFill>
                          <a:latin typeface="Calibri"/>
                          <a:ea typeface="+mn-ea"/>
                          <a:cs typeface="+mn-cs"/>
                        </a:rPr>
                        <a:t>100%</a:t>
                      </a:r>
                      <a:endParaRPr kumimoji="0" lang="es-MX" sz="1200" b="1" i="0" u="none" strike="noStrike" kern="1200" dirty="0">
                        <a:solidFill>
                          <a:srgbClr val="000000"/>
                        </a:solidFill>
                        <a:latin typeface="Calibri"/>
                        <a:ea typeface="+mn-ea"/>
                        <a:cs typeface="+mn-cs"/>
                      </a:endParaRP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r>
              <a:tr h="468000">
                <a:tc>
                  <a:txBody>
                    <a:bodyPr/>
                    <a:lstStyle/>
                    <a:p>
                      <a:pPr marL="88900" indent="0" algn="l" fontAlgn="ctr"/>
                      <a:r>
                        <a:rPr lang="es-MX" sz="1200" b="1" i="0" u="none" strike="noStrike" dirty="0">
                          <a:solidFill>
                            <a:srgbClr val="000000"/>
                          </a:solidFill>
                          <a:latin typeface="Calibri"/>
                        </a:rPr>
                        <a:t>Autónomo</a:t>
                      </a:r>
                    </a:p>
                  </a:txBody>
                  <a:tcPr marL="6220" marR="6220" marT="6220"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kumimoji="0" lang="es-MX" sz="1200" b="1" i="0" u="none" strike="noStrike" kern="1200">
                          <a:solidFill>
                            <a:srgbClr val="000000"/>
                          </a:solidFill>
                          <a:latin typeface="Calibri"/>
                          <a:ea typeface="+mn-ea"/>
                          <a:cs typeface="+mn-cs"/>
                        </a:rPr>
                        <a:t>859</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kumimoji="0" lang="es-MX" sz="1200" b="1" i="0" u="none" strike="noStrike" kern="1200">
                          <a:solidFill>
                            <a:srgbClr val="000000"/>
                          </a:solidFill>
                          <a:latin typeface="Calibri"/>
                          <a:ea typeface="+mn-ea"/>
                          <a:cs typeface="+mn-cs"/>
                        </a:rPr>
                        <a:t>82.7%</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kumimoji="0" lang="es-MX" sz="1200" b="1" i="0" u="none" strike="noStrike" kern="1200" dirty="0">
                          <a:solidFill>
                            <a:srgbClr val="000000"/>
                          </a:solidFill>
                          <a:latin typeface="Calibri"/>
                          <a:ea typeface="+mn-ea"/>
                          <a:cs typeface="+mn-cs"/>
                        </a:rPr>
                        <a:t>180</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kumimoji="0" lang="es-MX" sz="1200" b="1" i="0" u="none" strike="noStrike" kern="1200" dirty="0">
                          <a:solidFill>
                            <a:srgbClr val="000000"/>
                          </a:solidFill>
                          <a:latin typeface="Calibri"/>
                          <a:ea typeface="+mn-ea"/>
                          <a:cs typeface="+mn-cs"/>
                        </a:rPr>
                        <a:t>17.3%</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kumimoji="0" lang="es-MX" sz="1200" b="1" i="0" u="none" strike="noStrike" kern="1200" dirty="0" smtClean="0">
                          <a:solidFill>
                            <a:srgbClr val="000000"/>
                          </a:solidFill>
                          <a:latin typeface="Calibri"/>
                          <a:ea typeface="+mn-ea"/>
                          <a:cs typeface="+mn-cs"/>
                        </a:rPr>
                        <a:t>1,039</a:t>
                      </a:r>
                      <a:endParaRPr kumimoji="0" lang="es-MX" sz="1200" b="1" i="0" u="none" strike="noStrike" kern="1200" dirty="0">
                        <a:solidFill>
                          <a:srgbClr val="000000"/>
                        </a:solidFill>
                        <a:latin typeface="Calibri"/>
                        <a:ea typeface="+mn-ea"/>
                        <a:cs typeface="+mn-cs"/>
                      </a:endParaRP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kumimoji="0" lang="es-MX" sz="1200" b="1" i="0" u="none" strike="noStrike" kern="1200" smtClean="0">
                          <a:solidFill>
                            <a:srgbClr val="000000"/>
                          </a:solidFill>
                          <a:latin typeface="Calibri"/>
                          <a:ea typeface="+mn-ea"/>
                          <a:cs typeface="+mn-cs"/>
                        </a:rPr>
                        <a:t>100%</a:t>
                      </a:r>
                      <a:endParaRPr kumimoji="0" lang="es-MX" sz="1200" b="1" i="0" u="none" strike="noStrike" kern="1200" dirty="0">
                        <a:solidFill>
                          <a:srgbClr val="000000"/>
                        </a:solidFill>
                        <a:latin typeface="Calibri"/>
                        <a:ea typeface="+mn-ea"/>
                        <a:cs typeface="+mn-cs"/>
                      </a:endParaRP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r>
              <a:tr h="468000">
                <a:tc>
                  <a:txBody>
                    <a:bodyPr/>
                    <a:lstStyle/>
                    <a:p>
                      <a:pPr marL="88900" indent="0" algn="l" fontAlgn="ctr"/>
                      <a:r>
                        <a:rPr lang="es-MX" sz="1200" b="1" i="0" u="none" strike="noStrike" dirty="0">
                          <a:solidFill>
                            <a:srgbClr val="000000"/>
                          </a:solidFill>
                          <a:latin typeface="Calibri"/>
                        </a:rPr>
                        <a:t>Partidos Políticos en el </a:t>
                      </a:r>
                      <a:r>
                        <a:rPr lang="es-MX" sz="1200" b="1" i="0" u="none" strike="noStrike" dirty="0" smtClean="0">
                          <a:solidFill>
                            <a:srgbClr val="000000"/>
                          </a:solidFill>
                          <a:latin typeface="Calibri"/>
                        </a:rPr>
                        <a:t>Distrito Federal</a:t>
                      </a:r>
                      <a:endParaRPr lang="es-MX" sz="1200" b="1" i="0" u="none" strike="noStrike" dirty="0">
                        <a:solidFill>
                          <a:srgbClr val="000000"/>
                        </a:solidFill>
                        <a:latin typeface="Calibri"/>
                      </a:endParaRPr>
                    </a:p>
                  </a:txBody>
                  <a:tcPr marL="6220" marR="6220" marT="6220"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kumimoji="0" lang="es-MX" sz="1200" b="1" i="0" u="none" strike="noStrike" kern="1200">
                          <a:solidFill>
                            <a:srgbClr val="000000"/>
                          </a:solidFill>
                          <a:latin typeface="Calibri"/>
                          <a:ea typeface="+mn-ea"/>
                          <a:cs typeface="+mn-cs"/>
                        </a:rPr>
                        <a:t>157</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kumimoji="0" lang="es-MX" sz="1200" b="1" i="0" u="none" strike="noStrike" kern="1200">
                          <a:solidFill>
                            <a:srgbClr val="000000"/>
                          </a:solidFill>
                          <a:latin typeface="Calibri"/>
                          <a:ea typeface="+mn-ea"/>
                          <a:cs typeface="+mn-cs"/>
                        </a:rPr>
                        <a:t>63.1%</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kumimoji="0" lang="es-MX" sz="1200" b="1" i="0" u="none" strike="noStrike" kern="1200">
                          <a:solidFill>
                            <a:srgbClr val="000000"/>
                          </a:solidFill>
                          <a:latin typeface="Calibri"/>
                          <a:ea typeface="+mn-ea"/>
                          <a:cs typeface="+mn-cs"/>
                        </a:rPr>
                        <a:t>92</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kumimoji="0" lang="es-MX" sz="1200" b="1" i="0" u="none" strike="noStrike" kern="1200" dirty="0">
                          <a:solidFill>
                            <a:srgbClr val="000000"/>
                          </a:solidFill>
                          <a:latin typeface="Calibri"/>
                          <a:ea typeface="+mn-ea"/>
                          <a:cs typeface="+mn-cs"/>
                        </a:rPr>
                        <a:t>36.9%</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kumimoji="0" lang="es-MX" sz="1200" b="1" i="0" u="none" strike="noStrike" kern="1200">
                          <a:solidFill>
                            <a:srgbClr val="000000"/>
                          </a:solidFill>
                          <a:latin typeface="Calibri"/>
                          <a:ea typeface="+mn-ea"/>
                          <a:cs typeface="+mn-cs"/>
                        </a:rPr>
                        <a:t>249</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kumimoji="0" lang="es-MX" sz="1200" b="1" i="0" u="none" strike="noStrike" kern="1200" smtClean="0">
                          <a:solidFill>
                            <a:srgbClr val="000000"/>
                          </a:solidFill>
                          <a:latin typeface="Calibri"/>
                          <a:ea typeface="+mn-ea"/>
                          <a:cs typeface="+mn-cs"/>
                        </a:rPr>
                        <a:t>100%</a:t>
                      </a:r>
                      <a:endParaRPr kumimoji="0" lang="es-MX" sz="1200" b="1" i="0" u="none" strike="noStrike" kern="1200" dirty="0">
                        <a:solidFill>
                          <a:srgbClr val="000000"/>
                        </a:solidFill>
                        <a:latin typeface="Calibri"/>
                        <a:ea typeface="+mn-ea"/>
                        <a:cs typeface="+mn-cs"/>
                      </a:endParaRP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r>
              <a:tr h="468000">
                <a:tc>
                  <a:txBody>
                    <a:bodyPr/>
                    <a:lstStyle/>
                    <a:p>
                      <a:pPr marL="88900" indent="0" algn="l" fontAlgn="ctr"/>
                      <a:r>
                        <a:rPr lang="es-MX" sz="1200" b="1" i="0" u="none" strike="noStrike" dirty="0" smtClean="0">
                          <a:solidFill>
                            <a:srgbClr val="000000"/>
                          </a:solidFill>
                          <a:latin typeface="Calibri"/>
                        </a:rPr>
                        <a:t>Otro tipo de Sujeto Obligado</a:t>
                      </a:r>
                      <a:endParaRPr lang="es-MX" sz="1200" b="1" i="0" u="none" strike="noStrike" dirty="0">
                        <a:solidFill>
                          <a:srgbClr val="000000"/>
                        </a:solidFill>
                        <a:latin typeface="Calibri"/>
                      </a:endParaRPr>
                    </a:p>
                  </a:txBody>
                  <a:tcPr marL="6220" marR="6220" marT="6220"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kumimoji="0" lang="es-MX" sz="1200" b="1" i="0" u="none" strike="noStrike" kern="1200">
                          <a:solidFill>
                            <a:srgbClr val="000000"/>
                          </a:solidFill>
                          <a:latin typeface="Calibri"/>
                          <a:ea typeface="+mn-ea"/>
                          <a:cs typeface="+mn-cs"/>
                        </a:rPr>
                        <a:t>1</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kumimoji="0" lang="es-MX" sz="1200" b="1" i="0" u="none" strike="noStrike" kern="1200">
                          <a:solidFill>
                            <a:srgbClr val="000000"/>
                          </a:solidFill>
                          <a:latin typeface="Calibri"/>
                          <a:ea typeface="+mn-ea"/>
                          <a:cs typeface="+mn-cs"/>
                        </a:rPr>
                        <a:t>100.0%</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kumimoji="0" lang="es-MX" sz="1200" b="1" i="0" u="none" strike="noStrike" kern="1200" dirty="0" smtClean="0">
                          <a:solidFill>
                            <a:srgbClr val="000000"/>
                          </a:solidFill>
                          <a:latin typeface="Calibri"/>
                          <a:ea typeface="+mn-ea"/>
                          <a:cs typeface="+mn-cs"/>
                        </a:rPr>
                        <a:t>-</a:t>
                      </a:r>
                      <a:endParaRPr kumimoji="0" lang="es-MX" sz="1200" b="1" i="0" u="none" strike="noStrike" kern="1200" dirty="0">
                        <a:solidFill>
                          <a:srgbClr val="000000"/>
                        </a:solidFill>
                        <a:latin typeface="Calibri"/>
                        <a:ea typeface="+mn-ea"/>
                        <a:cs typeface="+mn-cs"/>
                      </a:endParaRP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kumimoji="0" lang="es-MX" sz="1200" b="1" i="0" u="none" strike="noStrike" kern="1200" dirty="0" smtClean="0">
                          <a:solidFill>
                            <a:srgbClr val="000000"/>
                          </a:solidFill>
                          <a:latin typeface="Calibri"/>
                          <a:ea typeface="+mn-ea"/>
                          <a:cs typeface="+mn-cs"/>
                        </a:rPr>
                        <a:t>-</a:t>
                      </a:r>
                      <a:endParaRPr kumimoji="0" lang="es-MX" sz="1200" b="1" i="0" u="none" strike="noStrike" kern="1200" dirty="0">
                        <a:solidFill>
                          <a:srgbClr val="000000"/>
                        </a:solidFill>
                        <a:latin typeface="Calibri"/>
                        <a:ea typeface="+mn-ea"/>
                        <a:cs typeface="+mn-cs"/>
                      </a:endParaRP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kumimoji="0" lang="es-MX" sz="1200" b="1" i="0" u="none" strike="noStrike" kern="1200" dirty="0">
                          <a:solidFill>
                            <a:srgbClr val="000000"/>
                          </a:solidFill>
                          <a:latin typeface="Calibri"/>
                          <a:ea typeface="+mn-ea"/>
                          <a:cs typeface="+mn-cs"/>
                        </a:rPr>
                        <a:t>1</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kumimoji="0" lang="es-MX" sz="1200" b="1" i="0" u="none" strike="noStrike" kern="1200" dirty="0" smtClean="0">
                          <a:solidFill>
                            <a:srgbClr val="000000"/>
                          </a:solidFill>
                          <a:latin typeface="Calibri"/>
                          <a:ea typeface="+mn-ea"/>
                          <a:cs typeface="+mn-cs"/>
                        </a:rPr>
                        <a:t>100%</a:t>
                      </a:r>
                      <a:endParaRPr kumimoji="0" lang="es-MX" sz="1200" b="1" i="0" u="none" strike="noStrike" kern="1200" dirty="0">
                        <a:solidFill>
                          <a:srgbClr val="000000"/>
                        </a:solidFill>
                        <a:latin typeface="Calibri"/>
                        <a:ea typeface="+mn-ea"/>
                        <a:cs typeface="+mn-cs"/>
                      </a:endParaRP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r>
              <a:tr h="468000">
                <a:tc>
                  <a:txBody>
                    <a:bodyPr/>
                    <a:lstStyle/>
                    <a:p>
                      <a:pPr marL="88900" indent="0" algn="l" fontAlgn="ctr"/>
                      <a:r>
                        <a:rPr lang="es-MX" sz="1200" b="1" i="0" u="none" strike="noStrike" dirty="0" smtClean="0">
                          <a:solidFill>
                            <a:srgbClr val="FFFFFF"/>
                          </a:solidFill>
                          <a:latin typeface="Calibri"/>
                        </a:rPr>
                        <a:t>Total</a:t>
                      </a:r>
                      <a:endParaRPr lang="es-MX" sz="1200" b="1" i="0" u="none" strike="noStrike" dirty="0">
                        <a:solidFill>
                          <a:srgbClr val="FFFFFF"/>
                        </a:solidFill>
                        <a:latin typeface="Calibri"/>
                      </a:endParaRPr>
                    </a:p>
                  </a:txBody>
                  <a:tcPr marL="6220" marR="6220" marT="6220" marB="0" anchor="ctr">
                    <a:lnL w="6350" cap="flat" cmpd="sng" algn="ctr">
                      <a:solidFill>
                        <a:srgbClr val="008080"/>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t"/>
                      <a:r>
                        <a:rPr kumimoji="0" lang="es-MX" sz="1200" b="1" i="0" u="none" strike="noStrike" kern="1200" dirty="0" smtClean="0">
                          <a:solidFill>
                            <a:schemeClr val="bg1"/>
                          </a:solidFill>
                          <a:latin typeface="Calibri"/>
                          <a:ea typeface="+mn-ea"/>
                          <a:cs typeface="+mn-cs"/>
                        </a:rPr>
                        <a:t>18,885</a:t>
                      </a:r>
                      <a:endParaRPr kumimoji="0" lang="es-MX" sz="1200" b="1" i="0" u="none" strike="noStrike" kern="1200" dirty="0">
                        <a:solidFill>
                          <a:schemeClr val="bg1"/>
                        </a:solidFill>
                        <a:latin typeface="Calibri"/>
                        <a:ea typeface="+mn-ea"/>
                        <a:cs typeface="+mn-cs"/>
                      </a:endParaRP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t"/>
                      <a:r>
                        <a:rPr kumimoji="0" lang="es-MX" sz="1200" b="1" i="0" u="none" strike="noStrike" kern="1200" dirty="0">
                          <a:solidFill>
                            <a:schemeClr val="bg1"/>
                          </a:solidFill>
                          <a:latin typeface="Calibri"/>
                          <a:ea typeface="+mn-ea"/>
                          <a:cs typeface="+mn-cs"/>
                        </a:rPr>
                        <a:t>83.1%</a:t>
                      </a: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t"/>
                      <a:r>
                        <a:rPr kumimoji="0" lang="es-MX" sz="1200" b="1" i="0" u="none" strike="noStrike" kern="1200" dirty="0" smtClean="0">
                          <a:solidFill>
                            <a:schemeClr val="bg1"/>
                          </a:solidFill>
                          <a:latin typeface="Calibri"/>
                          <a:ea typeface="+mn-ea"/>
                          <a:cs typeface="+mn-cs"/>
                        </a:rPr>
                        <a:t>3,846</a:t>
                      </a:r>
                      <a:endParaRPr kumimoji="0" lang="es-MX" sz="1200" b="1" i="0" u="none" strike="noStrike" kern="1200" dirty="0">
                        <a:solidFill>
                          <a:schemeClr val="bg1"/>
                        </a:solidFill>
                        <a:latin typeface="Calibri"/>
                        <a:ea typeface="+mn-ea"/>
                        <a:cs typeface="+mn-cs"/>
                      </a:endParaRP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t"/>
                      <a:r>
                        <a:rPr kumimoji="0" lang="es-MX" sz="1200" b="1" i="0" u="none" strike="noStrike" kern="1200" dirty="0">
                          <a:solidFill>
                            <a:schemeClr val="bg1"/>
                          </a:solidFill>
                          <a:latin typeface="Calibri"/>
                          <a:ea typeface="+mn-ea"/>
                          <a:cs typeface="+mn-cs"/>
                        </a:rPr>
                        <a:t>16.9%</a:t>
                      </a: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t"/>
                      <a:r>
                        <a:rPr kumimoji="0" lang="es-MX" sz="1200" b="1" i="0" u="none" strike="noStrike" kern="1200" dirty="0" smtClean="0">
                          <a:solidFill>
                            <a:schemeClr val="bg1"/>
                          </a:solidFill>
                          <a:latin typeface="Calibri"/>
                          <a:ea typeface="+mn-ea"/>
                          <a:cs typeface="+mn-cs"/>
                        </a:rPr>
                        <a:t>22,731</a:t>
                      </a:r>
                      <a:endParaRPr kumimoji="0" lang="es-MX" sz="1200" b="1" i="0" u="none" strike="noStrike" kern="1200" dirty="0">
                        <a:solidFill>
                          <a:schemeClr val="bg1"/>
                        </a:solidFill>
                        <a:latin typeface="Calibri"/>
                        <a:ea typeface="+mn-ea"/>
                        <a:cs typeface="+mn-cs"/>
                      </a:endParaRP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t"/>
                      <a:r>
                        <a:rPr kumimoji="0" lang="es-MX" sz="1200" b="1" i="0" u="none" strike="noStrike" kern="1200" dirty="0" smtClean="0">
                          <a:solidFill>
                            <a:schemeClr val="bg1"/>
                          </a:solidFill>
                          <a:latin typeface="Calibri"/>
                          <a:ea typeface="+mn-ea"/>
                          <a:cs typeface="+mn-cs"/>
                        </a:rPr>
                        <a:t>100%</a:t>
                      </a:r>
                      <a:endParaRPr kumimoji="0" lang="es-MX" sz="1200" b="1" i="0" u="none" strike="noStrike" kern="1200" dirty="0">
                        <a:solidFill>
                          <a:schemeClr val="bg1"/>
                        </a:solidFill>
                        <a:latin typeface="Calibri"/>
                        <a:ea typeface="+mn-ea"/>
                        <a:cs typeface="+mn-cs"/>
                      </a:endParaRP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r>
            </a:tbl>
          </a:graphicData>
        </a:graphic>
      </p:graphicFrame>
      <p:sp>
        <p:nvSpPr>
          <p:cNvPr id="8" name="7 Rectángulo"/>
          <p:cNvSpPr/>
          <p:nvPr/>
        </p:nvSpPr>
        <p:spPr>
          <a:xfrm>
            <a:off x="810159" y="1124744"/>
            <a:ext cx="7510499" cy="461665"/>
          </a:xfrm>
          <a:prstGeom prst="rect">
            <a:avLst/>
          </a:prstGeom>
        </p:spPr>
        <p:txBody>
          <a:bodyPr wrap="square">
            <a:spAutoFit/>
          </a:bodyPr>
          <a:lstStyle/>
          <a:p>
            <a:pPr algn="ctr"/>
            <a:r>
              <a:rPr lang="es-MX" sz="1200" b="1" dirty="0" smtClean="0">
                <a:latin typeface="Calibri" pitchFamily="34" charset="0"/>
              </a:rPr>
              <a:t>De no quedar conforme con la respuesta que recibió, ¿sabe que tiene derecho a interponer un recurso de revisión ante el INFODF?</a:t>
            </a:r>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76169" y="85702"/>
            <a:ext cx="8388000" cy="864000"/>
          </a:xfrm>
          <a:prstGeom prst="rect">
            <a:avLst/>
          </a:prstGeom>
          <a:noFill/>
        </p:spPr>
        <p:txBody>
          <a:bodyPr wrap="square" rtlCol="0" anchor="ctr">
            <a:noAutofit/>
          </a:bodyPr>
          <a:lstStyle/>
          <a:p>
            <a:r>
              <a:rPr lang="es-MX" b="1" dirty="0" smtClean="0">
                <a:latin typeface="Calibri" pitchFamily="34" charset="0"/>
              </a:rPr>
              <a:t>Derecho de interponer un Recurso de Revisión</a:t>
            </a:r>
          </a:p>
          <a:p>
            <a:r>
              <a:rPr lang="es-MX" sz="1400" b="1" i="1" dirty="0">
                <a:solidFill>
                  <a:prstClr val="black"/>
                </a:solidFill>
                <a:latin typeface="Calibri" pitchFamily="34" charset="0"/>
              </a:rPr>
              <a:t>2012 </a:t>
            </a:r>
            <a:r>
              <a:rPr lang="es-MX" sz="1400" b="1" i="1" dirty="0" smtClean="0">
                <a:solidFill>
                  <a:prstClr val="black"/>
                </a:solidFill>
                <a:latin typeface="Calibri" pitchFamily="34" charset="0"/>
              </a:rPr>
              <a:t>a 2017</a:t>
            </a:r>
            <a:endParaRPr lang="es-MX" sz="1400" b="1" i="1" dirty="0">
              <a:solidFill>
                <a:prstClr val="black"/>
              </a:solidFill>
              <a:latin typeface="Calibri" pitchFamily="34" charset="0"/>
            </a:endParaRPr>
          </a:p>
          <a:p>
            <a:pPr lvl="0"/>
            <a:r>
              <a:rPr lang="es-MX" sz="1400" b="1" i="1" dirty="0" smtClean="0">
                <a:solidFill>
                  <a:prstClr val="black"/>
                </a:solidFill>
                <a:latin typeface="Calibri" pitchFamily="34" charset="0"/>
              </a:rPr>
              <a:t>Resultados </a:t>
            </a:r>
            <a:r>
              <a:rPr lang="es-MX" sz="1400" b="1" i="1" dirty="0">
                <a:solidFill>
                  <a:prstClr val="black"/>
                </a:solidFill>
                <a:latin typeface="Calibri" pitchFamily="34" charset="0"/>
              </a:rPr>
              <a:t>por </a:t>
            </a:r>
            <a:r>
              <a:rPr lang="es-MX" sz="1400" b="1" i="1" dirty="0" smtClean="0">
                <a:solidFill>
                  <a:prstClr val="black"/>
                </a:solidFill>
                <a:latin typeface="Calibri" pitchFamily="34" charset="0"/>
              </a:rPr>
              <a:t>año</a:t>
            </a:r>
          </a:p>
        </p:txBody>
      </p:sp>
      <p:sp>
        <p:nvSpPr>
          <p:cNvPr id="9" name="8 Marcador de número de diapositiva"/>
          <p:cNvSpPr>
            <a:spLocks noGrp="1"/>
          </p:cNvSpPr>
          <p:nvPr>
            <p:ph type="sldNum" sz="quarter" idx="12"/>
          </p:nvPr>
        </p:nvSpPr>
        <p:spPr/>
        <p:txBody>
          <a:bodyPr/>
          <a:lstStyle/>
          <a:p>
            <a:pPr>
              <a:defRPr/>
            </a:pPr>
            <a:fld id="{BD43386B-512A-4F48-AC60-1F2A615D5642}" type="slidenum">
              <a:rPr lang="es-MX" smtClean="0"/>
              <a:pPr>
                <a:defRPr/>
              </a:pPr>
              <a:t>34</a:t>
            </a:fld>
            <a:endParaRPr lang="es-MX" dirty="0"/>
          </a:p>
        </p:txBody>
      </p:sp>
      <p:sp>
        <p:nvSpPr>
          <p:cNvPr id="18" name="17 Rectángulo"/>
          <p:cNvSpPr/>
          <p:nvPr/>
        </p:nvSpPr>
        <p:spPr>
          <a:xfrm>
            <a:off x="810159" y="1197052"/>
            <a:ext cx="7510499" cy="461665"/>
          </a:xfrm>
          <a:prstGeom prst="rect">
            <a:avLst/>
          </a:prstGeom>
        </p:spPr>
        <p:txBody>
          <a:bodyPr wrap="square">
            <a:spAutoFit/>
          </a:bodyPr>
          <a:lstStyle/>
          <a:p>
            <a:pPr algn="ctr"/>
            <a:r>
              <a:rPr lang="es-MX" sz="1200" b="1" dirty="0" smtClean="0">
                <a:latin typeface="Calibri" pitchFamily="34" charset="0"/>
              </a:rPr>
              <a:t>De no quedar conforme con la respuesta que recibió, ¿sabe que tiene derecho a interponer un recurso de revisión ante el INFODF?</a:t>
            </a:r>
          </a:p>
        </p:txBody>
      </p:sp>
      <p:graphicFrame>
        <p:nvGraphicFramePr>
          <p:cNvPr id="19" name="18 Gráfico"/>
          <p:cNvGraphicFramePr/>
          <p:nvPr>
            <p:extLst>
              <p:ext uri="{D42A27DB-BD31-4B8C-83A1-F6EECF244321}">
                <p14:modId xmlns:p14="http://schemas.microsoft.com/office/powerpoint/2010/main" val="3885143366"/>
              </p:ext>
            </p:extLst>
          </p:nvPr>
        </p:nvGraphicFramePr>
        <p:xfrm>
          <a:off x="206407" y="1844824"/>
          <a:ext cx="8712968" cy="4176838"/>
        </p:xfrm>
        <a:graphic>
          <a:graphicData uri="http://schemas.openxmlformats.org/drawingml/2006/chart">
            <c:chart xmlns:c="http://schemas.openxmlformats.org/drawingml/2006/chart" xmlns:r="http://schemas.openxmlformats.org/officeDocument/2006/relationships" r:id="rId3"/>
          </a:graphicData>
        </a:graphic>
      </p:graphicFrame>
      <p:sp>
        <p:nvSpPr>
          <p:cNvPr id="20" name="19 CuadroTexto"/>
          <p:cNvSpPr txBox="1"/>
          <p:nvPr/>
        </p:nvSpPr>
        <p:spPr>
          <a:xfrm>
            <a:off x="755656" y="6016323"/>
            <a:ext cx="720000" cy="784830"/>
          </a:xfrm>
          <a:prstGeom prst="rect">
            <a:avLst/>
          </a:prstGeom>
          <a:noFill/>
        </p:spPr>
        <p:txBody>
          <a:bodyPr wrap="square" rtlCol="0">
            <a:spAutoFit/>
          </a:bodyPr>
          <a:lstStyle/>
          <a:p>
            <a:pPr algn="ctr"/>
            <a:r>
              <a:rPr lang="es-MX" sz="900" b="1" i="1" dirty="0" smtClean="0">
                <a:latin typeface="Calibri" pitchFamily="34" charset="0"/>
              </a:rPr>
              <a:t>INFOMEX: 85.7%</a:t>
            </a:r>
          </a:p>
          <a:p>
            <a:pPr algn="ctr"/>
            <a:endParaRPr lang="es-MX" sz="900" b="1" i="1" dirty="0" smtClean="0">
              <a:latin typeface="Calibri" pitchFamily="34" charset="0"/>
            </a:endParaRPr>
          </a:p>
          <a:p>
            <a:pPr algn="ctr"/>
            <a:r>
              <a:rPr lang="es-MX" sz="900" b="1" i="1" dirty="0" smtClean="0">
                <a:latin typeface="Calibri" pitchFamily="34" charset="0"/>
              </a:rPr>
              <a:t>Buzones: 14.3%</a:t>
            </a:r>
            <a:endParaRPr lang="es-MX" sz="900" b="1" i="1" dirty="0">
              <a:latin typeface="Calibri" pitchFamily="34" charset="0"/>
            </a:endParaRPr>
          </a:p>
        </p:txBody>
      </p:sp>
      <p:sp>
        <p:nvSpPr>
          <p:cNvPr id="26" name="11 CuadroTexto"/>
          <p:cNvSpPr txBox="1"/>
          <p:nvPr/>
        </p:nvSpPr>
        <p:spPr>
          <a:xfrm>
            <a:off x="2231800" y="5989033"/>
            <a:ext cx="540000" cy="784830"/>
          </a:xfrm>
          <a:prstGeom prst="rect">
            <a:avLst/>
          </a:prstGeom>
          <a:noFill/>
        </p:spPr>
        <p:txBody>
          <a:bodyPr wrap="square" rtlCol="0">
            <a:spAutoFit/>
          </a:bodyPr>
          <a:lstStyle/>
          <a:p>
            <a:pPr algn="ctr"/>
            <a:endParaRPr lang="es-MX" sz="900" b="1" i="1" dirty="0" smtClean="0">
              <a:latin typeface="Calibri" pitchFamily="34" charset="0"/>
            </a:endParaRPr>
          </a:p>
          <a:p>
            <a:pPr algn="ctr"/>
            <a:r>
              <a:rPr lang="es-MX" sz="900" b="1" i="1" dirty="0" smtClean="0">
                <a:latin typeface="Calibri" pitchFamily="34" charset="0"/>
              </a:rPr>
              <a:t>90.9%</a:t>
            </a:r>
          </a:p>
          <a:p>
            <a:pPr algn="ctr"/>
            <a:endParaRPr lang="es-MX" sz="900" b="1" i="1" dirty="0" smtClean="0">
              <a:latin typeface="Calibri" pitchFamily="34" charset="0"/>
            </a:endParaRPr>
          </a:p>
          <a:p>
            <a:pPr algn="ctr"/>
            <a:endParaRPr lang="es-MX" sz="900" b="1" i="1" dirty="0">
              <a:latin typeface="Calibri" pitchFamily="34" charset="0"/>
            </a:endParaRPr>
          </a:p>
          <a:p>
            <a:pPr algn="ctr"/>
            <a:r>
              <a:rPr lang="es-MX" sz="900" b="1" i="1" dirty="0" smtClean="0">
                <a:latin typeface="Calibri" pitchFamily="34" charset="0"/>
              </a:rPr>
              <a:t>9.1%</a:t>
            </a:r>
            <a:endParaRPr lang="es-MX" sz="900" b="1" i="1" dirty="0">
              <a:latin typeface="Calibri" pitchFamily="34" charset="0"/>
            </a:endParaRPr>
          </a:p>
        </p:txBody>
      </p:sp>
      <p:sp>
        <p:nvSpPr>
          <p:cNvPr id="27" name="11 CuadroTexto"/>
          <p:cNvSpPr txBox="1"/>
          <p:nvPr/>
        </p:nvSpPr>
        <p:spPr>
          <a:xfrm>
            <a:off x="3589561" y="5989033"/>
            <a:ext cx="540000" cy="784830"/>
          </a:xfrm>
          <a:prstGeom prst="rect">
            <a:avLst/>
          </a:prstGeom>
          <a:noFill/>
        </p:spPr>
        <p:txBody>
          <a:bodyPr wrap="square" rtlCol="0">
            <a:spAutoFit/>
          </a:bodyPr>
          <a:lstStyle/>
          <a:p>
            <a:pPr algn="ctr"/>
            <a:endParaRPr lang="es-MX" sz="900" b="1" i="1" dirty="0" smtClean="0">
              <a:latin typeface="Calibri" pitchFamily="34" charset="0"/>
            </a:endParaRPr>
          </a:p>
          <a:p>
            <a:pPr algn="ctr"/>
            <a:r>
              <a:rPr lang="es-MX" sz="900" b="1" i="1" dirty="0" smtClean="0">
                <a:latin typeface="Calibri" pitchFamily="34" charset="0"/>
              </a:rPr>
              <a:t>86.3%</a:t>
            </a:r>
          </a:p>
          <a:p>
            <a:pPr algn="ctr"/>
            <a:endParaRPr lang="es-MX" sz="900" b="1" i="1" dirty="0" smtClean="0">
              <a:latin typeface="Calibri" pitchFamily="34" charset="0"/>
            </a:endParaRPr>
          </a:p>
          <a:p>
            <a:pPr algn="ctr"/>
            <a:endParaRPr lang="es-MX" sz="900" b="1" i="1" dirty="0">
              <a:latin typeface="Calibri" pitchFamily="34" charset="0"/>
            </a:endParaRPr>
          </a:p>
          <a:p>
            <a:pPr algn="ctr"/>
            <a:r>
              <a:rPr lang="es-MX" sz="900" b="1" i="1" dirty="0" smtClean="0">
                <a:latin typeface="Calibri" pitchFamily="34" charset="0"/>
              </a:rPr>
              <a:t>13.7%</a:t>
            </a:r>
            <a:endParaRPr lang="es-MX" sz="900" b="1" i="1" dirty="0">
              <a:latin typeface="Calibri" pitchFamily="34" charset="0"/>
            </a:endParaRPr>
          </a:p>
        </p:txBody>
      </p:sp>
      <p:sp>
        <p:nvSpPr>
          <p:cNvPr id="14" name="11 CuadroTexto"/>
          <p:cNvSpPr txBox="1"/>
          <p:nvPr/>
        </p:nvSpPr>
        <p:spPr>
          <a:xfrm>
            <a:off x="5004048" y="5989033"/>
            <a:ext cx="540000" cy="784830"/>
          </a:xfrm>
          <a:prstGeom prst="rect">
            <a:avLst/>
          </a:prstGeom>
          <a:noFill/>
        </p:spPr>
        <p:txBody>
          <a:bodyPr wrap="square" rtlCol="0">
            <a:spAutoFit/>
          </a:bodyPr>
          <a:lstStyle/>
          <a:p>
            <a:pPr algn="ctr"/>
            <a:endParaRPr lang="es-MX" sz="900" b="1" i="1" dirty="0" smtClean="0">
              <a:latin typeface="Calibri" pitchFamily="34" charset="0"/>
            </a:endParaRPr>
          </a:p>
          <a:p>
            <a:pPr algn="ctr"/>
            <a:r>
              <a:rPr lang="es-MX" sz="900" b="1" i="1" dirty="0" smtClean="0">
                <a:latin typeface="Calibri" pitchFamily="34" charset="0"/>
              </a:rPr>
              <a:t>96.9%</a:t>
            </a:r>
          </a:p>
          <a:p>
            <a:pPr algn="ctr"/>
            <a:endParaRPr lang="es-MX" sz="900" b="1" i="1" dirty="0" smtClean="0">
              <a:latin typeface="Calibri" pitchFamily="34" charset="0"/>
            </a:endParaRPr>
          </a:p>
          <a:p>
            <a:pPr algn="ctr"/>
            <a:endParaRPr lang="es-MX" sz="900" b="1" i="1" dirty="0" smtClean="0">
              <a:latin typeface="Calibri" pitchFamily="34" charset="0"/>
            </a:endParaRPr>
          </a:p>
          <a:p>
            <a:pPr algn="ctr"/>
            <a:r>
              <a:rPr lang="es-MX" sz="900" b="1" i="1" dirty="0" smtClean="0">
                <a:latin typeface="Calibri" pitchFamily="34" charset="0"/>
              </a:rPr>
              <a:t>3.1%</a:t>
            </a:r>
            <a:endParaRPr lang="es-MX" sz="900" b="1" i="1" dirty="0">
              <a:latin typeface="Calibri" pitchFamily="34" charset="0"/>
            </a:endParaRPr>
          </a:p>
        </p:txBody>
      </p:sp>
      <p:sp>
        <p:nvSpPr>
          <p:cNvPr id="15" name="11 CuadroTexto"/>
          <p:cNvSpPr txBox="1"/>
          <p:nvPr/>
        </p:nvSpPr>
        <p:spPr>
          <a:xfrm>
            <a:off x="6480272" y="6007764"/>
            <a:ext cx="540000" cy="784830"/>
          </a:xfrm>
          <a:prstGeom prst="rect">
            <a:avLst/>
          </a:prstGeom>
          <a:noFill/>
        </p:spPr>
        <p:txBody>
          <a:bodyPr wrap="square" rtlCol="0">
            <a:spAutoFit/>
          </a:bodyPr>
          <a:lstStyle/>
          <a:p>
            <a:pPr algn="ctr"/>
            <a:endParaRPr lang="es-MX" sz="900" b="1" i="1" dirty="0" smtClean="0">
              <a:latin typeface="Calibri" pitchFamily="34" charset="0"/>
            </a:endParaRPr>
          </a:p>
          <a:p>
            <a:pPr algn="ctr"/>
            <a:r>
              <a:rPr lang="es-MX" sz="900" b="1" i="1" dirty="0" smtClean="0">
                <a:latin typeface="Calibri" pitchFamily="34" charset="0"/>
              </a:rPr>
              <a:t>100.0%</a:t>
            </a:r>
          </a:p>
          <a:p>
            <a:pPr algn="ctr"/>
            <a:endParaRPr lang="es-MX" sz="900" b="1" i="1" dirty="0" smtClean="0">
              <a:latin typeface="Calibri" pitchFamily="34" charset="0"/>
            </a:endParaRPr>
          </a:p>
          <a:p>
            <a:pPr algn="ctr"/>
            <a:endParaRPr lang="es-MX" sz="900" b="1" i="1" dirty="0" smtClean="0">
              <a:latin typeface="Calibri" pitchFamily="34" charset="0"/>
            </a:endParaRPr>
          </a:p>
          <a:p>
            <a:pPr algn="ctr"/>
            <a:r>
              <a:rPr lang="es-MX" sz="900" b="1" i="1" dirty="0" smtClean="0">
                <a:latin typeface="Calibri" pitchFamily="34" charset="0"/>
              </a:rPr>
              <a:t>0.0%</a:t>
            </a:r>
            <a:endParaRPr lang="es-MX" sz="900" b="1" i="1" dirty="0">
              <a:latin typeface="Calibri" pitchFamily="34" charset="0"/>
            </a:endParaRPr>
          </a:p>
        </p:txBody>
      </p:sp>
      <p:sp>
        <p:nvSpPr>
          <p:cNvPr id="16" name="11 CuadroTexto"/>
          <p:cNvSpPr txBox="1"/>
          <p:nvPr/>
        </p:nvSpPr>
        <p:spPr>
          <a:xfrm>
            <a:off x="7886184" y="5980314"/>
            <a:ext cx="540000" cy="784830"/>
          </a:xfrm>
          <a:prstGeom prst="rect">
            <a:avLst/>
          </a:prstGeom>
          <a:noFill/>
        </p:spPr>
        <p:txBody>
          <a:bodyPr wrap="square" rtlCol="0">
            <a:spAutoFit/>
          </a:bodyPr>
          <a:lstStyle/>
          <a:p>
            <a:pPr algn="ctr"/>
            <a:endParaRPr lang="es-MX" sz="900" b="1" i="1" dirty="0" smtClean="0">
              <a:latin typeface="Calibri" pitchFamily="34" charset="0"/>
            </a:endParaRPr>
          </a:p>
          <a:p>
            <a:pPr algn="ctr"/>
            <a:r>
              <a:rPr lang="es-MX" sz="900" b="1" i="1" dirty="0" smtClean="0">
                <a:latin typeface="Calibri" pitchFamily="34" charset="0"/>
              </a:rPr>
              <a:t>100.0%</a:t>
            </a:r>
          </a:p>
          <a:p>
            <a:pPr algn="ctr"/>
            <a:endParaRPr lang="es-MX" sz="900" b="1" i="1" dirty="0" smtClean="0">
              <a:latin typeface="Calibri" pitchFamily="34" charset="0"/>
            </a:endParaRPr>
          </a:p>
          <a:p>
            <a:pPr algn="ctr"/>
            <a:endParaRPr lang="es-MX" sz="900" b="1" i="1" dirty="0" smtClean="0">
              <a:latin typeface="Calibri" pitchFamily="34" charset="0"/>
            </a:endParaRPr>
          </a:p>
          <a:p>
            <a:pPr algn="ctr"/>
            <a:r>
              <a:rPr lang="es-MX" sz="900" b="1" i="1" dirty="0" smtClean="0">
                <a:latin typeface="Calibri" pitchFamily="34" charset="0"/>
              </a:rPr>
              <a:t>0.0%</a:t>
            </a:r>
            <a:endParaRPr lang="es-MX" sz="900" b="1" i="1" dirty="0">
              <a:latin typeface="Calibri" pitchFamily="34" charset="0"/>
            </a:endParaRPr>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76169" y="85702"/>
            <a:ext cx="8388000" cy="864000"/>
          </a:xfrm>
          <a:prstGeom prst="rect">
            <a:avLst/>
          </a:prstGeom>
          <a:noFill/>
        </p:spPr>
        <p:txBody>
          <a:bodyPr wrap="square" rtlCol="0" anchor="ctr">
            <a:noAutofit/>
          </a:bodyPr>
          <a:lstStyle/>
          <a:p>
            <a:r>
              <a:rPr lang="es-MX" b="1" dirty="0" smtClean="0">
                <a:latin typeface="Calibri" pitchFamily="34" charset="0"/>
              </a:rPr>
              <a:t>Derecho de interponer un Recurso de Revisión</a:t>
            </a:r>
          </a:p>
          <a:p>
            <a:r>
              <a:rPr lang="es-MX" sz="1400" b="1" i="1" dirty="0">
                <a:latin typeface="Calibri" pitchFamily="34" charset="0"/>
              </a:rPr>
              <a:t>2012 a </a:t>
            </a:r>
            <a:r>
              <a:rPr lang="es-MX" sz="1400" b="1" i="1" dirty="0" smtClean="0">
                <a:latin typeface="Calibri" pitchFamily="34" charset="0"/>
              </a:rPr>
              <a:t>2017</a:t>
            </a:r>
            <a:endParaRPr lang="es-MX" sz="1400" b="1" i="1" dirty="0">
              <a:latin typeface="Calibri" pitchFamily="34" charset="0"/>
            </a:endParaRPr>
          </a:p>
          <a:p>
            <a:r>
              <a:rPr lang="es-MX" sz="1400" b="1" i="1" dirty="0" smtClean="0">
                <a:latin typeface="Calibri" pitchFamily="34" charset="0"/>
              </a:rPr>
              <a:t>Resultados </a:t>
            </a:r>
            <a:r>
              <a:rPr lang="es-MX" sz="1400" b="1" i="1" dirty="0">
                <a:latin typeface="Calibri" pitchFamily="34" charset="0"/>
              </a:rPr>
              <a:t>por año y tipo de </a:t>
            </a:r>
            <a:r>
              <a:rPr lang="es-MX" sz="1400" b="1" i="1" dirty="0" smtClean="0">
                <a:latin typeface="Calibri" pitchFamily="34" charset="0"/>
              </a:rPr>
              <a:t>cuestionario</a:t>
            </a:r>
          </a:p>
        </p:txBody>
      </p:sp>
      <p:sp>
        <p:nvSpPr>
          <p:cNvPr id="9" name="8 Marcador de número de diapositiva"/>
          <p:cNvSpPr>
            <a:spLocks noGrp="1"/>
          </p:cNvSpPr>
          <p:nvPr>
            <p:ph type="sldNum" sz="quarter" idx="12"/>
          </p:nvPr>
        </p:nvSpPr>
        <p:spPr/>
        <p:txBody>
          <a:bodyPr/>
          <a:lstStyle/>
          <a:p>
            <a:pPr>
              <a:defRPr/>
            </a:pPr>
            <a:fld id="{BD43386B-512A-4F48-AC60-1F2A615D5642}" type="slidenum">
              <a:rPr lang="es-MX" smtClean="0"/>
              <a:pPr>
                <a:defRPr/>
              </a:pPr>
              <a:t>35</a:t>
            </a:fld>
            <a:endParaRPr lang="es-MX" dirty="0"/>
          </a:p>
        </p:txBody>
      </p:sp>
      <p:graphicFrame>
        <p:nvGraphicFramePr>
          <p:cNvPr id="6" name="5 Tabla"/>
          <p:cNvGraphicFramePr>
            <a:graphicFrameLocks noGrp="1"/>
          </p:cNvGraphicFramePr>
          <p:nvPr>
            <p:extLst>
              <p:ext uri="{D42A27DB-BD31-4B8C-83A1-F6EECF244321}">
                <p14:modId xmlns:p14="http://schemas.microsoft.com/office/powerpoint/2010/main" val="1988292974"/>
              </p:ext>
            </p:extLst>
          </p:nvPr>
        </p:nvGraphicFramePr>
        <p:xfrm>
          <a:off x="899593" y="1268758"/>
          <a:ext cx="7272807" cy="5328596"/>
        </p:xfrm>
        <a:graphic>
          <a:graphicData uri="http://schemas.openxmlformats.org/drawingml/2006/table">
            <a:tbl>
              <a:tblPr/>
              <a:tblGrid>
                <a:gridCol w="1015755"/>
                <a:gridCol w="1015755"/>
                <a:gridCol w="934494"/>
                <a:gridCol w="812605"/>
                <a:gridCol w="934494"/>
                <a:gridCol w="812605"/>
                <a:gridCol w="934494"/>
                <a:gridCol w="812605"/>
              </a:tblGrid>
              <a:tr h="265393">
                <a:tc rowSpan="2" gridSpan="2">
                  <a:txBody>
                    <a:bodyPr/>
                    <a:lstStyle/>
                    <a:p>
                      <a:pPr algn="ctr" rtl="0" fontAlgn="ctr"/>
                      <a:r>
                        <a:rPr lang="es-MX" sz="1100" b="1" i="0" u="none" strike="noStrike" dirty="0">
                          <a:solidFill>
                            <a:srgbClr val="FFFFFF"/>
                          </a:solidFill>
                          <a:latin typeface="Calibri" pitchFamily="34" charset="0"/>
                        </a:rPr>
                        <a:t> </a:t>
                      </a:r>
                    </a:p>
                  </a:txBody>
                  <a:tcPr marL="8460" marR="8460" marT="8460" marB="0" anchor="ctr">
                    <a:lnL w="9525" cap="flat" cmpd="sng" algn="ctr">
                      <a:solidFill>
                        <a:srgbClr val="2DA2BF"/>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rowSpan="2" hMerge="1">
                  <a:txBody>
                    <a:bodyPr/>
                    <a:lstStyle/>
                    <a:p>
                      <a:endParaRPr lang="es-MX"/>
                    </a:p>
                  </a:txBody>
                  <a:tcPr/>
                </a:tc>
                <a:tc gridSpan="2">
                  <a:txBody>
                    <a:bodyPr/>
                    <a:lstStyle/>
                    <a:p>
                      <a:pPr algn="ctr" rtl="0" fontAlgn="ctr"/>
                      <a:r>
                        <a:rPr lang="es-MX" sz="900" b="1" i="0" u="none" strike="noStrike" dirty="0" smtClean="0">
                          <a:solidFill>
                            <a:srgbClr val="FFFFFF"/>
                          </a:solidFill>
                          <a:latin typeface="Calibri" pitchFamily="34" charset="0"/>
                        </a:rPr>
                        <a:t>Si</a:t>
                      </a:r>
                      <a:endParaRPr lang="es-MX" sz="900" b="1" i="0" u="none" strike="noStrike" dirty="0">
                        <a:solidFill>
                          <a:srgbClr val="FFFFFF"/>
                        </a:solidFill>
                        <a:latin typeface="Calibri" pitchFamily="34" charset="0"/>
                      </a:endParaRPr>
                    </a:p>
                  </a:txBody>
                  <a:tcPr marL="8460" marR="8460" marT="846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2DA2BF"/>
                    </a:solidFill>
                  </a:tcPr>
                </a:tc>
                <a:tc hMerge="1">
                  <a:txBody>
                    <a:bodyPr/>
                    <a:lstStyle/>
                    <a:p>
                      <a:endParaRPr lang="es-MX"/>
                    </a:p>
                  </a:txBody>
                  <a:tcPr/>
                </a:tc>
                <a:tc gridSpan="2">
                  <a:txBody>
                    <a:bodyPr/>
                    <a:lstStyle/>
                    <a:p>
                      <a:pPr algn="ctr" rtl="0" fontAlgn="ctr"/>
                      <a:r>
                        <a:rPr lang="es-MX" sz="900" b="1" i="0" u="none" strike="noStrike" dirty="0" smtClean="0">
                          <a:solidFill>
                            <a:srgbClr val="FFFFFF"/>
                          </a:solidFill>
                          <a:latin typeface="Calibri" pitchFamily="34" charset="0"/>
                        </a:rPr>
                        <a:t>No</a:t>
                      </a:r>
                      <a:endParaRPr lang="es-MX" sz="900" b="1" i="0" u="none" strike="noStrike" dirty="0">
                        <a:solidFill>
                          <a:srgbClr val="FFFFFF"/>
                        </a:solidFill>
                        <a:latin typeface="Calibri" pitchFamily="34" charset="0"/>
                      </a:endParaRPr>
                    </a:p>
                  </a:txBody>
                  <a:tcPr marL="8460" marR="8460" marT="846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2DA2BF"/>
                    </a:solidFill>
                  </a:tcPr>
                </a:tc>
                <a:tc hMerge="1">
                  <a:txBody>
                    <a:bodyPr/>
                    <a:lstStyle/>
                    <a:p>
                      <a:endParaRPr lang="es-MX"/>
                    </a:p>
                  </a:txBody>
                  <a:tcP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2DA2BF"/>
                    </a:solidFill>
                  </a:tcPr>
                </a:tc>
                <a:tc gridSpan="2">
                  <a:txBody>
                    <a:bodyPr/>
                    <a:lstStyle/>
                    <a:p>
                      <a:pPr algn="ctr" rtl="0" fontAlgn="ctr"/>
                      <a:r>
                        <a:rPr lang="es-MX" sz="900" b="1" i="0" u="none" strike="noStrike" dirty="0">
                          <a:solidFill>
                            <a:srgbClr val="FFFFFF"/>
                          </a:solidFill>
                          <a:latin typeface="Calibri" pitchFamily="34" charset="0"/>
                        </a:rPr>
                        <a:t>Total</a:t>
                      </a:r>
                    </a:p>
                  </a:txBody>
                  <a:tcPr marL="8460" marR="8460" marT="8460" marB="0" anchor="ctr">
                    <a:lnL w="9525" cap="flat" cmpd="sng" algn="ctr">
                      <a:solidFill>
                        <a:schemeClr val="bg1"/>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2DA2BF"/>
                    </a:solidFill>
                  </a:tcPr>
                </a:tc>
                <a:tc hMerge="1">
                  <a:txBody>
                    <a:bodyPr/>
                    <a:lstStyle/>
                    <a:p>
                      <a:endParaRPr lang="es-MX"/>
                    </a:p>
                  </a:txBody>
                  <a:tcPr/>
                </a:tc>
              </a:tr>
              <a:tr h="265393">
                <a:tc gridSpan="2" vMerge="1">
                  <a:txBody>
                    <a:bodyPr/>
                    <a:lstStyle/>
                    <a:p>
                      <a:endParaRPr lang="es-MX"/>
                    </a:p>
                  </a:txBody>
                  <a:tcPr/>
                </a:tc>
                <a:tc hMerge="1" vMerge="1">
                  <a:txBody>
                    <a:bodyPr/>
                    <a:lstStyle/>
                    <a:p>
                      <a:endParaRPr lang="es-MX"/>
                    </a:p>
                  </a:txBody>
                  <a:tcPr/>
                </a:tc>
                <a:tc>
                  <a:txBody>
                    <a:bodyPr/>
                    <a:lstStyle/>
                    <a:p>
                      <a:pPr algn="ctr" rtl="0" fontAlgn="ctr"/>
                      <a:r>
                        <a:rPr lang="es-MX" sz="1100" b="1" i="0" u="none" strike="noStrike" dirty="0" smtClean="0">
                          <a:solidFill>
                            <a:srgbClr val="FFFFFF"/>
                          </a:solidFill>
                          <a:latin typeface="Calibri" pitchFamily="34" charset="0"/>
                        </a:rPr>
                        <a:t>Respuestas </a:t>
                      </a:r>
                      <a:endParaRPr lang="es-MX" sz="1100" b="1" i="0" u="none" strike="noStrike" dirty="0">
                        <a:solidFill>
                          <a:srgbClr val="FFFFFF"/>
                        </a:solidFill>
                        <a:latin typeface="Calibri" pitchFamily="34" charset="0"/>
                      </a:endParaRPr>
                    </a:p>
                  </a:txBody>
                  <a:tcPr marL="8460" marR="8460" marT="846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rtl="0" fontAlgn="ctr"/>
                      <a:r>
                        <a:rPr lang="es-MX" sz="1100" b="1" i="0" u="none" strike="noStrike" dirty="0">
                          <a:solidFill>
                            <a:srgbClr val="FFFFFF"/>
                          </a:solidFill>
                          <a:latin typeface="Calibri" pitchFamily="34" charset="0"/>
                        </a:rPr>
                        <a:t>%</a:t>
                      </a:r>
                    </a:p>
                  </a:txBody>
                  <a:tcPr marL="8460" marR="8460" marT="846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rtl="0" fontAlgn="ctr"/>
                      <a:r>
                        <a:rPr lang="es-MX" sz="1100" b="1" i="0" u="none" strike="noStrike" dirty="0" smtClean="0">
                          <a:solidFill>
                            <a:srgbClr val="FFFFFF"/>
                          </a:solidFill>
                          <a:latin typeface="Calibri" pitchFamily="34" charset="0"/>
                        </a:rPr>
                        <a:t>Respuestas </a:t>
                      </a:r>
                      <a:endParaRPr lang="es-MX" sz="1100" b="1" i="0" u="none" strike="noStrike" dirty="0">
                        <a:solidFill>
                          <a:srgbClr val="FFFFFF"/>
                        </a:solidFill>
                        <a:latin typeface="Calibri" pitchFamily="34" charset="0"/>
                      </a:endParaRPr>
                    </a:p>
                  </a:txBody>
                  <a:tcPr marL="8460" marR="8460" marT="846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rtl="0" fontAlgn="ctr"/>
                      <a:r>
                        <a:rPr lang="es-MX" sz="1100" b="1" i="0" u="none" strike="noStrike" dirty="0">
                          <a:solidFill>
                            <a:srgbClr val="FFFFFF"/>
                          </a:solidFill>
                          <a:latin typeface="Calibri" pitchFamily="34" charset="0"/>
                        </a:rPr>
                        <a:t>%</a:t>
                      </a:r>
                    </a:p>
                  </a:txBody>
                  <a:tcPr marL="8460" marR="8460" marT="846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rtl="0" fontAlgn="ctr"/>
                      <a:r>
                        <a:rPr lang="es-MX" sz="1100" b="1" i="0" u="none" strike="noStrike" dirty="0" smtClean="0">
                          <a:solidFill>
                            <a:srgbClr val="FFFFFF"/>
                          </a:solidFill>
                          <a:latin typeface="Calibri" pitchFamily="34" charset="0"/>
                        </a:rPr>
                        <a:t>Respuestas </a:t>
                      </a:r>
                      <a:endParaRPr lang="es-MX" sz="1100" b="1" i="0" u="none" strike="noStrike" dirty="0">
                        <a:solidFill>
                          <a:srgbClr val="FFFFFF"/>
                        </a:solidFill>
                        <a:latin typeface="Calibri" pitchFamily="34" charset="0"/>
                      </a:endParaRPr>
                    </a:p>
                  </a:txBody>
                  <a:tcPr marL="8460" marR="8460" marT="846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rtl="0" fontAlgn="ctr"/>
                      <a:r>
                        <a:rPr lang="es-MX" sz="1100" b="1" i="0" u="none" strike="noStrike" dirty="0">
                          <a:solidFill>
                            <a:srgbClr val="FFFFFF"/>
                          </a:solidFill>
                          <a:latin typeface="Calibri" pitchFamily="34" charset="0"/>
                        </a:rPr>
                        <a:t>%</a:t>
                      </a:r>
                    </a:p>
                  </a:txBody>
                  <a:tcPr marL="8460" marR="8460" marT="8460" marB="0" anchor="ctr">
                    <a:lnL w="9525" cap="flat" cmpd="sng" algn="ctr">
                      <a:solidFill>
                        <a:schemeClr val="bg1"/>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chemeClr val="bg1"/>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r>
              <a:tr h="266545">
                <a:tc rowSpan="3">
                  <a:txBody>
                    <a:bodyPr/>
                    <a:lstStyle/>
                    <a:p>
                      <a:pPr marL="0" marR="0" indent="0" algn="ctr" defTabSz="914400" rtl="0" eaLnBrk="1" fontAlgn="t" latinLnBrk="0" hangingPunct="1">
                        <a:lnSpc>
                          <a:spcPct val="100000"/>
                        </a:lnSpc>
                        <a:spcBef>
                          <a:spcPts val="0"/>
                        </a:spcBef>
                        <a:spcAft>
                          <a:spcPts val="0"/>
                        </a:spcAft>
                        <a:buClrTx/>
                        <a:buSzTx/>
                        <a:buFontTx/>
                        <a:buNone/>
                        <a:tabLst/>
                        <a:defRPr/>
                      </a:pPr>
                      <a:r>
                        <a:rPr kumimoji="0" lang="es-MX" sz="1100" b="1" i="0" u="none" strike="noStrike" kern="1200" dirty="0" smtClean="0">
                          <a:solidFill>
                            <a:schemeClr val="tx1"/>
                          </a:solidFill>
                          <a:effectLst/>
                          <a:latin typeface="Calibri" pitchFamily="34" charset="0"/>
                          <a:ea typeface="+mn-ea"/>
                          <a:cs typeface="Calibri" pitchFamily="34" charset="0"/>
                        </a:rPr>
                        <a:t>2012</a:t>
                      </a: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1100" b="1" i="0" u="none" strike="noStrike" dirty="0" smtClean="0">
                          <a:solidFill>
                            <a:srgbClr val="000000"/>
                          </a:solidFill>
                          <a:latin typeface="Calibri" pitchFamily="34" charset="0"/>
                        </a:rPr>
                        <a:t>INFOMEX</a:t>
                      </a:r>
                      <a:endParaRPr lang="es-MX" sz="11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1,381</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78.3%</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382</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21.7%</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1,763</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r>
              <a:tr h="266545">
                <a:tc vMerge="1">
                  <a:txBody>
                    <a:bodyPr/>
                    <a:lstStyle/>
                    <a:p>
                      <a:pPr algn="ctr" rtl="0" fontAlgn="ctr"/>
                      <a:endParaRPr lang="es-MX" sz="11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1100" b="1" i="0" u="none" strike="noStrike" dirty="0" smtClean="0">
                          <a:solidFill>
                            <a:srgbClr val="000000"/>
                          </a:solidFill>
                          <a:latin typeface="Calibri" pitchFamily="34" charset="0"/>
                        </a:rPr>
                        <a:t>Buzones</a:t>
                      </a:r>
                      <a:endParaRPr lang="es-MX" sz="11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247</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84.0%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47</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16.0%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294</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r>
              <a:tr h="266545">
                <a:tc vMerge="1">
                  <a:txBody>
                    <a:bodyPr/>
                    <a:lstStyle/>
                    <a:p>
                      <a:pPr algn="ctr" rtl="0" fontAlgn="ctr"/>
                      <a:endParaRPr lang="es-MX" sz="11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1100" b="1" i="0" u="none" strike="noStrike" dirty="0">
                          <a:solidFill>
                            <a:srgbClr val="FFFFFF"/>
                          </a:solidFill>
                          <a:latin typeface="Calibri" pitchFamily="34" charset="0"/>
                        </a:rPr>
                        <a:t>Total</a:t>
                      </a:r>
                    </a:p>
                  </a:txBody>
                  <a:tcPr marL="8460" marR="8460" marT="8460" marB="0" anchor="ctr">
                    <a:lnL w="6350" cap="flat" cmpd="sng" algn="ctr">
                      <a:solidFill>
                        <a:srgbClr val="2DA2BF"/>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100" b="1" i="0" u="none" strike="noStrike" dirty="0">
                          <a:solidFill>
                            <a:schemeClr val="bg1"/>
                          </a:solidFill>
                          <a:effectLst/>
                          <a:latin typeface="Calibri" panose="020F0502020204030204" pitchFamily="34" charset="0"/>
                        </a:rPr>
                        <a:t>1,628</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100" b="1" i="0" u="none" strike="noStrike" dirty="0">
                          <a:solidFill>
                            <a:schemeClr val="bg1"/>
                          </a:solidFill>
                          <a:effectLst/>
                          <a:latin typeface="Calibri" panose="020F0502020204030204" pitchFamily="34" charset="0"/>
                        </a:rPr>
                        <a:t>79.1%</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100" b="1" i="0" u="none" strike="noStrike" dirty="0">
                          <a:solidFill>
                            <a:schemeClr val="bg1"/>
                          </a:solidFill>
                          <a:effectLst/>
                          <a:latin typeface="Calibri" panose="020F0502020204030204" pitchFamily="34" charset="0"/>
                        </a:rPr>
                        <a:t>429</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100" b="1" i="0" u="none" strike="noStrike" dirty="0">
                          <a:solidFill>
                            <a:schemeClr val="bg1"/>
                          </a:solidFill>
                          <a:effectLst/>
                          <a:latin typeface="Calibri" panose="020F0502020204030204" pitchFamily="34" charset="0"/>
                        </a:rPr>
                        <a:t>20.9%</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100" b="1" i="0" u="none" strike="noStrike" dirty="0">
                          <a:solidFill>
                            <a:schemeClr val="bg1"/>
                          </a:solidFill>
                          <a:effectLst/>
                          <a:latin typeface="Calibri" panose="020F0502020204030204" pitchFamily="34" charset="0"/>
                        </a:rPr>
                        <a:t>2,057</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100" b="1" i="0" u="none" strike="noStrike" dirty="0">
                          <a:solidFill>
                            <a:schemeClr val="bg1"/>
                          </a:solidFill>
                          <a:effectLst/>
                          <a:latin typeface="Calibri" panose="020F0502020204030204" pitchFamily="34" charset="0"/>
                        </a:rPr>
                        <a:t>100%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r>
              <a:tr h="266545">
                <a:tc rowSpan="3">
                  <a:txBody>
                    <a:bodyPr/>
                    <a:lstStyle/>
                    <a:p>
                      <a:pPr marL="0" marR="0" indent="0" algn="ctr" defTabSz="914400" rtl="0" eaLnBrk="1" fontAlgn="t" latinLnBrk="0" hangingPunct="1">
                        <a:lnSpc>
                          <a:spcPct val="100000"/>
                        </a:lnSpc>
                        <a:spcBef>
                          <a:spcPts val="0"/>
                        </a:spcBef>
                        <a:spcAft>
                          <a:spcPts val="0"/>
                        </a:spcAft>
                        <a:buClrTx/>
                        <a:buSzTx/>
                        <a:buFontTx/>
                        <a:buNone/>
                        <a:tabLst/>
                        <a:defRPr/>
                      </a:pPr>
                      <a:r>
                        <a:rPr kumimoji="0" lang="es-MX" sz="1100" b="1" i="0" u="none" strike="noStrike" kern="1200" dirty="0" smtClean="0">
                          <a:solidFill>
                            <a:schemeClr val="tx1"/>
                          </a:solidFill>
                          <a:effectLst/>
                          <a:latin typeface="Calibri" pitchFamily="34" charset="0"/>
                          <a:ea typeface="+mn-ea"/>
                          <a:cs typeface="Calibri" pitchFamily="34" charset="0"/>
                        </a:rPr>
                        <a:t>2013</a:t>
                      </a: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1100" b="1" i="0" u="none" strike="noStrike" dirty="0" smtClean="0">
                          <a:solidFill>
                            <a:srgbClr val="000000"/>
                          </a:solidFill>
                          <a:latin typeface="Calibri" pitchFamily="34" charset="0"/>
                        </a:rPr>
                        <a:t>INFOMEX</a:t>
                      </a:r>
                      <a:endParaRPr lang="es-MX" sz="11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1,328</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77.3%</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390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22.7%</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1,718</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r>
              <a:tr h="266545">
                <a:tc vMerge="1">
                  <a:txBody>
                    <a:bodyPr/>
                    <a:lstStyle/>
                    <a:p>
                      <a:pPr algn="ctr" rtl="0" fontAlgn="ctr"/>
                      <a:endParaRPr lang="es-MX" sz="1100" b="1" i="0" u="none" strike="noStrike" dirty="0">
                        <a:solidFill>
                          <a:srgbClr val="000000"/>
                        </a:solidFill>
                        <a:latin typeface="Calibri" pitchFamily="34" charset="0"/>
                      </a:endParaRPr>
                    </a:p>
                  </a:txBody>
                  <a:tcPr marL="8460" marR="8460" marT="8460" marB="0" anchor="ctr">
                    <a:lnL w="9525" cap="flat" cmpd="sng" algn="ctr">
                      <a:solidFill>
                        <a:srgbClr val="0099CC"/>
                      </a:solidFill>
                      <a:prstDash val="solid"/>
                      <a:round/>
                      <a:headEnd type="none" w="med" len="med"/>
                      <a:tailEnd type="none" w="med" len="med"/>
                    </a:lnL>
                    <a:lnR w="9525" cap="flat" cmpd="sng" algn="ctr">
                      <a:solidFill>
                        <a:srgbClr val="0099CC"/>
                      </a:solidFill>
                      <a:prstDash val="solid"/>
                      <a:round/>
                      <a:headEnd type="none" w="med" len="med"/>
                      <a:tailEnd type="none" w="med" len="med"/>
                    </a:lnR>
                    <a:lnT w="9525" cap="flat" cmpd="sng" algn="ctr">
                      <a:solidFill>
                        <a:srgbClr val="0099CC"/>
                      </a:solidFill>
                      <a:prstDash val="solid"/>
                      <a:round/>
                      <a:headEnd type="none" w="med" len="med"/>
                      <a:tailEnd type="none" w="med" len="med"/>
                    </a:lnT>
                    <a:lnB w="9525" cap="flat" cmpd="sng" algn="ctr">
                      <a:solidFill>
                        <a:srgbClr val="0099CC"/>
                      </a:solidFill>
                      <a:prstDash val="solid"/>
                      <a:round/>
                      <a:headEnd type="none" w="med" len="med"/>
                      <a:tailEnd type="none" w="med" len="med"/>
                    </a:lnB>
                  </a:tcPr>
                </a:tc>
                <a:tc>
                  <a:txBody>
                    <a:bodyPr/>
                    <a:lstStyle/>
                    <a:p>
                      <a:pPr algn="ctr" rtl="0" fontAlgn="ctr"/>
                      <a:r>
                        <a:rPr lang="es-MX" sz="1100" b="1" i="0" u="none" strike="noStrike" dirty="0" smtClean="0">
                          <a:solidFill>
                            <a:srgbClr val="000000"/>
                          </a:solidFill>
                          <a:latin typeface="Calibri" pitchFamily="34" charset="0"/>
                        </a:rPr>
                        <a:t>Buzones</a:t>
                      </a:r>
                      <a:endParaRPr lang="es-MX" sz="11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148</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86.0%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24</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14.0%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172</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r>
              <a:tr h="266545">
                <a:tc vMerge="1">
                  <a:txBody>
                    <a:bodyPr/>
                    <a:lstStyle/>
                    <a:p>
                      <a:pPr algn="ctr" rtl="0" fontAlgn="ctr"/>
                      <a:endParaRPr lang="es-MX" sz="1100" b="1" i="0" u="none" strike="noStrike" dirty="0">
                        <a:solidFill>
                          <a:srgbClr val="000000"/>
                        </a:solidFill>
                        <a:latin typeface="Calibri" pitchFamily="34" charset="0"/>
                      </a:endParaRPr>
                    </a:p>
                  </a:txBody>
                  <a:tcPr marL="8460" marR="8460" marT="8460" marB="0" anchor="ctr">
                    <a:lnL w="9525" cap="flat" cmpd="sng" algn="ctr">
                      <a:solidFill>
                        <a:srgbClr val="0099CC"/>
                      </a:solidFill>
                      <a:prstDash val="solid"/>
                      <a:round/>
                      <a:headEnd type="none" w="med" len="med"/>
                      <a:tailEnd type="none" w="med" len="med"/>
                    </a:lnL>
                    <a:lnR w="9525" cap="flat" cmpd="sng" algn="ctr">
                      <a:solidFill>
                        <a:srgbClr val="0099CC"/>
                      </a:solidFill>
                      <a:prstDash val="solid"/>
                      <a:round/>
                      <a:headEnd type="none" w="med" len="med"/>
                      <a:tailEnd type="none" w="med" len="med"/>
                    </a:lnR>
                    <a:lnT w="9525" cap="flat" cmpd="sng" algn="ctr">
                      <a:solidFill>
                        <a:srgbClr val="0099CC"/>
                      </a:solidFill>
                      <a:prstDash val="solid"/>
                      <a:round/>
                      <a:headEnd type="none" w="med" len="med"/>
                      <a:tailEnd type="none" w="med" len="med"/>
                    </a:lnT>
                    <a:lnB w="9525" cap="flat" cmpd="sng" algn="ctr">
                      <a:solidFill>
                        <a:srgbClr val="0099CC"/>
                      </a:solidFill>
                      <a:prstDash val="solid"/>
                      <a:round/>
                      <a:headEnd type="none" w="med" len="med"/>
                      <a:tailEnd type="none" w="med" len="med"/>
                    </a:lnB>
                  </a:tcPr>
                </a:tc>
                <a:tc>
                  <a:txBody>
                    <a:bodyPr/>
                    <a:lstStyle/>
                    <a:p>
                      <a:pPr algn="ctr" rtl="0" fontAlgn="ctr"/>
                      <a:r>
                        <a:rPr lang="es-MX" sz="1100" b="1" i="0" u="none" strike="noStrike" dirty="0">
                          <a:solidFill>
                            <a:srgbClr val="FFFFFF"/>
                          </a:solidFill>
                          <a:latin typeface="Calibri" pitchFamily="34" charset="0"/>
                        </a:rPr>
                        <a:t>Total</a:t>
                      </a:r>
                    </a:p>
                  </a:txBody>
                  <a:tcPr marL="8460" marR="8460" marT="8460" marB="0" anchor="ctr">
                    <a:lnL w="6350" cap="flat" cmpd="sng" algn="ctr">
                      <a:solidFill>
                        <a:srgbClr val="2DA2BF"/>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100" b="1" i="0" u="none" strike="noStrike" dirty="0">
                          <a:solidFill>
                            <a:schemeClr val="bg1"/>
                          </a:solidFill>
                          <a:effectLst/>
                          <a:latin typeface="Calibri" panose="020F0502020204030204" pitchFamily="34" charset="0"/>
                        </a:rPr>
                        <a:t>1,476</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100" b="1" i="0" u="none" strike="noStrike" dirty="0">
                          <a:solidFill>
                            <a:schemeClr val="bg1"/>
                          </a:solidFill>
                          <a:effectLst/>
                          <a:latin typeface="Calibri" panose="020F0502020204030204" pitchFamily="34" charset="0"/>
                        </a:rPr>
                        <a:t>78.1%</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100" b="1" i="0" u="none" strike="noStrike" dirty="0">
                          <a:solidFill>
                            <a:schemeClr val="bg1"/>
                          </a:solidFill>
                          <a:effectLst/>
                          <a:latin typeface="Calibri" panose="020F0502020204030204" pitchFamily="34" charset="0"/>
                        </a:rPr>
                        <a:t>414</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100" b="1" i="0" u="none" strike="noStrike" dirty="0">
                          <a:solidFill>
                            <a:schemeClr val="bg1"/>
                          </a:solidFill>
                          <a:effectLst/>
                          <a:latin typeface="Calibri" panose="020F0502020204030204" pitchFamily="34" charset="0"/>
                        </a:rPr>
                        <a:t>21.9%</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100" b="1" i="0" u="none" strike="noStrike" dirty="0">
                          <a:solidFill>
                            <a:schemeClr val="bg1"/>
                          </a:solidFill>
                          <a:effectLst/>
                          <a:latin typeface="Calibri" panose="020F0502020204030204" pitchFamily="34" charset="0"/>
                        </a:rPr>
                        <a:t>1,890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100" b="1" i="0" u="none" strike="noStrike" dirty="0">
                          <a:solidFill>
                            <a:schemeClr val="bg1"/>
                          </a:solidFill>
                          <a:effectLst/>
                          <a:latin typeface="Calibri" panose="020F0502020204030204" pitchFamily="34" charset="0"/>
                        </a:rPr>
                        <a:t>100%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r>
              <a:tr h="266545">
                <a:tc rowSpan="3">
                  <a:txBody>
                    <a:bodyPr/>
                    <a:lstStyle/>
                    <a:p>
                      <a:pPr marL="0" marR="0" indent="0" algn="ctr" defTabSz="914400" rtl="0" eaLnBrk="1" fontAlgn="t" latinLnBrk="0" hangingPunct="1">
                        <a:lnSpc>
                          <a:spcPct val="100000"/>
                        </a:lnSpc>
                        <a:spcBef>
                          <a:spcPts val="0"/>
                        </a:spcBef>
                        <a:spcAft>
                          <a:spcPts val="0"/>
                        </a:spcAft>
                        <a:buClrTx/>
                        <a:buSzTx/>
                        <a:buFontTx/>
                        <a:buNone/>
                        <a:tabLst/>
                        <a:defRPr/>
                      </a:pPr>
                      <a:r>
                        <a:rPr kumimoji="0" lang="es-MX" sz="1100" b="1" i="0" u="none" strike="noStrike" kern="1200" dirty="0" smtClean="0">
                          <a:solidFill>
                            <a:schemeClr val="tx1"/>
                          </a:solidFill>
                          <a:effectLst/>
                          <a:latin typeface="Calibri" pitchFamily="34" charset="0"/>
                          <a:ea typeface="+mn-ea"/>
                          <a:cs typeface="Calibri" pitchFamily="34" charset="0"/>
                        </a:rPr>
                        <a:t>2014</a:t>
                      </a: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1100" b="1" i="0" u="none" strike="noStrike" dirty="0" smtClean="0">
                          <a:solidFill>
                            <a:srgbClr val="000000"/>
                          </a:solidFill>
                          <a:latin typeface="Calibri" pitchFamily="34" charset="0"/>
                        </a:rPr>
                        <a:t>INFOMEX</a:t>
                      </a:r>
                      <a:endParaRPr lang="es-MX" sz="11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1,350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80.0%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338</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20.0%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1,688</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r>
              <a:tr h="266545">
                <a:tc vMerge="1">
                  <a:txBody>
                    <a:bodyPr/>
                    <a:lstStyle/>
                    <a:p>
                      <a:pPr marL="0" marR="0" indent="0" algn="ctr" defTabSz="914400" rtl="0" eaLnBrk="1" fontAlgn="t" latinLnBrk="0" hangingPunct="1">
                        <a:lnSpc>
                          <a:spcPct val="100000"/>
                        </a:lnSpc>
                        <a:spcBef>
                          <a:spcPts val="0"/>
                        </a:spcBef>
                        <a:spcAft>
                          <a:spcPts val="0"/>
                        </a:spcAft>
                        <a:buClrTx/>
                        <a:buSzTx/>
                        <a:buFontTx/>
                        <a:buNone/>
                        <a:tabLst/>
                        <a:defRPr/>
                      </a:pPr>
                      <a:endParaRPr kumimoji="0" lang="es-MX" sz="900" b="1" i="0" u="none" strike="noStrike" kern="1200" dirty="0" smtClean="0">
                        <a:solidFill>
                          <a:schemeClr val="tx1"/>
                        </a:solidFill>
                        <a:effectLst/>
                        <a:latin typeface="Calibri" pitchFamily="34" charset="0"/>
                        <a:ea typeface="+mn-ea"/>
                        <a:cs typeface="Calibri" pitchFamily="34" charset="0"/>
                      </a:endParaRPr>
                    </a:p>
                  </a:txBody>
                  <a:tcPr marL="8460" marR="8460" marT="8460"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rtl="0" fontAlgn="ctr"/>
                      <a:r>
                        <a:rPr lang="es-MX" sz="1100" b="1" i="0" u="none" strike="noStrike" dirty="0" smtClean="0">
                          <a:solidFill>
                            <a:srgbClr val="000000"/>
                          </a:solidFill>
                          <a:latin typeface="Calibri" pitchFamily="34" charset="0"/>
                        </a:rPr>
                        <a:t>Buzones</a:t>
                      </a:r>
                      <a:endParaRPr lang="es-MX" sz="11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210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78.1%</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59</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21.9%</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269</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r>
              <a:tr h="266545">
                <a:tc vMerge="1">
                  <a:txBody>
                    <a:bodyPr/>
                    <a:lstStyle/>
                    <a:p>
                      <a:pPr marL="0" marR="0" indent="0" algn="ctr" defTabSz="914400" rtl="0" eaLnBrk="1" fontAlgn="t" latinLnBrk="0" hangingPunct="1">
                        <a:lnSpc>
                          <a:spcPct val="100000"/>
                        </a:lnSpc>
                        <a:spcBef>
                          <a:spcPts val="0"/>
                        </a:spcBef>
                        <a:spcAft>
                          <a:spcPts val="0"/>
                        </a:spcAft>
                        <a:buClrTx/>
                        <a:buSzTx/>
                        <a:buFontTx/>
                        <a:buNone/>
                        <a:tabLst/>
                        <a:defRPr/>
                      </a:pPr>
                      <a:endParaRPr kumimoji="0" lang="es-MX" sz="900" b="1" i="0" u="none" strike="noStrike" kern="1200" dirty="0" smtClean="0">
                        <a:solidFill>
                          <a:schemeClr val="tx1"/>
                        </a:solidFill>
                        <a:effectLst/>
                        <a:latin typeface="Calibri" pitchFamily="34" charset="0"/>
                        <a:ea typeface="+mn-ea"/>
                        <a:cs typeface="Calibri" pitchFamily="34" charset="0"/>
                      </a:endParaRPr>
                    </a:p>
                  </a:txBody>
                  <a:tcPr marL="8460" marR="8460" marT="8460"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rtl="0" fontAlgn="ctr"/>
                      <a:r>
                        <a:rPr lang="es-MX" sz="1100" b="1" i="0" u="none" strike="noStrike" dirty="0">
                          <a:solidFill>
                            <a:srgbClr val="FFFFFF"/>
                          </a:solidFill>
                          <a:latin typeface="Calibri" pitchFamily="34" charset="0"/>
                        </a:rPr>
                        <a:t>Total</a:t>
                      </a:r>
                    </a:p>
                  </a:txBody>
                  <a:tcPr marL="8460" marR="8460" marT="8460" marB="0" anchor="ctr">
                    <a:lnL w="6350" cap="flat" cmpd="sng" algn="ctr">
                      <a:solidFill>
                        <a:srgbClr val="2DA2BF"/>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100" b="1" i="0" u="none" strike="noStrike" dirty="0">
                          <a:solidFill>
                            <a:schemeClr val="bg1"/>
                          </a:solidFill>
                          <a:effectLst/>
                          <a:latin typeface="Calibri" panose="020F0502020204030204" pitchFamily="34" charset="0"/>
                        </a:rPr>
                        <a:t>1,560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100" b="1" i="0" u="none" strike="noStrike" dirty="0">
                          <a:solidFill>
                            <a:schemeClr val="bg1"/>
                          </a:solidFill>
                          <a:effectLst/>
                          <a:latin typeface="Calibri" panose="020F0502020204030204" pitchFamily="34" charset="0"/>
                        </a:rPr>
                        <a:t>79.7%</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100" b="1" i="0" u="none" strike="noStrike" dirty="0">
                          <a:solidFill>
                            <a:schemeClr val="bg1"/>
                          </a:solidFill>
                          <a:effectLst/>
                          <a:latin typeface="Calibri" panose="020F0502020204030204" pitchFamily="34" charset="0"/>
                        </a:rPr>
                        <a:t>397</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100" b="1" i="0" u="none" strike="noStrike" dirty="0">
                          <a:solidFill>
                            <a:schemeClr val="bg1"/>
                          </a:solidFill>
                          <a:effectLst/>
                          <a:latin typeface="Calibri" panose="020F0502020204030204" pitchFamily="34" charset="0"/>
                        </a:rPr>
                        <a:t>20.3%</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100" b="1" i="0" u="none" strike="noStrike" dirty="0">
                          <a:solidFill>
                            <a:schemeClr val="bg1"/>
                          </a:solidFill>
                          <a:effectLst/>
                          <a:latin typeface="Calibri" panose="020F0502020204030204" pitchFamily="34" charset="0"/>
                        </a:rPr>
                        <a:t>1,957</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100" b="1" i="0" u="none" strike="noStrike" dirty="0">
                          <a:solidFill>
                            <a:schemeClr val="bg1"/>
                          </a:solidFill>
                          <a:effectLst/>
                          <a:latin typeface="Calibri" panose="020F0502020204030204" pitchFamily="34" charset="0"/>
                        </a:rPr>
                        <a:t>100%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r>
              <a:tr h="266545">
                <a:tc rowSpan="3">
                  <a:txBody>
                    <a:bodyPr/>
                    <a:lstStyle/>
                    <a:p>
                      <a:pPr marL="0" marR="0" indent="0" algn="ctr" defTabSz="914400" rtl="0" eaLnBrk="1" fontAlgn="t" latinLnBrk="0" hangingPunct="1">
                        <a:lnSpc>
                          <a:spcPct val="100000"/>
                        </a:lnSpc>
                        <a:spcBef>
                          <a:spcPts val="0"/>
                        </a:spcBef>
                        <a:spcAft>
                          <a:spcPts val="0"/>
                        </a:spcAft>
                        <a:buClrTx/>
                        <a:buSzTx/>
                        <a:buFontTx/>
                        <a:buNone/>
                        <a:tabLst/>
                        <a:defRPr/>
                      </a:pPr>
                      <a:r>
                        <a:rPr kumimoji="0" lang="es-MX" sz="1100" b="1" i="0" u="none" strike="noStrike" kern="1200" dirty="0" smtClean="0">
                          <a:solidFill>
                            <a:schemeClr val="tx1"/>
                          </a:solidFill>
                          <a:effectLst/>
                          <a:latin typeface="Calibri" pitchFamily="34" charset="0"/>
                          <a:ea typeface="+mn-ea"/>
                          <a:cs typeface="Calibri" pitchFamily="34" charset="0"/>
                        </a:rPr>
                        <a:t>2015</a:t>
                      </a: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1100" b="1" i="0" u="none" strike="noStrike" dirty="0" smtClean="0">
                          <a:solidFill>
                            <a:srgbClr val="000000"/>
                          </a:solidFill>
                          <a:latin typeface="Calibri" pitchFamily="34" charset="0"/>
                        </a:rPr>
                        <a:t>INFOMEX</a:t>
                      </a:r>
                      <a:endParaRPr lang="es-MX" sz="11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1,862</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80.3%</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456</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19.7%</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2,318</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r>
              <a:tr h="266545">
                <a:tc vMerge="1">
                  <a:txBody>
                    <a:bodyPr/>
                    <a:lstStyle/>
                    <a:p>
                      <a:pPr marL="0" marR="0" indent="0" algn="ctr" defTabSz="914400" rtl="0" eaLnBrk="1" fontAlgn="t" latinLnBrk="0" hangingPunct="1">
                        <a:lnSpc>
                          <a:spcPct val="100000"/>
                        </a:lnSpc>
                        <a:spcBef>
                          <a:spcPts val="0"/>
                        </a:spcBef>
                        <a:spcAft>
                          <a:spcPts val="0"/>
                        </a:spcAft>
                        <a:buClrTx/>
                        <a:buSzTx/>
                        <a:buFontTx/>
                        <a:buNone/>
                        <a:tabLst/>
                        <a:defRPr/>
                      </a:pPr>
                      <a:endParaRPr kumimoji="0" lang="es-MX" sz="1000" b="1" i="0" u="none" strike="noStrike" kern="1200" dirty="0" smtClean="0">
                        <a:solidFill>
                          <a:schemeClr val="tx1"/>
                        </a:solidFill>
                        <a:effectLst/>
                        <a:latin typeface="Calibri" pitchFamily="34" charset="0"/>
                        <a:ea typeface="+mn-ea"/>
                        <a:cs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1100" b="1" i="0" u="none" strike="noStrike" dirty="0" smtClean="0">
                          <a:solidFill>
                            <a:srgbClr val="000000"/>
                          </a:solidFill>
                          <a:latin typeface="Calibri" pitchFamily="34" charset="0"/>
                        </a:rPr>
                        <a:t>Buzones</a:t>
                      </a:r>
                      <a:endParaRPr lang="es-MX" sz="11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67</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90.5%</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7</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9.5%</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74</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r>
              <a:tr h="266545">
                <a:tc vMerge="1">
                  <a:txBody>
                    <a:bodyPr/>
                    <a:lstStyle/>
                    <a:p>
                      <a:pPr marL="0" marR="0" indent="0" algn="ctr" defTabSz="914400" rtl="0" eaLnBrk="1" fontAlgn="t" latinLnBrk="0" hangingPunct="1">
                        <a:lnSpc>
                          <a:spcPct val="100000"/>
                        </a:lnSpc>
                        <a:spcBef>
                          <a:spcPts val="0"/>
                        </a:spcBef>
                        <a:spcAft>
                          <a:spcPts val="0"/>
                        </a:spcAft>
                        <a:buClrTx/>
                        <a:buSzTx/>
                        <a:buFontTx/>
                        <a:buNone/>
                        <a:tabLst/>
                        <a:defRPr/>
                      </a:pPr>
                      <a:endParaRPr kumimoji="0" lang="es-MX" sz="1000" b="1" i="0" u="none" strike="noStrike" kern="1200" dirty="0" smtClean="0">
                        <a:solidFill>
                          <a:schemeClr val="tx1"/>
                        </a:solidFill>
                        <a:effectLst/>
                        <a:latin typeface="Calibri" pitchFamily="34" charset="0"/>
                        <a:ea typeface="+mn-ea"/>
                        <a:cs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1100" b="1" i="0" u="none" strike="noStrike" dirty="0">
                          <a:solidFill>
                            <a:srgbClr val="FFFFFF"/>
                          </a:solidFill>
                          <a:latin typeface="Calibri" pitchFamily="34" charset="0"/>
                        </a:rPr>
                        <a:t>Total</a:t>
                      </a: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100" b="1" i="0" u="none" strike="noStrike" dirty="0">
                          <a:solidFill>
                            <a:schemeClr val="bg1"/>
                          </a:solidFill>
                          <a:effectLst/>
                          <a:latin typeface="Calibri" panose="020F0502020204030204" pitchFamily="34" charset="0"/>
                        </a:rPr>
                        <a:t>1,929</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100" b="1" i="0" u="none" strike="noStrike" dirty="0">
                          <a:solidFill>
                            <a:schemeClr val="bg1"/>
                          </a:solidFill>
                          <a:effectLst/>
                          <a:latin typeface="Calibri" panose="020F0502020204030204" pitchFamily="34" charset="0"/>
                        </a:rPr>
                        <a:t>80.6%</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100" b="1" i="0" u="none" strike="noStrike" dirty="0">
                          <a:solidFill>
                            <a:schemeClr val="bg1"/>
                          </a:solidFill>
                          <a:effectLst/>
                          <a:latin typeface="Calibri" panose="020F0502020204030204" pitchFamily="34" charset="0"/>
                        </a:rPr>
                        <a:t>463</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100" b="1" i="0" u="none" strike="noStrike" dirty="0">
                          <a:solidFill>
                            <a:schemeClr val="bg1"/>
                          </a:solidFill>
                          <a:effectLst/>
                          <a:latin typeface="Calibri" panose="020F0502020204030204" pitchFamily="34" charset="0"/>
                        </a:rPr>
                        <a:t>19.4%</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100" b="1" i="0" u="none" strike="noStrike" dirty="0">
                          <a:solidFill>
                            <a:schemeClr val="bg1"/>
                          </a:solidFill>
                          <a:effectLst/>
                          <a:latin typeface="Calibri" panose="020F0502020204030204" pitchFamily="34" charset="0"/>
                        </a:rPr>
                        <a:t>2,392</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100" b="1" i="0" u="none" strike="noStrike" dirty="0">
                          <a:solidFill>
                            <a:schemeClr val="bg1"/>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r>
              <a:tr h="266545">
                <a:tc rowSpan="3">
                  <a:txBody>
                    <a:bodyPr/>
                    <a:lstStyle/>
                    <a:p>
                      <a:pPr marL="0" marR="0" indent="0" algn="ctr" defTabSz="914400" rtl="0" eaLnBrk="1" fontAlgn="t" latinLnBrk="0" hangingPunct="1">
                        <a:lnSpc>
                          <a:spcPct val="100000"/>
                        </a:lnSpc>
                        <a:spcBef>
                          <a:spcPts val="0"/>
                        </a:spcBef>
                        <a:spcAft>
                          <a:spcPts val="0"/>
                        </a:spcAft>
                        <a:buClrTx/>
                        <a:buSzTx/>
                        <a:buFontTx/>
                        <a:buNone/>
                        <a:tabLst/>
                        <a:defRPr/>
                      </a:pPr>
                      <a:r>
                        <a:rPr kumimoji="0" lang="es-MX" sz="1100" b="1" i="0" u="none" strike="noStrike" kern="1200" dirty="0" smtClean="0">
                          <a:solidFill>
                            <a:schemeClr val="tx1"/>
                          </a:solidFill>
                          <a:effectLst/>
                          <a:latin typeface="Calibri" pitchFamily="34" charset="0"/>
                          <a:ea typeface="+mn-ea"/>
                          <a:cs typeface="Calibri" pitchFamily="34" charset="0"/>
                        </a:rPr>
                        <a:t>2016</a:t>
                      </a: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1100" b="1" i="0" u="none" strike="noStrike" dirty="0" smtClean="0">
                          <a:solidFill>
                            <a:srgbClr val="000000"/>
                          </a:solidFill>
                          <a:latin typeface="Calibri" pitchFamily="34" charset="0"/>
                        </a:rPr>
                        <a:t>INFOMEX</a:t>
                      </a:r>
                      <a:endParaRPr lang="es-MX" sz="11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ES" sz="1100" b="1" i="0" u="none" strike="noStrike" dirty="0" smtClean="0">
                          <a:solidFill>
                            <a:srgbClr val="010205"/>
                          </a:solidFill>
                          <a:effectLst/>
                          <a:latin typeface="Calibri" panose="020F0502020204030204" pitchFamily="34" charset="0"/>
                          <a:cs typeface="Calibri" panose="020F0502020204030204" pitchFamily="34" charset="0"/>
                        </a:rPr>
                        <a:t>1,315</a:t>
                      </a:r>
                      <a:endParaRPr lang="es-ES" sz="1100" b="1" i="0" u="none" strike="noStrike" dirty="0">
                        <a:solidFill>
                          <a:srgbClr val="010205"/>
                        </a:solidFill>
                        <a:effectLst/>
                        <a:latin typeface="Calibri" panose="020F0502020204030204" pitchFamily="34" charset="0"/>
                        <a:cs typeface="Calibri" panose="020F0502020204030204" pitchFamily="34" charset="0"/>
                      </a:endParaRP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ES" sz="1100" b="1" i="0" u="none" strike="noStrike" dirty="0">
                          <a:solidFill>
                            <a:srgbClr val="010205"/>
                          </a:solidFill>
                          <a:effectLst/>
                          <a:latin typeface="Calibri" panose="020F0502020204030204" pitchFamily="34" charset="0"/>
                          <a:cs typeface="Calibri" panose="020F0502020204030204" pitchFamily="34" charset="0"/>
                        </a:rPr>
                        <a:t>81.0%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ES" sz="1100" b="1" i="0" u="none" strike="noStrike" dirty="0">
                          <a:solidFill>
                            <a:srgbClr val="010205"/>
                          </a:solidFill>
                          <a:effectLst/>
                          <a:latin typeface="Calibri" panose="020F0502020204030204" pitchFamily="34" charset="0"/>
                          <a:cs typeface="Calibri" panose="020F0502020204030204" pitchFamily="34" charset="0"/>
                        </a:rPr>
                        <a:t>308</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ES" sz="1100" b="1" i="0" u="none" strike="noStrike" dirty="0">
                          <a:solidFill>
                            <a:srgbClr val="010205"/>
                          </a:solidFill>
                          <a:effectLst/>
                          <a:latin typeface="Calibri" panose="020F0502020204030204" pitchFamily="34" charset="0"/>
                          <a:cs typeface="Calibri" panose="020F0502020204030204" pitchFamily="34" charset="0"/>
                        </a:rPr>
                        <a:t>19.0%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ES" sz="1100" b="1" i="0" u="none" strike="noStrike" dirty="0" smtClean="0">
                          <a:solidFill>
                            <a:srgbClr val="010205"/>
                          </a:solidFill>
                          <a:effectLst/>
                          <a:latin typeface="Calibri" panose="020F0502020204030204" pitchFamily="34" charset="0"/>
                          <a:cs typeface="Calibri" panose="020F0502020204030204" pitchFamily="34" charset="0"/>
                        </a:rPr>
                        <a:t>1,623</a:t>
                      </a:r>
                      <a:endParaRPr lang="es-ES" sz="1100" b="1" i="0" u="none" strike="noStrike" dirty="0">
                        <a:solidFill>
                          <a:srgbClr val="010205"/>
                        </a:solidFill>
                        <a:effectLst/>
                        <a:latin typeface="Calibri" panose="020F0502020204030204" pitchFamily="34" charset="0"/>
                        <a:cs typeface="Calibri" panose="020F0502020204030204" pitchFamily="34" charset="0"/>
                      </a:endParaRP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r>
              <a:tr h="266545">
                <a:tc vMerge="1">
                  <a:txBody>
                    <a:bodyPr/>
                    <a:lstStyle/>
                    <a:p>
                      <a:pPr marL="0" marR="0" indent="0" algn="ctr" defTabSz="914400" rtl="0" eaLnBrk="1" fontAlgn="t" latinLnBrk="0" hangingPunct="1">
                        <a:lnSpc>
                          <a:spcPct val="100000"/>
                        </a:lnSpc>
                        <a:spcBef>
                          <a:spcPts val="0"/>
                        </a:spcBef>
                        <a:spcAft>
                          <a:spcPts val="0"/>
                        </a:spcAft>
                        <a:buClrTx/>
                        <a:buSzTx/>
                        <a:buFontTx/>
                        <a:buNone/>
                        <a:tabLst/>
                        <a:defRPr/>
                      </a:pPr>
                      <a:endParaRPr kumimoji="0" lang="es-MX" sz="1000" b="1" i="0" u="none" strike="noStrike" kern="1200" dirty="0" smtClean="0">
                        <a:solidFill>
                          <a:schemeClr val="tx1"/>
                        </a:solidFill>
                        <a:effectLst/>
                        <a:latin typeface="Calibri" pitchFamily="34" charset="0"/>
                        <a:ea typeface="+mn-ea"/>
                        <a:cs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1100" b="1" i="0" u="none" strike="noStrike" dirty="0" smtClean="0">
                          <a:solidFill>
                            <a:srgbClr val="000000"/>
                          </a:solidFill>
                          <a:latin typeface="Calibri" pitchFamily="34" charset="0"/>
                        </a:rPr>
                        <a:t>Buzones</a:t>
                      </a:r>
                      <a:endParaRPr lang="es-MX" sz="11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r>
              <a:tr h="266545">
                <a:tc vMerge="1">
                  <a:txBody>
                    <a:bodyPr/>
                    <a:lstStyle/>
                    <a:p>
                      <a:pPr marL="0" marR="0" indent="0" algn="ctr" defTabSz="914400" rtl="0" eaLnBrk="1" fontAlgn="t" latinLnBrk="0" hangingPunct="1">
                        <a:lnSpc>
                          <a:spcPct val="100000"/>
                        </a:lnSpc>
                        <a:spcBef>
                          <a:spcPts val="0"/>
                        </a:spcBef>
                        <a:spcAft>
                          <a:spcPts val="0"/>
                        </a:spcAft>
                        <a:buClrTx/>
                        <a:buSzTx/>
                        <a:buFontTx/>
                        <a:buNone/>
                        <a:tabLst/>
                        <a:defRPr/>
                      </a:pPr>
                      <a:endParaRPr kumimoji="0" lang="es-MX" sz="1000" b="1" i="0" u="none" strike="noStrike" kern="1200" dirty="0" smtClean="0">
                        <a:solidFill>
                          <a:schemeClr val="tx1"/>
                        </a:solidFill>
                        <a:effectLst/>
                        <a:latin typeface="Calibri" pitchFamily="34" charset="0"/>
                        <a:ea typeface="+mn-ea"/>
                        <a:cs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1100" b="1" i="0" u="none" strike="noStrike" dirty="0">
                          <a:solidFill>
                            <a:srgbClr val="FFFFFF"/>
                          </a:solidFill>
                          <a:latin typeface="Calibri" pitchFamily="34" charset="0"/>
                        </a:rPr>
                        <a:t>Total</a:t>
                      </a:r>
                    </a:p>
                  </a:txBody>
                  <a:tcPr marL="8460" marR="8460" marT="8460" marB="0" anchor="ctr">
                    <a:lnL w="6350" cap="flat" cmpd="sng" algn="ctr">
                      <a:solidFill>
                        <a:srgbClr val="2DA2BF"/>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rgbClr val="2DA2BF"/>
                    </a:solidFill>
                  </a:tcPr>
                </a:tc>
                <a:tc>
                  <a:txBody>
                    <a:bodyPr/>
                    <a:lstStyle/>
                    <a:p>
                      <a:pPr algn="ctr" fontAlgn="t"/>
                      <a:r>
                        <a:rPr lang="es-ES" sz="1100" b="1" i="0" u="none" strike="noStrike" dirty="0" smtClean="0">
                          <a:solidFill>
                            <a:schemeClr val="bg1"/>
                          </a:solidFill>
                          <a:effectLst/>
                          <a:latin typeface="Calibri" panose="020F0502020204030204" pitchFamily="34" charset="0"/>
                          <a:cs typeface="Calibri" panose="020F0502020204030204" pitchFamily="34" charset="0"/>
                        </a:rPr>
                        <a:t>1,315</a:t>
                      </a:r>
                      <a:endParaRPr lang="es-ES" sz="1100" b="1" i="0" u="none" strike="noStrike" dirty="0">
                        <a:solidFill>
                          <a:schemeClr val="bg1"/>
                        </a:solidFill>
                        <a:effectLst/>
                        <a:latin typeface="Calibri" panose="020F0502020204030204" pitchFamily="34" charset="0"/>
                        <a:cs typeface="Calibri" panose="020F0502020204030204" pitchFamily="34" charset="0"/>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rgbClr val="2DA2BF"/>
                    </a:solidFill>
                  </a:tcPr>
                </a:tc>
                <a:tc>
                  <a:txBody>
                    <a:bodyPr/>
                    <a:lstStyle/>
                    <a:p>
                      <a:pPr algn="ctr" fontAlgn="t"/>
                      <a:r>
                        <a:rPr lang="es-ES" sz="1100" b="1" i="0" u="none" strike="noStrike" dirty="0">
                          <a:solidFill>
                            <a:schemeClr val="bg1"/>
                          </a:solidFill>
                          <a:effectLst/>
                          <a:latin typeface="Calibri" panose="020F0502020204030204" pitchFamily="34" charset="0"/>
                          <a:cs typeface="Calibri" panose="020F0502020204030204" pitchFamily="34" charset="0"/>
                        </a:rPr>
                        <a:t>81.0%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rgbClr val="2DA2BF"/>
                    </a:solidFill>
                  </a:tcPr>
                </a:tc>
                <a:tc>
                  <a:txBody>
                    <a:bodyPr/>
                    <a:lstStyle/>
                    <a:p>
                      <a:pPr algn="ctr" fontAlgn="t"/>
                      <a:r>
                        <a:rPr lang="es-ES" sz="1100" b="1" i="0" u="none" strike="noStrike" dirty="0">
                          <a:solidFill>
                            <a:schemeClr val="bg1"/>
                          </a:solidFill>
                          <a:effectLst/>
                          <a:latin typeface="Calibri" panose="020F0502020204030204" pitchFamily="34" charset="0"/>
                          <a:cs typeface="Calibri" panose="020F0502020204030204" pitchFamily="34" charset="0"/>
                        </a:rPr>
                        <a:t>308</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rgbClr val="2DA2BF"/>
                    </a:solidFill>
                  </a:tcPr>
                </a:tc>
                <a:tc>
                  <a:txBody>
                    <a:bodyPr/>
                    <a:lstStyle/>
                    <a:p>
                      <a:pPr algn="ctr" fontAlgn="t"/>
                      <a:r>
                        <a:rPr lang="es-ES" sz="1100" b="1" i="0" u="none" strike="noStrike" dirty="0">
                          <a:solidFill>
                            <a:schemeClr val="bg1"/>
                          </a:solidFill>
                          <a:effectLst/>
                          <a:latin typeface="Calibri" panose="020F0502020204030204" pitchFamily="34" charset="0"/>
                          <a:cs typeface="Calibri" panose="020F0502020204030204" pitchFamily="34" charset="0"/>
                        </a:rPr>
                        <a:t>19.0%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rgbClr val="2DA2BF"/>
                    </a:solidFill>
                  </a:tcPr>
                </a:tc>
                <a:tc>
                  <a:txBody>
                    <a:bodyPr/>
                    <a:lstStyle/>
                    <a:p>
                      <a:pPr algn="ctr" fontAlgn="t"/>
                      <a:r>
                        <a:rPr lang="es-ES" sz="1100" b="1" i="0" u="none" strike="noStrike" dirty="0" smtClean="0">
                          <a:solidFill>
                            <a:schemeClr val="bg1"/>
                          </a:solidFill>
                          <a:effectLst/>
                          <a:latin typeface="Calibri" panose="020F0502020204030204" pitchFamily="34" charset="0"/>
                          <a:cs typeface="Calibri" panose="020F0502020204030204" pitchFamily="34" charset="0"/>
                        </a:rPr>
                        <a:t>1,623</a:t>
                      </a:r>
                      <a:endParaRPr lang="es-ES" sz="1100" b="1" i="0" u="none" strike="noStrike" dirty="0">
                        <a:solidFill>
                          <a:schemeClr val="bg1"/>
                        </a:solidFill>
                        <a:effectLst/>
                        <a:latin typeface="Calibri" panose="020F0502020204030204" pitchFamily="34" charset="0"/>
                        <a:cs typeface="Calibri" panose="020F0502020204030204" pitchFamily="34" charset="0"/>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rgbClr val="2DA2BF"/>
                    </a:solidFill>
                  </a:tcPr>
                </a:tc>
                <a:tc>
                  <a:txBody>
                    <a:bodyPr/>
                    <a:lstStyle/>
                    <a:p>
                      <a:pPr algn="ctr" fontAlgn="t"/>
                      <a:r>
                        <a:rPr lang="es-MX" sz="1100" b="1" i="0" u="none" strike="noStrike" dirty="0">
                          <a:solidFill>
                            <a:schemeClr val="bg1"/>
                          </a:solidFill>
                          <a:effectLst/>
                          <a:latin typeface="Calibri" panose="020F0502020204030204" pitchFamily="34" charset="0"/>
                        </a:rPr>
                        <a:t>100%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rgbClr val="2DA2BF"/>
                    </a:solidFill>
                  </a:tcPr>
                </a:tc>
              </a:tr>
              <a:tr h="266545">
                <a:tc rowSpan="3">
                  <a:txBody>
                    <a:bodyPr/>
                    <a:lstStyle/>
                    <a:p>
                      <a:pPr marL="0" marR="0" indent="0" algn="ctr" defTabSz="914400" rtl="0" eaLnBrk="1" fontAlgn="t" latinLnBrk="0" hangingPunct="1">
                        <a:lnSpc>
                          <a:spcPct val="100000"/>
                        </a:lnSpc>
                        <a:spcBef>
                          <a:spcPts val="0"/>
                        </a:spcBef>
                        <a:spcAft>
                          <a:spcPts val="0"/>
                        </a:spcAft>
                        <a:buClrTx/>
                        <a:buSzTx/>
                        <a:buFontTx/>
                        <a:buNone/>
                        <a:tabLst/>
                        <a:defRPr/>
                      </a:pPr>
                      <a:r>
                        <a:rPr kumimoji="0" lang="es-MX" sz="1100" b="1" i="0" u="none" strike="noStrike" kern="1200" dirty="0" smtClean="0">
                          <a:solidFill>
                            <a:schemeClr val="tx1"/>
                          </a:solidFill>
                          <a:effectLst/>
                          <a:latin typeface="Calibri" pitchFamily="34" charset="0"/>
                          <a:ea typeface="+mn-ea"/>
                          <a:cs typeface="Calibri" pitchFamily="34" charset="0"/>
                        </a:rPr>
                        <a:t>2017</a:t>
                      </a:r>
                    </a:p>
                  </a:txBody>
                  <a:tcPr marL="8460" marR="8460" marT="8460" marB="0" anchor="ctr">
                    <a:lnL w="6350" cap="flat" cmpd="sng" algn="ctr">
                      <a:solidFill>
                        <a:srgbClr val="2DA2BF"/>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1100" b="1" i="0" u="none" strike="noStrike" dirty="0" smtClean="0">
                          <a:solidFill>
                            <a:srgbClr val="000000"/>
                          </a:solidFill>
                          <a:latin typeface="Calibri" pitchFamily="34" charset="0"/>
                        </a:rPr>
                        <a:t>INFOMEX</a:t>
                      </a:r>
                      <a:endParaRPr lang="es-MX" sz="1100" b="1" i="0" u="none" strike="noStrike" dirty="0">
                        <a:solidFill>
                          <a:srgbClr val="000000"/>
                        </a:solidFill>
                        <a:latin typeface="Calibri" pitchFamily="34" charset="0"/>
                      </a:endParaRPr>
                    </a:p>
                  </a:txBody>
                  <a:tcPr marL="8460" marR="8460" marT="846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pPr marL="0" algn="ctr" rtl="0" eaLnBrk="1" fontAlgn="t" latinLnBrk="0" hangingPunct="1"/>
                      <a:r>
                        <a:rPr kumimoji="0" lang="es-MX" sz="1100" b="1" i="0" u="none" strike="noStrike" kern="1200" dirty="0" smtClean="0">
                          <a:solidFill>
                            <a:srgbClr val="000000"/>
                          </a:solidFill>
                          <a:effectLst/>
                          <a:latin typeface="Calibri" panose="020F0502020204030204" pitchFamily="34" charset="0"/>
                          <a:ea typeface="+mn-ea"/>
                          <a:cs typeface="+mn-cs"/>
                        </a:rPr>
                        <a:t>1,395</a:t>
                      </a:r>
                      <a:endParaRPr kumimoji="0" lang="es-MX" sz="1100" b="1" i="0" u="none" strike="noStrike" kern="1200" dirty="0">
                        <a:solidFill>
                          <a:srgbClr val="000000"/>
                        </a:solidFill>
                        <a:effectLst/>
                        <a:latin typeface="Calibri" panose="020F0502020204030204" pitchFamily="34" charset="0"/>
                        <a:ea typeface="+mn-ea"/>
                        <a:cs typeface="+mn-cs"/>
                      </a:endParaRPr>
                    </a:p>
                  </a:txBody>
                  <a:tcPr marL="9525" marR="9525" marT="9525"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pPr marL="0" algn="ctr" rtl="0" eaLnBrk="1" fontAlgn="t" latinLnBrk="0" hangingPunct="1"/>
                      <a:r>
                        <a:rPr kumimoji="0" lang="es-MX" sz="1100" b="1" i="0" u="none" strike="noStrike" kern="1200" dirty="0">
                          <a:solidFill>
                            <a:srgbClr val="000000"/>
                          </a:solidFill>
                          <a:effectLst/>
                          <a:latin typeface="Calibri" panose="020F0502020204030204" pitchFamily="34" charset="0"/>
                          <a:ea typeface="+mn-ea"/>
                          <a:cs typeface="+mn-cs"/>
                        </a:rPr>
                        <a:t>82.1%</a:t>
                      </a:r>
                    </a:p>
                  </a:txBody>
                  <a:tcPr marL="9525" marR="9525" marT="9525"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pPr marL="0" algn="ctr" rtl="0" eaLnBrk="1" fontAlgn="t" latinLnBrk="0" hangingPunct="1"/>
                      <a:r>
                        <a:rPr kumimoji="0" lang="es-MX" sz="1100" b="1" i="0" u="none" strike="noStrike" kern="1200" dirty="0">
                          <a:solidFill>
                            <a:srgbClr val="000000"/>
                          </a:solidFill>
                          <a:effectLst/>
                          <a:latin typeface="Calibri" panose="020F0502020204030204" pitchFamily="34" charset="0"/>
                          <a:ea typeface="+mn-ea"/>
                          <a:cs typeface="+mn-cs"/>
                        </a:rPr>
                        <a:t>305</a:t>
                      </a:r>
                    </a:p>
                  </a:txBody>
                  <a:tcPr marL="9525" marR="9525" marT="9525"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pPr marL="0" algn="ctr" rtl="0" eaLnBrk="1" fontAlgn="t" latinLnBrk="0" hangingPunct="1"/>
                      <a:r>
                        <a:rPr kumimoji="0" lang="es-MX" sz="1100" b="1" i="0" u="none" strike="noStrike" kern="1200" dirty="0">
                          <a:solidFill>
                            <a:srgbClr val="000000"/>
                          </a:solidFill>
                          <a:effectLst/>
                          <a:latin typeface="Calibri" panose="020F0502020204030204" pitchFamily="34" charset="0"/>
                          <a:ea typeface="+mn-ea"/>
                          <a:cs typeface="+mn-cs"/>
                        </a:rPr>
                        <a:t>17.9%</a:t>
                      </a:r>
                    </a:p>
                  </a:txBody>
                  <a:tcPr marL="9525" marR="9525" marT="9525"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pPr marL="0" algn="ctr" rtl="0" eaLnBrk="1" fontAlgn="t" latinLnBrk="0" hangingPunct="1"/>
                      <a:r>
                        <a:rPr kumimoji="0" lang="es-MX" sz="1100" b="1" i="0" u="none" strike="noStrike" kern="1200" dirty="0" smtClean="0">
                          <a:solidFill>
                            <a:srgbClr val="000000"/>
                          </a:solidFill>
                          <a:effectLst/>
                          <a:latin typeface="Calibri" panose="020F0502020204030204" pitchFamily="34" charset="0"/>
                          <a:ea typeface="+mn-ea"/>
                          <a:cs typeface="+mn-cs"/>
                        </a:rPr>
                        <a:t>1,700</a:t>
                      </a:r>
                      <a:endParaRPr kumimoji="0" lang="es-MX" sz="1100" b="1" i="0" u="none" strike="noStrike" kern="1200" dirty="0">
                        <a:solidFill>
                          <a:srgbClr val="000000"/>
                        </a:solidFill>
                        <a:effectLst/>
                        <a:latin typeface="Calibri" panose="020F0502020204030204" pitchFamily="34" charset="0"/>
                        <a:ea typeface="+mn-ea"/>
                        <a:cs typeface="+mn-cs"/>
                      </a:endParaRPr>
                    </a:p>
                  </a:txBody>
                  <a:tcPr marL="9525" marR="9525" marT="9525"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pPr marL="0" algn="ctr" rtl="0" eaLnBrk="1" fontAlgn="t" latinLnBrk="0" hangingPunct="1"/>
                      <a:r>
                        <a:rPr kumimoji="0" lang="es-MX" sz="1100" b="1" i="0" u="none" strike="noStrike" kern="1200" dirty="0" smtClean="0">
                          <a:solidFill>
                            <a:srgbClr val="000000"/>
                          </a:solidFill>
                          <a:effectLst/>
                          <a:latin typeface="Calibri" panose="020F0502020204030204" pitchFamily="34" charset="0"/>
                          <a:ea typeface="+mn-ea"/>
                          <a:cs typeface="+mn-cs"/>
                        </a:rPr>
                        <a:t>100%</a:t>
                      </a:r>
                      <a:endParaRPr kumimoji="0" lang="es-MX" sz="1100" b="1" i="0" u="none" strike="noStrike" kern="1200" dirty="0">
                        <a:solidFill>
                          <a:srgbClr val="000000"/>
                        </a:solidFill>
                        <a:effectLst/>
                        <a:latin typeface="Calibri" panose="020F0502020204030204" pitchFamily="34" charset="0"/>
                        <a:ea typeface="+mn-ea"/>
                        <a:cs typeface="+mn-cs"/>
                      </a:endParaRPr>
                    </a:p>
                  </a:txBody>
                  <a:tcPr marL="9525" marR="9525" marT="9525"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r>
              <a:tr h="266545">
                <a:tc vMerge="1">
                  <a:txBody>
                    <a:bodyPr/>
                    <a:lstStyle/>
                    <a:p>
                      <a:pPr marL="0" marR="0" indent="0" algn="ctr" defTabSz="914400" rtl="0" eaLnBrk="1" fontAlgn="t" latinLnBrk="0" hangingPunct="1">
                        <a:lnSpc>
                          <a:spcPct val="100000"/>
                        </a:lnSpc>
                        <a:spcBef>
                          <a:spcPts val="0"/>
                        </a:spcBef>
                        <a:spcAft>
                          <a:spcPts val="0"/>
                        </a:spcAft>
                        <a:buClrTx/>
                        <a:buSzTx/>
                        <a:buFontTx/>
                        <a:buNone/>
                        <a:tabLst/>
                        <a:defRPr/>
                      </a:pPr>
                      <a:endParaRPr kumimoji="0" lang="es-MX" sz="900" b="1" i="0" u="none" strike="noStrike" kern="1200" dirty="0" smtClean="0">
                        <a:solidFill>
                          <a:schemeClr val="tx1"/>
                        </a:solidFill>
                        <a:effectLst/>
                        <a:latin typeface="Calibri" pitchFamily="34" charset="0"/>
                        <a:ea typeface="+mn-ea"/>
                        <a:cs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1100" b="1" i="0" u="none" strike="noStrike" dirty="0" smtClean="0">
                          <a:solidFill>
                            <a:srgbClr val="000000"/>
                          </a:solidFill>
                          <a:latin typeface="Calibri" pitchFamily="34" charset="0"/>
                        </a:rPr>
                        <a:t>Buzones</a:t>
                      </a:r>
                      <a:endParaRPr lang="es-MX" sz="1100" b="1" i="0" u="none" strike="noStrike" dirty="0">
                        <a:solidFill>
                          <a:srgbClr val="000000"/>
                        </a:solidFill>
                        <a:latin typeface="Calibri" pitchFamily="34" charset="0"/>
                      </a:endParaRPr>
                    </a:p>
                  </a:txBody>
                  <a:tcPr marL="8460" marR="8460" marT="846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pPr algn="ctr" fontAlgn="t"/>
                      <a:r>
                        <a:rPr lang="es-MX" sz="1100" b="1" i="0" u="none" strike="noStrike" dirty="0">
                          <a:solidFill>
                            <a:srgbClr val="000000"/>
                          </a:solidFill>
                          <a:effectLst/>
                          <a:latin typeface="Calibri" panose="020F0502020204030204" pitchFamily="34" charset="0"/>
                        </a:rPr>
                        <a:t>-</a:t>
                      </a:r>
                    </a:p>
                  </a:txBody>
                  <a:tcPr marL="9525" marR="9525" marT="9525"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pPr algn="ctr" fontAlgn="t"/>
                      <a:r>
                        <a:rPr lang="es-MX" sz="1100" b="1" i="0" u="none" strike="noStrike" dirty="0">
                          <a:solidFill>
                            <a:srgbClr val="000000"/>
                          </a:solidFill>
                          <a:effectLst/>
                          <a:latin typeface="Calibri" panose="020F0502020204030204" pitchFamily="34" charset="0"/>
                        </a:rPr>
                        <a:t>-</a:t>
                      </a:r>
                    </a:p>
                  </a:txBody>
                  <a:tcPr marL="9525" marR="9525" marT="9525"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pPr algn="ctr" fontAlgn="t"/>
                      <a:r>
                        <a:rPr lang="es-MX" sz="1100" b="1" i="0" u="none" strike="noStrike" dirty="0">
                          <a:solidFill>
                            <a:srgbClr val="000000"/>
                          </a:solidFill>
                          <a:effectLst/>
                          <a:latin typeface="Calibri" panose="020F0502020204030204" pitchFamily="34" charset="0"/>
                        </a:rPr>
                        <a:t>-</a:t>
                      </a:r>
                    </a:p>
                  </a:txBody>
                  <a:tcPr marL="9525" marR="9525" marT="9525"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pPr algn="ctr" fontAlgn="t"/>
                      <a:r>
                        <a:rPr lang="es-MX" sz="1100" b="1" i="0" u="none" strike="noStrike" dirty="0">
                          <a:solidFill>
                            <a:srgbClr val="000000"/>
                          </a:solidFill>
                          <a:effectLst/>
                          <a:latin typeface="Calibri" panose="020F0502020204030204" pitchFamily="34" charset="0"/>
                        </a:rPr>
                        <a:t>-</a:t>
                      </a:r>
                    </a:p>
                  </a:txBody>
                  <a:tcPr marL="9525" marR="9525" marT="9525"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pPr algn="ctr" fontAlgn="t"/>
                      <a:r>
                        <a:rPr lang="es-MX" sz="1100" b="1" i="0" u="none" strike="noStrike" dirty="0">
                          <a:solidFill>
                            <a:srgbClr val="000000"/>
                          </a:solidFill>
                          <a:effectLst/>
                          <a:latin typeface="Calibri" panose="020F0502020204030204" pitchFamily="34" charset="0"/>
                        </a:rPr>
                        <a:t>-</a:t>
                      </a:r>
                    </a:p>
                  </a:txBody>
                  <a:tcPr marL="9525" marR="9525" marT="9525"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pPr algn="ctr" fontAlgn="t"/>
                      <a:r>
                        <a:rPr lang="es-MX" sz="1100" b="1" i="0" u="none" strike="noStrike" dirty="0">
                          <a:solidFill>
                            <a:srgbClr val="000000"/>
                          </a:solidFill>
                          <a:effectLst/>
                          <a:latin typeface="Calibri" panose="020F0502020204030204" pitchFamily="34" charset="0"/>
                        </a:rPr>
                        <a:t>-</a:t>
                      </a:r>
                    </a:p>
                  </a:txBody>
                  <a:tcPr marL="9525" marR="9525" marT="9525"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r>
              <a:tr h="266545">
                <a:tc vMerge="1">
                  <a:txBody>
                    <a:bodyPr/>
                    <a:lstStyle/>
                    <a:p>
                      <a:pPr marL="0" marR="0" indent="0" algn="ctr" defTabSz="914400" rtl="0" eaLnBrk="1" fontAlgn="t" latinLnBrk="0" hangingPunct="1">
                        <a:lnSpc>
                          <a:spcPct val="100000"/>
                        </a:lnSpc>
                        <a:spcBef>
                          <a:spcPts val="0"/>
                        </a:spcBef>
                        <a:spcAft>
                          <a:spcPts val="0"/>
                        </a:spcAft>
                        <a:buClrTx/>
                        <a:buSzTx/>
                        <a:buFontTx/>
                        <a:buNone/>
                        <a:tabLst/>
                        <a:defRPr/>
                      </a:pPr>
                      <a:endParaRPr kumimoji="0" lang="es-MX" sz="900" b="1" i="0" u="none" strike="noStrike" kern="1200" dirty="0" smtClean="0">
                        <a:solidFill>
                          <a:schemeClr val="tx1"/>
                        </a:solidFill>
                        <a:effectLst/>
                        <a:latin typeface="Calibri" pitchFamily="34" charset="0"/>
                        <a:ea typeface="+mn-ea"/>
                        <a:cs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1100" b="1" i="0" u="none" strike="noStrike" dirty="0">
                          <a:solidFill>
                            <a:srgbClr val="FFFFFF"/>
                          </a:solidFill>
                          <a:latin typeface="Calibri" pitchFamily="34" charset="0"/>
                        </a:rPr>
                        <a:t>Total</a:t>
                      </a:r>
                    </a:p>
                  </a:txBody>
                  <a:tcPr marL="8460" marR="8460" marT="8460" marB="0" anchor="ctr">
                    <a:lnL w="6350" cap="flat" cmpd="sng" algn="ctr">
                      <a:solidFill>
                        <a:srgbClr val="2DA2BF"/>
                      </a:solidFill>
                      <a:prstDash val="solid"/>
                      <a:round/>
                      <a:headEnd type="none" w="med" len="med"/>
                      <a:tailEnd type="none" w="med" len="med"/>
                    </a:lnL>
                    <a:lnR w="9525" cap="flat" cmpd="sng" algn="ctr">
                      <a:solidFill>
                        <a:schemeClr val="bg1"/>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marL="0" algn="ctr" rtl="0" eaLnBrk="1" fontAlgn="t" latinLnBrk="0" hangingPunct="1"/>
                      <a:r>
                        <a:rPr kumimoji="0" lang="es-MX" sz="1100" b="1" i="0" u="none" strike="noStrike" kern="1200" dirty="0" smtClean="0">
                          <a:solidFill>
                            <a:schemeClr val="bg1"/>
                          </a:solidFill>
                          <a:effectLst/>
                          <a:latin typeface="Calibri" panose="020F0502020204030204" pitchFamily="34" charset="0"/>
                          <a:ea typeface="+mn-ea"/>
                          <a:cs typeface="+mn-cs"/>
                        </a:rPr>
                        <a:t>1,395</a:t>
                      </a:r>
                      <a:endParaRPr kumimoji="0" lang="es-MX" sz="1100" b="1" i="0" u="none" strike="noStrike" kern="1200" dirty="0">
                        <a:solidFill>
                          <a:schemeClr val="bg1"/>
                        </a:solidFill>
                        <a:effectLst/>
                        <a:latin typeface="Calibri" panose="020F0502020204030204" pitchFamily="34" charset="0"/>
                        <a:ea typeface="+mn-ea"/>
                        <a:cs typeface="+mn-cs"/>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marL="0" algn="ctr" rtl="0" eaLnBrk="1" fontAlgn="t" latinLnBrk="0" hangingPunct="1"/>
                      <a:r>
                        <a:rPr kumimoji="0" lang="es-MX" sz="1100" b="1" i="0" u="none" strike="noStrike" kern="1200" dirty="0">
                          <a:solidFill>
                            <a:schemeClr val="bg1"/>
                          </a:solidFill>
                          <a:effectLst/>
                          <a:latin typeface="Calibri" panose="020F0502020204030204" pitchFamily="34" charset="0"/>
                          <a:ea typeface="+mn-ea"/>
                          <a:cs typeface="+mn-cs"/>
                        </a:rPr>
                        <a:t>82.1%</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marL="0" algn="ctr" rtl="0" eaLnBrk="1" fontAlgn="t" latinLnBrk="0" hangingPunct="1"/>
                      <a:r>
                        <a:rPr kumimoji="0" lang="es-MX" sz="1100" b="1" i="0" u="none" strike="noStrike" kern="1200" dirty="0">
                          <a:solidFill>
                            <a:schemeClr val="bg1"/>
                          </a:solidFill>
                          <a:effectLst/>
                          <a:latin typeface="Calibri" panose="020F0502020204030204" pitchFamily="34" charset="0"/>
                          <a:ea typeface="+mn-ea"/>
                          <a:cs typeface="+mn-cs"/>
                        </a:rPr>
                        <a:t>305</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marL="0" algn="ctr" rtl="0" eaLnBrk="1" fontAlgn="t" latinLnBrk="0" hangingPunct="1"/>
                      <a:r>
                        <a:rPr kumimoji="0" lang="es-MX" sz="1100" b="1" i="0" u="none" strike="noStrike" kern="1200" dirty="0">
                          <a:solidFill>
                            <a:schemeClr val="bg1"/>
                          </a:solidFill>
                          <a:effectLst/>
                          <a:latin typeface="Calibri" panose="020F0502020204030204" pitchFamily="34" charset="0"/>
                          <a:ea typeface="+mn-ea"/>
                          <a:cs typeface="+mn-cs"/>
                        </a:rPr>
                        <a:t>17.9%</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marL="0" algn="ctr" rtl="0" eaLnBrk="1" fontAlgn="t" latinLnBrk="0" hangingPunct="1"/>
                      <a:r>
                        <a:rPr kumimoji="0" lang="es-MX" sz="1100" b="1" i="0" u="none" strike="noStrike" kern="1200" dirty="0" smtClean="0">
                          <a:solidFill>
                            <a:schemeClr val="bg1"/>
                          </a:solidFill>
                          <a:effectLst/>
                          <a:latin typeface="Calibri" panose="020F0502020204030204" pitchFamily="34" charset="0"/>
                          <a:ea typeface="+mn-ea"/>
                          <a:cs typeface="+mn-cs"/>
                        </a:rPr>
                        <a:t>1,700</a:t>
                      </a:r>
                      <a:endParaRPr kumimoji="0" lang="es-MX" sz="1100" b="1" i="0" u="none" strike="noStrike" kern="1200" dirty="0">
                        <a:solidFill>
                          <a:schemeClr val="bg1"/>
                        </a:solidFill>
                        <a:effectLst/>
                        <a:latin typeface="Calibri" panose="020F0502020204030204" pitchFamily="34" charset="0"/>
                        <a:ea typeface="+mn-ea"/>
                        <a:cs typeface="+mn-cs"/>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marL="0" algn="ctr" rtl="0" eaLnBrk="1" fontAlgn="t" latinLnBrk="0" hangingPunct="1"/>
                      <a:r>
                        <a:rPr kumimoji="0" lang="es-MX" sz="1100" b="1" i="0" u="none" strike="noStrike" kern="1200" dirty="0" smtClean="0">
                          <a:solidFill>
                            <a:schemeClr val="bg1"/>
                          </a:solidFill>
                          <a:effectLst/>
                          <a:latin typeface="Calibri" panose="020F0502020204030204" pitchFamily="34" charset="0"/>
                          <a:ea typeface="+mn-ea"/>
                          <a:cs typeface="+mn-cs"/>
                        </a:rPr>
                        <a:t>100%</a:t>
                      </a:r>
                      <a:endParaRPr kumimoji="0" lang="es-MX" sz="1100" b="1" i="0" u="none" strike="noStrike" kern="1200" dirty="0">
                        <a:solidFill>
                          <a:schemeClr val="bg1"/>
                        </a:solidFill>
                        <a:effectLst/>
                        <a:latin typeface="Calibri" panose="020F0502020204030204" pitchFamily="34" charset="0"/>
                        <a:ea typeface="+mn-ea"/>
                        <a:cs typeface="+mn-cs"/>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rgbClr val="2DA2BF"/>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r>
            </a:tbl>
          </a:graphicData>
        </a:graphic>
      </p:graphicFrame>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76169" y="85702"/>
            <a:ext cx="8388000" cy="864000"/>
          </a:xfrm>
          <a:prstGeom prst="rect">
            <a:avLst/>
          </a:prstGeom>
          <a:noFill/>
        </p:spPr>
        <p:txBody>
          <a:bodyPr wrap="square" rtlCol="0" anchor="ctr">
            <a:noAutofit/>
          </a:bodyPr>
          <a:lstStyle/>
          <a:p>
            <a:r>
              <a:rPr lang="es-MX" b="1" dirty="0" smtClean="0">
                <a:latin typeface="Calibri" pitchFamily="34" charset="0"/>
              </a:rPr>
              <a:t>Medio por el que se enteró del derecho a la información pública</a:t>
            </a:r>
          </a:p>
          <a:p>
            <a:r>
              <a:rPr lang="es-ES" sz="1400" b="1" i="1" dirty="0">
                <a:latin typeface="Calibri" pitchFamily="34" charset="0"/>
              </a:rPr>
              <a:t>2007 a </a:t>
            </a:r>
            <a:r>
              <a:rPr lang="es-ES" sz="1400" b="1" i="1" dirty="0" smtClean="0">
                <a:latin typeface="Calibri" pitchFamily="34" charset="0"/>
              </a:rPr>
              <a:t>2017</a:t>
            </a:r>
            <a:endParaRPr lang="es-MX" b="1" dirty="0" smtClean="0">
              <a:latin typeface="Calibri" pitchFamily="34" charset="0"/>
            </a:endParaRPr>
          </a:p>
        </p:txBody>
      </p:sp>
      <p:sp>
        <p:nvSpPr>
          <p:cNvPr id="9" name="8 Marcador de número de diapositiva"/>
          <p:cNvSpPr>
            <a:spLocks noGrp="1"/>
          </p:cNvSpPr>
          <p:nvPr>
            <p:ph type="sldNum" sz="quarter" idx="12"/>
          </p:nvPr>
        </p:nvSpPr>
        <p:spPr/>
        <p:txBody>
          <a:bodyPr/>
          <a:lstStyle/>
          <a:p>
            <a:pPr>
              <a:defRPr/>
            </a:pPr>
            <a:fld id="{BD43386B-512A-4F48-AC60-1F2A615D5642}" type="slidenum">
              <a:rPr lang="es-MX" smtClean="0"/>
              <a:pPr>
                <a:defRPr/>
              </a:pPr>
              <a:t>36</a:t>
            </a:fld>
            <a:endParaRPr lang="es-MX" dirty="0"/>
          </a:p>
        </p:txBody>
      </p:sp>
      <p:graphicFrame>
        <p:nvGraphicFramePr>
          <p:cNvPr id="8" name="7 Tabla"/>
          <p:cNvGraphicFramePr>
            <a:graphicFrameLocks noGrp="1"/>
          </p:cNvGraphicFramePr>
          <p:nvPr>
            <p:extLst>
              <p:ext uri="{D42A27DB-BD31-4B8C-83A1-F6EECF244321}">
                <p14:modId xmlns:p14="http://schemas.microsoft.com/office/powerpoint/2010/main" val="718821463"/>
              </p:ext>
            </p:extLst>
          </p:nvPr>
        </p:nvGraphicFramePr>
        <p:xfrm>
          <a:off x="405281" y="1412776"/>
          <a:ext cx="8316000" cy="5292000"/>
        </p:xfrm>
        <a:graphic>
          <a:graphicData uri="http://schemas.openxmlformats.org/drawingml/2006/table">
            <a:tbl>
              <a:tblPr/>
              <a:tblGrid>
                <a:gridCol w="3240000"/>
                <a:gridCol w="900000"/>
                <a:gridCol w="792000"/>
                <a:gridCol w="900000"/>
                <a:gridCol w="792000"/>
                <a:gridCol w="900000"/>
                <a:gridCol w="792000"/>
              </a:tblGrid>
              <a:tr h="252000">
                <a:tc rowSpan="2">
                  <a:txBody>
                    <a:bodyPr/>
                    <a:lstStyle/>
                    <a:p>
                      <a:pPr algn="ctr" fontAlgn="ctr"/>
                      <a:r>
                        <a:rPr lang="es-ES" sz="1100" b="1" i="0" u="none" strike="noStrike" dirty="0">
                          <a:solidFill>
                            <a:srgbClr val="FFFFFF"/>
                          </a:solidFill>
                          <a:latin typeface="Calibri" pitchFamily="34" charset="0"/>
                        </a:rPr>
                        <a:t> </a:t>
                      </a:r>
                      <a:r>
                        <a:rPr lang="es-ES" sz="1100" b="1" i="0" u="none" strike="noStrike" dirty="0" smtClean="0">
                          <a:solidFill>
                            <a:srgbClr val="FFFFFF"/>
                          </a:solidFill>
                          <a:latin typeface="Calibri" pitchFamily="34" charset="0"/>
                        </a:rPr>
                        <a:t>Medio</a:t>
                      </a:r>
                      <a:endParaRPr lang="es-ES" sz="1100" b="1" i="0" u="none" strike="noStrike" dirty="0">
                        <a:solidFill>
                          <a:srgbClr val="FFFFFF"/>
                        </a:solidFill>
                        <a:latin typeface="Calibri" pitchFamily="34" charset="0"/>
                      </a:endParaRPr>
                    </a:p>
                  </a:txBody>
                  <a:tcPr marL="9525" marR="9525" marT="9525" marB="0" anchor="ctr">
                    <a:lnL w="9525" cap="flat" cmpd="sng" algn="ctr">
                      <a:solidFill>
                        <a:srgbClr val="2DA2BF"/>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gridSpan="2">
                  <a:txBody>
                    <a:bodyPr/>
                    <a:lstStyle/>
                    <a:p>
                      <a:pPr algn="ctr" fontAlgn="ctr"/>
                      <a:r>
                        <a:rPr lang="es-ES" sz="1100" b="1" i="0" u="none" strike="noStrike" dirty="0" smtClean="0">
                          <a:solidFill>
                            <a:srgbClr val="FFFFFF"/>
                          </a:solidFill>
                          <a:latin typeface="Calibri" pitchFamily="34" charset="0"/>
                        </a:rPr>
                        <a:t>INFOMEX</a:t>
                      </a:r>
                      <a:endParaRPr lang="es-ES" sz="1100" b="1" i="0" u="none" strike="noStrike" dirty="0">
                        <a:solidFill>
                          <a:srgbClr val="FFFFFF"/>
                        </a:solidFill>
                        <a:latin typeface="Calibri" pitchFamily="34" charset="0"/>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2DA2BF"/>
                    </a:solidFill>
                  </a:tcPr>
                </a:tc>
                <a:tc hMerge="1">
                  <a:txBody>
                    <a:bodyPr/>
                    <a:lstStyle/>
                    <a:p>
                      <a:pPr algn="ctr" fontAlgn="ctr"/>
                      <a:endParaRPr lang="es-ES" sz="1100" b="1" i="0" u="none" strike="noStrike" dirty="0">
                        <a:solidFill>
                          <a:srgbClr val="FFFFFF"/>
                        </a:solidFill>
                        <a:latin typeface="Calibri" pitchFamily="34" charset="0"/>
                      </a:endParaRP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8080"/>
                    </a:solidFill>
                  </a:tcPr>
                </a:tc>
                <a:tc gridSpan="2">
                  <a:txBody>
                    <a:bodyPr/>
                    <a:lstStyle/>
                    <a:p>
                      <a:pPr algn="ctr" fontAlgn="ctr"/>
                      <a:r>
                        <a:rPr lang="es-ES" sz="1100" b="1" i="0" u="none" strike="noStrike" dirty="0" smtClean="0">
                          <a:solidFill>
                            <a:srgbClr val="FFFFFF"/>
                          </a:solidFill>
                          <a:latin typeface="Calibri" pitchFamily="34" charset="0"/>
                        </a:rPr>
                        <a:t>Buzones</a:t>
                      </a:r>
                      <a:endParaRPr lang="es-ES" sz="1100" b="1" i="0" u="none" strike="noStrike" dirty="0">
                        <a:solidFill>
                          <a:srgbClr val="FFFFFF"/>
                        </a:solidFill>
                        <a:latin typeface="Calibri" pitchFamily="34" charset="0"/>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2DA2BF"/>
                    </a:solidFill>
                  </a:tcPr>
                </a:tc>
                <a:tc hMerge="1">
                  <a:txBody>
                    <a:bodyPr/>
                    <a:lstStyle/>
                    <a:p>
                      <a:pPr algn="ctr" fontAlgn="ctr"/>
                      <a:endParaRPr lang="es-ES" sz="1100" b="1" i="0" u="none" strike="noStrike" dirty="0">
                        <a:solidFill>
                          <a:srgbClr val="FFFFFF"/>
                        </a:solidFill>
                        <a:latin typeface="Calibri" pitchFamily="34" charset="0"/>
                      </a:endParaRP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8080"/>
                    </a:solidFill>
                  </a:tcPr>
                </a:tc>
                <a:tc gridSpan="2">
                  <a:txBody>
                    <a:bodyPr/>
                    <a:lstStyle/>
                    <a:p>
                      <a:pPr algn="ctr" fontAlgn="ctr"/>
                      <a:r>
                        <a:rPr lang="es-ES" sz="1100" b="1" i="0" u="none" strike="noStrike" dirty="0" smtClean="0">
                          <a:solidFill>
                            <a:srgbClr val="FFFFFF"/>
                          </a:solidFill>
                          <a:latin typeface="Calibri" pitchFamily="34" charset="0"/>
                        </a:rPr>
                        <a:t>Total</a:t>
                      </a:r>
                      <a:endParaRPr lang="es-ES" sz="1100" b="1" i="0" u="none" strike="noStrike" dirty="0">
                        <a:solidFill>
                          <a:srgbClr val="FFFFFF"/>
                        </a:solidFill>
                        <a:latin typeface="Calibri" pitchFamily="34" charset="0"/>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2DA2BF"/>
                    </a:solidFill>
                  </a:tcPr>
                </a:tc>
                <a:tc hMerge="1">
                  <a:txBody>
                    <a:bodyPr/>
                    <a:lstStyle/>
                    <a:p>
                      <a:pPr algn="ctr" fontAlgn="ctr"/>
                      <a:endParaRPr lang="es-ES" sz="1100" b="1" i="0" u="none" strike="noStrike" dirty="0">
                        <a:solidFill>
                          <a:srgbClr val="FFFFFF"/>
                        </a:solidFill>
                        <a:latin typeface="Calibri" pitchFamily="34" charset="0"/>
                      </a:endParaRP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8080"/>
                    </a:solidFill>
                  </a:tcPr>
                </a:tc>
              </a:tr>
              <a:tr h="252000">
                <a:tc vMerge="1">
                  <a:txBody>
                    <a:bodyPr/>
                    <a:lstStyle/>
                    <a:p>
                      <a:pPr algn="l" fontAlgn="ctr"/>
                      <a:endParaRPr lang="es-ES" sz="1100" b="1" i="0" u="none" strike="noStrike" dirty="0">
                        <a:solidFill>
                          <a:srgbClr val="FFFFFF"/>
                        </a:solidFill>
                        <a:latin typeface="Calibri" pitchFamily="34" charset="0"/>
                      </a:endParaRP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8080"/>
                    </a:solidFill>
                  </a:tcPr>
                </a:tc>
                <a:tc>
                  <a:txBody>
                    <a:bodyPr/>
                    <a:lstStyle/>
                    <a:p>
                      <a:pPr algn="ctr" fontAlgn="ctr"/>
                      <a:r>
                        <a:rPr lang="es-ES" sz="1100" b="1" i="0" u="none" strike="noStrike" dirty="0" smtClean="0">
                          <a:solidFill>
                            <a:srgbClr val="FFFFFF"/>
                          </a:solidFill>
                          <a:latin typeface="Calibri" pitchFamily="34" charset="0"/>
                        </a:rPr>
                        <a:t>Respuestas</a:t>
                      </a:r>
                      <a:endParaRPr lang="es-ES" sz="1100" b="1" i="0" u="none" strike="noStrike" dirty="0">
                        <a:solidFill>
                          <a:srgbClr val="FFFFFF"/>
                        </a:solidFill>
                        <a:latin typeface="Calibri" pitchFamily="34" charset="0"/>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algn="ctr" fontAlgn="ctr"/>
                      <a:r>
                        <a:rPr lang="es-ES" sz="1100" b="1" i="0" u="none" strike="noStrike" dirty="0" smtClean="0">
                          <a:solidFill>
                            <a:srgbClr val="FFFFFF"/>
                          </a:solidFill>
                          <a:latin typeface="Calibri" pitchFamily="34" charset="0"/>
                        </a:rPr>
                        <a:t>%</a:t>
                      </a:r>
                      <a:endParaRPr lang="es-ES" sz="1100" b="1" i="0" u="none" strike="noStrike" dirty="0">
                        <a:solidFill>
                          <a:srgbClr val="FFFFFF"/>
                        </a:solidFill>
                        <a:latin typeface="Calibri" pitchFamily="34" charset="0"/>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algn="ctr" fontAlgn="ctr"/>
                      <a:r>
                        <a:rPr lang="es-ES" sz="1100" b="1" i="0" u="none" strike="noStrike" dirty="0" smtClean="0">
                          <a:solidFill>
                            <a:srgbClr val="FFFFFF"/>
                          </a:solidFill>
                          <a:latin typeface="Calibri" pitchFamily="34" charset="0"/>
                        </a:rPr>
                        <a:t>Respuestas</a:t>
                      </a:r>
                      <a:endParaRPr lang="es-ES" sz="1100" b="1" i="0" u="none" strike="noStrike" dirty="0">
                        <a:solidFill>
                          <a:srgbClr val="FFFFFF"/>
                        </a:solidFill>
                        <a:latin typeface="Calibri" pitchFamily="34" charset="0"/>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algn="ctr" fontAlgn="ctr"/>
                      <a:r>
                        <a:rPr lang="es-ES" sz="1100" b="1" i="0" u="none" strike="noStrike" dirty="0" smtClean="0">
                          <a:solidFill>
                            <a:srgbClr val="FFFFFF"/>
                          </a:solidFill>
                          <a:latin typeface="Calibri" pitchFamily="34" charset="0"/>
                        </a:rPr>
                        <a:t>%</a:t>
                      </a:r>
                      <a:endParaRPr lang="es-ES" sz="1100" b="1" i="0" u="none" strike="noStrike" dirty="0">
                        <a:solidFill>
                          <a:srgbClr val="FFFFFF"/>
                        </a:solidFill>
                        <a:latin typeface="Calibri" pitchFamily="34" charset="0"/>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algn="ctr" fontAlgn="ctr"/>
                      <a:r>
                        <a:rPr lang="es-ES" sz="1100" b="1" i="0" u="none" strike="noStrike" dirty="0" smtClean="0">
                          <a:solidFill>
                            <a:srgbClr val="FFFFFF"/>
                          </a:solidFill>
                          <a:latin typeface="Calibri" pitchFamily="34" charset="0"/>
                        </a:rPr>
                        <a:t>Respuestas</a:t>
                      </a:r>
                      <a:endParaRPr lang="es-ES" sz="1100" b="1" i="0" u="none" strike="noStrike" dirty="0">
                        <a:solidFill>
                          <a:srgbClr val="FFFFFF"/>
                        </a:solidFill>
                        <a:latin typeface="Calibri" pitchFamily="34" charset="0"/>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algn="ctr" fontAlgn="ctr"/>
                      <a:r>
                        <a:rPr lang="es-ES" sz="1100" b="1" i="0" u="none" strike="noStrike" dirty="0" smtClean="0">
                          <a:solidFill>
                            <a:srgbClr val="FFFFFF"/>
                          </a:solidFill>
                          <a:latin typeface="Calibri" pitchFamily="34" charset="0"/>
                        </a:rPr>
                        <a:t>%</a:t>
                      </a:r>
                      <a:endParaRPr lang="es-ES" sz="1100" b="1" i="0" u="none" strike="noStrike" dirty="0">
                        <a:solidFill>
                          <a:srgbClr val="FFFFFF"/>
                        </a:solidFill>
                        <a:latin typeface="Calibri" pitchFamily="34" charset="0"/>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r>
              <a:tr h="216000">
                <a:tc>
                  <a:txBody>
                    <a:bodyPr/>
                    <a:lstStyle/>
                    <a:p>
                      <a:pPr algn="l" fontAlgn="b"/>
                      <a:r>
                        <a:rPr lang="es-ES" sz="1100" b="1" i="0" u="none" strike="noStrike" dirty="0">
                          <a:solidFill>
                            <a:srgbClr val="000000"/>
                          </a:solidFill>
                          <a:effectLst/>
                          <a:latin typeface="Calibri" panose="020F0502020204030204" pitchFamily="34" charset="0"/>
                          <a:cs typeface="Calibri" panose="020F0502020204030204" pitchFamily="34" charset="0"/>
                        </a:rPr>
                        <a:t>Internet</a:t>
                      </a:r>
                    </a:p>
                  </a:txBody>
                  <a:tcPr marL="36000"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b"/>
                      <a:r>
                        <a:rPr lang="es-ES" sz="1100" b="1" i="0" u="none" strike="noStrike">
                          <a:solidFill>
                            <a:srgbClr val="000000"/>
                          </a:solidFill>
                          <a:effectLst/>
                          <a:latin typeface="Calibri" panose="020F0502020204030204" pitchFamily="34" charset="0"/>
                          <a:cs typeface="Calibri" panose="020F0502020204030204" pitchFamily="34" charset="0"/>
                        </a:rPr>
                        <a:t>9,723</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b"/>
                      <a:r>
                        <a:rPr lang="es-ES" sz="1100" b="1" i="0" u="none" strike="noStrike">
                          <a:solidFill>
                            <a:srgbClr val="000000"/>
                          </a:solidFill>
                          <a:effectLst/>
                          <a:latin typeface="Calibri" panose="020F0502020204030204" pitchFamily="34" charset="0"/>
                          <a:cs typeface="Calibri" panose="020F0502020204030204" pitchFamily="34" charset="0"/>
                        </a:rPr>
                        <a:t>50.4%</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b"/>
                      <a:r>
                        <a:rPr lang="es-ES" sz="1100" b="1" i="0" u="none" strike="noStrike">
                          <a:solidFill>
                            <a:srgbClr val="000000"/>
                          </a:solidFill>
                          <a:effectLst/>
                          <a:latin typeface="Calibri" panose="020F0502020204030204" pitchFamily="34" charset="0"/>
                          <a:cs typeface="Calibri" panose="020F0502020204030204" pitchFamily="34" charset="0"/>
                        </a:rPr>
                        <a:t>783</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b"/>
                      <a:r>
                        <a:rPr lang="es-ES" sz="1100" b="1" i="0" u="none" strike="noStrike">
                          <a:solidFill>
                            <a:srgbClr val="000000"/>
                          </a:solidFill>
                          <a:effectLst/>
                          <a:latin typeface="Calibri" panose="020F0502020204030204" pitchFamily="34" charset="0"/>
                          <a:cs typeface="Calibri" panose="020F0502020204030204" pitchFamily="34" charset="0"/>
                        </a:rPr>
                        <a:t>19.4%</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b"/>
                      <a:r>
                        <a:rPr lang="es-ES" sz="1100" b="1" i="0" u="none" strike="noStrike">
                          <a:solidFill>
                            <a:srgbClr val="000000"/>
                          </a:solidFill>
                          <a:effectLst/>
                          <a:latin typeface="Calibri" panose="020F0502020204030204" pitchFamily="34" charset="0"/>
                          <a:cs typeface="Calibri" panose="020F0502020204030204" pitchFamily="34" charset="0"/>
                        </a:rPr>
                        <a:t>10,506</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b"/>
                      <a:r>
                        <a:rPr lang="es-ES" sz="1100" b="1" i="0" u="none" strike="noStrike">
                          <a:solidFill>
                            <a:srgbClr val="000000"/>
                          </a:solidFill>
                          <a:effectLst/>
                          <a:latin typeface="Calibri" panose="020F0502020204030204" pitchFamily="34" charset="0"/>
                          <a:cs typeface="Calibri" panose="020F0502020204030204" pitchFamily="34" charset="0"/>
                        </a:rPr>
                        <a:t>45.0%</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r>
              <a:tr h="216000">
                <a:tc>
                  <a:txBody>
                    <a:bodyPr/>
                    <a:lstStyle/>
                    <a:p>
                      <a:pPr algn="l" fontAlgn="b"/>
                      <a:r>
                        <a:rPr lang="es-ES" sz="1100" b="1" i="0" u="none" strike="noStrike" dirty="0">
                          <a:solidFill>
                            <a:srgbClr val="000000"/>
                          </a:solidFill>
                          <a:effectLst/>
                          <a:latin typeface="Calibri" panose="020F0502020204030204" pitchFamily="34" charset="0"/>
                          <a:cs typeface="Calibri" panose="020F0502020204030204" pitchFamily="34" charset="0"/>
                        </a:rPr>
                        <a:t>Amigos o conocidos</a:t>
                      </a:r>
                    </a:p>
                  </a:txBody>
                  <a:tcPr marL="36000"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b"/>
                      <a:r>
                        <a:rPr lang="es-ES" sz="1100" b="1" i="0" u="none" strike="noStrike">
                          <a:solidFill>
                            <a:srgbClr val="000000"/>
                          </a:solidFill>
                          <a:effectLst/>
                          <a:latin typeface="Calibri" panose="020F0502020204030204" pitchFamily="34" charset="0"/>
                          <a:cs typeface="Calibri" panose="020F0502020204030204" pitchFamily="34" charset="0"/>
                        </a:rPr>
                        <a:t>2,344</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b"/>
                      <a:r>
                        <a:rPr lang="es-ES" sz="1100" b="1" i="0" u="none" strike="noStrike">
                          <a:solidFill>
                            <a:srgbClr val="000000"/>
                          </a:solidFill>
                          <a:effectLst/>
                          <a:latin typeface="Calibri" panose="020F0502020204030204" pitchFamily="34" charset="0"/>
                          <a:cs typeface="Calibri" panose="020F0502020204030204" pitchFamily="34" charset="0"/>
                        </a:rPr>
                        <a:t>12.2%</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b"/>
                      <a:r>
                        <a:rPr lang="es-ES" sz="1100" b="1" i="0" u="none" strike="noStrike">
                          <a:solidFill>
                            <a:srgbClr val="000000"/>
                          </a:solidFill>
                          <a:effectLst/>
                          <a:latin typeface="Calibri" panose="020F0502020204030204" pitchFamily="34" charset="0"/>
                          <a:cs typeface="Calibri" panose="020F0502020204030204" pitchFamily="34" charset="0"/>
                        </a:rPr>
                        <a:t>987</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b"/>
                      <a:r>
                        <a:rPr lang="es-ES" sz="1100" b="1" i="0" u="none" strike="noStrike">
                          <a:solidFill>
                            <a:srgbClr val="000000"/>
                          </a:solidFill>
                          <a:effectLst/>
                          <a:latin typeface="Calibri" panose="020F0502020204030204" pitchFamily="34" charset="0"/>
                          <a:cs typeface="Calibri" panose="020F0502020204030204" pitchFamily="34" charset="0"/>
                        </a:rPr>
                        <a:t>24.4%</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b"/>
                      <a:r>
                        <a:rPr lang="es-ES" sz="1100" b="1" i="0" u="none" strike="noStrike">
                          <a:solidFill>
                            <a:srgbClr val="000000"/>
                          </a:solidFill>
                          <a:effectLst/>
                          <a:latin typeface="Calibri" panose="020F0502020204030204" pitchFamily="34" charset="0"/>
                          <a:cs typeface="Calibri" panose="020F0502020204030204" pitchFamily="34" charset="0"/>
                        </a:rPr>
                        <a:t>3,331</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b"/>
                      <a:r>
                        <a:rPr lang="es-ES" sz="1100" b="1" i="0" u="none" strike="noStrike">
                          <a:solidFill>
                            <a:srgbClr val="000000"/>
                          </a:solidFill>
                          <a:effectLst/>
                          <a:latin typeface="Calibri" panose="020F0502020204030204" pitchFamily="34" charset="0"/>
                          <a:cs typeface="Calibri" panose="020F0502020204030204" pitchFamily="34" charset="0"/>
                        </a:rPr>
                        <a:t>14.3%</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r>
              <a:tr h="216000">
                <a:tc>
                  <a:txBody>
                    <a:bodyPr/>
                    <a:lstStyle/>
                    <a:p>
                      <a:pPr algn="l" fontAlgn="b"/>
                      <a:r>
                        <a:rPr lang="es-ES" sz="1100" b="1" i="0" u="none" strike="noStrike" dirty="0">
                          <a:solidFill>
                            <a:srgbClr val="000000"/>
                          </a:solidFill>
                          <a:effectLst/>
                          <a:latin typeface="Calibri" panose="020F0502020204030204" pitchFamily="34" charset="0"/>
                          <a:cs typeface="Calibri" panose="020F0502020204030204" pitchFamily="34" charset="0"/>
                        </a:rPr>
                        <a:t>Televisión</a:t>
                      </a:r>
                    </a:p>
                  </a:txBody>
                  <a:tcPr marL="36000"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b"/>
                      <a:r>
                        <a:rPr lang="es-ES" sz="1100" b="1" i="0" u="none" strike="noStrike">
                          <a:solidFill>
                            <a:srgbClr val="000000"/>
                          </a:solidFill>
                          <a:effectLst/>
                          <a:latin typeface="Calibri" panose="020F0502020204030204" pitchFamily="34" charset="0"/>
                          <a:cs typeface="Calibri" panose="020F0502020204030204" pitchFamily="34" charset="0"/>
                        </a:rPr>
                        <a:t>2,016</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b"/>
                      <a:r>
                        <a:rPr lang="es-ES" sz="1100" b="1" i="0" u="none" strike="noStrike">
                          <a:solidFill>
                            <a:srgbClr val="000000"/>
                          </a:solidFill>
                          <a:effectLst/>
                          <a:latin typeface="Calibri" panose="020F0502020204030204" pitchFamily="34" charset="0"/>
                          <a:cs typeface="Calibri" panose="020F0502020204030204" pitchFamily="34" charset="0"/>
                        </a:rPr>
                        <a:t>10.5%</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b"/>
                      <a:r>
                        <a:rPr lang="es-ES" sz="1100" b="1" i="0" u="none" strike="noStrike">
                          <a:solidFill>
                            <a:srgbClr val="000000"/>
                          </a:solidFill>
                          <a:effectLst/>
                          <a:latin typeface="Calibri" panose="020F0502020204030204" pitchFamily="34" charset="0"/>
                          <a:cs typeface="Calibri" panose="020F0502020204030204" pitchFamily="34" charset="0"/>
                        </a:rPr>
                        <a:t>904</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b"/>
                      <a:r>
                        <a:rPr lang="es-ES" sz="1100" b="1" i="0" u="none" strike="noStrike">
                          <a:solidFill>
                            <a:srgbClr val="000000"/>
                          </a:solidFill>
                          <a:effectLst/>
                          <a:latin typeface="Calibri" panose="020F0502020204030204" pitchFamily="34" charset="0"/>
                          <a:cs typeface="Calibri" panose="020F0502020204030204" pitchFamily="34" charset="0"/>
                        </a:rPr>
                        <a:t>22.3%</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b"/>
                      <a:r>
                        <a:rPr lang="es-ES" sz="1100" b="1" i="0" u="none" strike="noStrike">
                          <a:solidFill>
                            <a:srgbClr val="000000"/>
                          </a:solidFill>
                          <a:effectLst/>
                          <a:latin typeface="Calibri" panose="020F0502020204030204" pitchFamily="34" charset="0"/>
                          <a:cs typeface="Calibri" panose="020F0502020204030204" pitchFamily="34" charset="0"/>
                        </a:rPr>
                        <a:t>2,920</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b"/>
                      <a:r>
                        <a:rPr lang="es-ES" sz="1100" b="1" i="0" u="none" strike="noStrike">
                          <a:solidFill>
                            <a:srgbClr val="000000"/>
                          </a:solidFill>
                          <a:effectLst/>
                          <a:latin typeface="Calibri" panose="020F0502020204030204" pitchFamily="34" charset="0"/>
                          <a:cs typeface="Calibri" panose="020F0502020204030204" pitchFamily="34" charset="0"/>
                        </a:rPr>
                        <a:t>12.5%</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r>
              <a:tr h="216000">
                <a:tc>
                  <a:txBody>
                    <a:bodyPr/>
                    <a:lstStyle/>
                    <a:p>
                      <a:pPr algn="l" fontAlgn="b"/>
                      <a:r>
                        <a:rPr lang="es-ES" sz="1100" b="1" i="0" u="none" strike="noStrike" dirty="0">
                          <a:solidFill>
                            <a:srgbClr val="000000"/>
                          </a:solidFill>
                          <a:effectLst/>
                          <a:latin typeface="Calibri" panose="020F0502020204030204" pitchFamily="34" charset="0"/>
                          <a:cs typeface="Calibri" panose="020F0502020204030204" pitchFamily="34" charset="0"/>
                        </a:rPr>
                        <a:t>Publicidad en vía pública o en transportes públicos</a:t>
                      </a:r>
                    </a:p>
                  </a:txBody>
                  <a:tcPr marL="36000"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b"/>
                      <a:r>
                        <a:rPr lang="es-ES" sz="1100" b="1" i="0" u="none" strike="noStrike">
                          <a:solidFill>
                            <a:srgbClr val="000000"/>
                          </a:solidFill>
                          <a:effectLst/>
                          <a:latin typeface="Calibri" panose="020F0502020204030204" pitchFamily="34" charset="0"/>
                          <a:cs typeface="Calibri" panose="020F0502020204030204" pitchFamily="34" charset="0"/>
                        </a:rPr>
                        <a:t>1,122</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b"/>
                      <a:r>
                        <a:rPr lang="es-ES" sz="1100" b="1" i="0" u="none" strike="noStrike">
                          <a:solidFill>
                            <a:srgbClr val="000000"/>
                          </a:solidFill>
                          <a:effectLst/>
                          <a:latin typeface="Calibri" panose="020F0502020204030204" pitchFamily="34" charset="0"/>
                          <a:cs typeface="Calibri" panose="020F0502020204030204" pitchFamily="34" charset="0"/>
                        </a:rPr>
                        <a:t>5.8%</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b"/>
                      <a:r>
                        <a:rPr lang="es-ES" sz="1100" b="1" i="0" u="none" strike="noStrike">
                          <a:solidFill>
                            <a:srgbClr val="000000"/>
                          </a:solidFill>
                          <a:effectLst/>
                          <a:latin typeface="Calibri" panose="020F0502020204030204" pitchFamily="34" charset="0"/>
                          <a:cs typeface="Calibri" panose="020F0502020204030204" pitchFamily="34" charset="0"/>
                        </a:rPr>
                        <a:t>331</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b"/>
                      <a:r>
                        <a:rPr lang="es-ES" sz="1100" b="1" i="0" u="none" strike="noStrike">
                          <a:solidFill>
                            <a:srgbClr val="000000"/>
                          </a:solidFill>
                          <a:effectLst/>
                          <a:latin typeface="Calibri" panose="020F0502020204030204" pitchFamily="34" charset="0"/>
                          <a:cs typeface="Calibri" panose="020F0502020204030204" pitchFamily="34" charset="0"/>
                        </a:rPr>
                        <a:t>8.2%</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b"/>
                      <a:r>
                        <a:rPr lang="es-ES" sz="1100" b="1" i="0" u="none" strike="noStrike">
                          <a:solidFill>
                            <a:srgbClr val="000000"/>
                          </a:solidFill>
                          <a:effectLst/>
                          <a:latin typeface="Calibri" panose="020F0502020204030204" pitchFamily="34" charset="0"/>
                          <a:cs typeface="Calibri" panose="020F0502020204030204" pitchFamily="34" charset="0"/>
                        </a:rPr>
                        <a:t>1,453</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b"/>
                      <a:r>
                        <a:rPr lang="es-ES" sz="1100" b="1" i="0" u="none" strike="noStrike">
                          <a:solidFill>
                            <a:srgbClr val="000000"/>
                          </a:solidFill>
                          <a:effectLst/>
                          <a:latin typeface="Calibri" panose="020F0502020204030204" pitchFamily="34" charset="0"/>
                          <a:cs typeface="Calibri" panose="020F0502020204030204" pitchFamily="34" charset="0"/>
                        </a:rPr>
                        <a:t>6.2%</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r>
              <a:tr h="216000">
                <a:tc>
                  <a:txBody>
                    <a:bodyPr/>
                    <a:lstStyle/>
                    <a:p>
                      <a:pPr algn="l" fontAlgn="b"/>
                      <a:r>
                        <a:rPr lang="es-ES" sz="1100" b="1" i="0" u="none" strike="noStrike" dirty="0">
                          <a:solidFill>
                            <a:srgbClr val="000000"/>
                          </a:solidFill>
                          <a:effectLst/>
                          <a:latin typeface="Calibri" panose="020F0502020204030204" pitchFamily="34" charset="0"/>
                          <a:cs typeface="Calibri" panose="020F0502020204030204" pitchFamily="34" charset="0"/>
                        </a:rPr>
                        <a:t>Radio</a:t>
                      </a:r>
                    </a:p>
                  </a:txBody>
                  <a:tcPr marL="36000"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b"/>
                      <a:r>
                        <a:rPr lang="es-ES" sz="1100" b="1" i="0" u="none" strike="noStrike">
                          <a:solidFill>
                            <a:srgbClr val="000000"/>
                          </a:solidFill>
                          <a:effectLst/>
                          <a:latin typeface="Calibri" panose="020F0502020204030204" pitchFamily="34" charset="0"/>
                          <a:cs typeface="Calibri" panose="020F0502020204030204" pitchFamily="34" charset="0"/>
                        </a:rPr>
                        <a:t>1,282</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b"/>
                      <a:r>
                        <a:rPr lang="es-ES" sz="1100" b="1" i="0" u="none" strike="noStrike">
                          <a:solidFill>
                            <a:srgbClr val="000000"/>
                          </a:solidFill>
                          <a:effectLst/>
                          <a:latin typeface="Calibri" panose="020F0502020204030204" pitchFamily="34" charset="0"/>
                          <a:cs typeface="Calibri" panose="020F0502020204030204" pitchFamily="34" charset="0"/>
                        </a:rPr>
                        <a:t>6.6%</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b"/>
                      <a:r>
                        <a:rPr lang="es-ES" sz="1100" b="1" i="0" u="none" strike="noStrike">
                          <a:solidFill>
                            <a:srgbClr val="000000"/>
                          </a:solidFill>
                          <a:effectLst/>
                          <a:latin typeface="Calibri" panose="020F0502020204030204" pitchFamily="34" charset="0"/>
                          <a:cs typeface="Calibri" panose="020F0502020204030204" pitchFamily="34" charset="0"/>
                        </a:rPr>
                        <a:t>155</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b"/>
                      <a:r>
                        <a:rPr lang="es-ES" sz="1100" b="1" i="0" u="none" strike="noStrike">
                          <a:solidFill>
                            <a:srgbClr val="000000"/>
                          </a:solidFill>
                          <a:effectLst/>
                          <a:latin typeface="Calibri" panose="020F0502020204030204" pitchFamily="34" charset="0"/>
                          <a:cs typeface="Calibri" panose="020F0502020204030204" pitchFamily="34" charset="0"/>
                        </a:rPr>
                        <a:t>3.8%</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b"/>
                      <a:r>
                        <a:rPr lang="es-ES" sz="1100" b="1" i="0" u="none" strike="noStrike">
                          <a:solidFill>
                            <a:srgbClr val="000000"/>
                          </a:solidFill>
                          <a:effectLst/>
                          <a:latin typeface="Calibri" panose="020F0502020204030204" pitchFamily="34" charset="0"/>
                          <a:cs typeface="Calibri" panose="020F0502020204030204" pitchFamily="34" charset="0"/>
                        </a:rPr>
                        <a:t>1,437</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b"/>
                      <a:r>
                        <a:rPr lang="es-ES" sz="1100" b="1" i="0" u="none" strike="noStrike">
                          <a:solidFill>
                            <a:srgbClr val="000000"/>
                          </a:solidFill>
                          <a:effectLst/>
                          <a:latin typeface="Calibri" panose="020F0502020204030204" pitchFamily="34" charset="0"/>
                          <a:cs typeface="Calibri" panose="020F0502020204030204" pitchFamily="34" charset="0"/>
                        </a:rPr>
                        <a:t>6.2%</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r>
              <a:tr h="216000">
                <a:tc>
                  <a:txBody>
                    <a:bodyPr/>
                    <a:lstStyle/>
                    <a:p>
                      <a:pPr algn="l" fontAlgn="b"/>
                      <a:r>
                        <a:rPr lang="es-ES" sz="1100" b="1" i="0" u="none" strike="noStrike" dirty="0">
                          <a:solidFill>
                            <a:srgbClr val="000000"/>
                          </a:solidFill>
                          <a:effectLst/>
                          <a:latin typeface="Calibri" panose="020F0502020204030204" pitchFamily="34" charset="0"/>
                          <a:cs typeface="Calibri" panose="020F0502020204030204" pitchFamily="34" charset="0"/>
                        </a:rPr>
                        <a:t>Periódicos o revistas</a:t>
                      </a:r>
                    </a:p>
                  </a:txBody>
                  <a:tcPr marL="36000"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b"/>
                      <a:r>
                        <a:rPr lang="es-ES" sz="1100" b="1" i="0" u="none" strike="noStrike">
                          <a:solidFill>
                            <a:srgbClr val="000000"/>
                          </a:solidFill>
                          <a:effectLst/>
                          <a:latin typeface="Calibri" panose="020F0502020204030204" pitchFamily="34" charset="0"/>
                          <a:cs typeface="Calibri" panose="020F0502020204030204" pitchFamily="34" charset="0"/>
                        </a:rPr>
                        <a:t>1,037</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b"/>
                      <a:r>
                        <a:rPr lang="es-ES" sz="1100" b="1" i="0" u="none" strike="noStrike">
                          <a:solidFill>
                            <a:srgbClr val="000000"/>
                          </a:solidFill>
                          <a:effectLst/>
                          <a:latin typeface="Calibri" panose="020F0502020204030204" pitchFamily="34" charset="0"/>
                          <a:cs typeface="Calibri" panose="020F0502020204030204" pitchFamily="34" charset="0"/>
                        </a:rPr>
                        <a:t>5.4%</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b"/>
                      <a:r>
                        <a:rPr lang="es-ES" sz="1100" b="1" i="0" u="none" strike="noStrike">
                          <a:solidFill>
                            <a:srgbClr val="000000"/>
                          </a:solidFill>
                          <a:effectLst/>
                          <a:latin typeface="Calibri" panose="020F0502020204030204" pitchFamily="34" charset="0"/>
                          <a:cs typeface="Calibri" panose="020F0502020204030204" pitchFamily="34" charset="0"/>
                        </a:rPr>
                        <a:t>178</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b"/>
                      <a:r>
                        <a:rPr lang="es-ES" sz="1100" b="1" i="0" u="none" strike="noStrike">
                          <a:solidFill>
                            <a:srgbClr val="000000"/>
                          </a:solidFill>
                          <a:effectLst/>
                          <a:latin typeface="Calibri" panose="020F0502020204030204" pitchFamily="34" charset="0"/>
                          <a:cs typeface="Calibri" panose="020F0502020204030204" pitchFamily="34" charset="0"/>
                        </a:rPr>
                        <a:t>4.4%</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b"/>
                      <a:r>
                        <a:rPr lang="es-ES" sz="1100" b="1" i="0" u="none" strike="noStrike">
                          <a:solidFill>
                            <a:srgbClr val="000000"/>
                          </a:solidFill>
                          <a:effectLst/>
                          <a:latin typeface="Calibri" panose="020F0502020204030204" pitchFamily="34" charset="0"/>
                          <a:cs typeface="Calibri" panose="020F0502020204030204" pitchFamily="34" charset="0"/>
                        </a:rPr>
                        <a:t>1,215</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b"/>
                      <a:r>
                        <a:rPr lang="es-ES" sz="1100" b="1" i="0" u="none" strike="noStrike">
                          <a:solidFill>
                            <a:srgbClr val="000000"/>
                          </a:solidFill>
                          <a:effectLst/>
                          <a:latin typeface="Calibri" panose="020F0502020204030204" pitchFamily="34" charset="0"/>
                          <a:cs typeface="Calibri" panose="020F0502020204030204" pitchFamily="34" charset="0"/>
                        </a:rPr>
                        <a:t>5.2%</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r>
              <a:tr h="216000">
                <a:tc>
                  <a:txBody>
                    <a:bodyPr/>
                    <a:lstStyle/>
                    <a:p>
                      <a:pPr algn="l" fontAlgn="b"/>
                      <a:r>
                        <a:rPr lang="es-ES" sz="1100" b="1" i="0" u="none" strike="noStrike" dirty="0" smtClean="0">
                          <a:solidFill>
                            <a:srgbClr val="000000"/>
                          </a:solidFill>
                          <a:effectLst/>
                          <a:latin typeface="Calibri" panose="020F0502020204030204" pitchFamily="34" charset="0"/>
                          <a:cs typeface="Calibri" panose="020F0502020204030204" pitchFamily="34" charset="0"/>
                        </a:rPr>
                        <a:t>Por los Sujetos Obligados</a:t>
                      </a:r>
                      <a:endParaRPr lang="es-ES" sz="1100" b="1" i="0" u="none" strike="noStrike" dirty="0">
                        <a:solidFill>
                          <a:srgbClr val="000000"/>
                        </a:solidFill>
                        <a:effectLst/>
                        <a:latin typeface="Calibri" panose="020F0502020204030204" pitchFamily="34" charset="0"/>
                        <a:cs typeface="Calibri" panose="020F0502020204030204" pitchFamily="34" charset="0"/>
                      </a:endParaRPr>
                    </a:p>
                  </a:txBody>
                  <a:tcPr marL="36000"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b"/>
                      <a:r>
                        <a:rPr lang="es-ES" sz="1100" b="1" i="0" u="none" strike="noStrike">
                          <a:solidFill>
                            <a:srgbClr val="000000"/>
                          </a:solidFill>
                          <a:effectLst/>
                          <a:latin typeface="Calibri" panose="020F0502020204030204" pitchFamily="34" charset="0"/>
                          <a:cs typeface="Calibri" panose="020F0502020204030204" pitchFamily="34" charset="0"/>
                        </a:rPr>
                        <a:t>220</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b"/>
                      <a:r>
                        <a:rPr lang="es-ES" sz="1100" b="1" i="0" u="none" strike="noStrike">
                          <a:solidFill>
                            <a:srgbClr val="000000"/>
                          </a:solidFill>
                          <a:effectLst/>
                          <a:latin typeface="Calibri" panose="020F0502020204030204" pitchFamily="34" charset="0"/>
                          <a:cs typeface="Calibri" panose="020F0502020204030204" pitchFamily="34" charset="0"/>
                        </a:rPr>
                        <a:t>1.1%</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b"/>
                      <a:r>
                        <a:rPr lang="es-ES" sz="1100" b="1" i="0" u="none" strike="noStrike">
                          <a:solidFill>
                            <a:srgbClr val="000000"/>
                          </a:solidFill>
                          <a:effectLst/>
                          <a:latin typeface="Calibri" panose="020F0502020204030204" pitchFamily="34" charset="0"/>
                          <a:cs typeface="Calibri" panose="020F0502020204030204" pitchFamily="34" charset="0"/>
                        </a:rPr>
                        <a:t>398</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b"/>
                      <a:r>
                        <a:rPr lang="es-ES" sz="1100" b="1" i="0" u="none" strike="noStrike">
                          <a:solidFill>
                            <a:srgbClr val="000000"/>
                          </a:solidFill>
                          <a:effectLst/>
                          <a:latin typeface="Calibri" panose="020F0502020204030204" pitchFamily="34" charset="0"/>
                          <a:cs typeface="Calibri" panose="020F0502020204030204" pitchFamily="34" charset="0"/>
                        </a:rPr>
                        <a:t>9.8%</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b"/>
                      <a:r>
                        <a:rPr lang="es-ES" sz="1100" b="1" i="0" u="none" strike="noStrike">
                          <a:solidFill>
                            <a:srgbClr val="000000"/>
                          </a:solidFill>
                          <a:effectLst/>
                          <a:latin typeface="Calibri" panose="020F0502020204030204" pitchFamily="34" charset="0"/>
                          <a:cs typeface="Calibri" panose="020F0502020204030204" pitchFamily="34" charset="0"/>
                        </a:rPr>
                        <a:t>618</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b"/>
                      <a:r>
                        <a:rPr lang="es-ES" sz="1100" b="1" i="0" u="none" strike="noStrike">
                          <a:solidFill>
                            <a:srgbClr val="000000"/>
                          </a:solidFill>
                          <a:effectLst/>
                          <a:latin typeface="Calibri" panose="020F0502020204030204" pitchFamily="34" charset="0"/>
                          <a:cs typeface="Calibri" panose="020F0502020204030204" pitchFamily="34" charset="0"/>
                        </a:rPr>
                        <a:t>2.6%</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r>
              <a:tr h="216000">
                <a:tc>
                  <a:txBody>
                    <a:bodyPr/>
                    <a:lstStyle/>
                    <a:p>
                      <a:pPr algn="l" fontAlgn="b"/>
                      <a:r>
                        <a:rPr lang="es-ES" sz="1100" b="1" i="0" u="none" strike="noStrike" dirty="0">
                          <a:solidFill>
                            <a:srgbClr val="000000"/>
                          </a:solidFill>
                          <a:effectLst/>
                          <a:latin typeface="Calibri" panose="020F0502020204030204" pitchFamily="34" charset="0"/>
                          <a:cs typeface="Calibri" panose="020F0502020204030204" pitchFamily="34" charset="0"/>
                        </a:rPr>
                        <a:t>En la escuela</a:t>
                      </a:r>
                    </a:p>
                  </a:txBody>
                  <a:tcPr marL="36000"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b"/>
                      <a:r>
                        <a:rPr lang="es-ES" sz="1100" b="1" i="0" u="none" strike="noStrike">
                          <a:solidFill>
                            <a:srgbClr val="000000"/>
                          </a:solidFill>
                          <a:effectLst/>
                          <a:latin typeface="Calibri" panose="020F0502020204030204" pitchFamily="34" charset="0"/>
                          <a:cs typeface="Calibri" panose="020F0502020204030204" pitchFamily="34" charset="0"/>
                        </a:rPr>
                        <a:t>372</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b"/>
                      <a:r>
                        <a:rPr lang="es-ES" sz="1100" b="1" i="0" u="none" strike="noStrike">
                          <a:solidFill>
                            <a:srgbClr val="000000"/>
                          </a:solidFill>
                          <a:effectLst/>
                          <a:latin typeface="Calibri" panose="020F0502020204030204" pitchFamily="34" charset="0"/>
                          <a:cs typeface="Calibri" panose="020F0502020204030204" pitchFamily="34" charset="0"/>
                        </a:rPr>
                        <a:t>1.9%</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b"/>
                      <a:r>
                        <a:rPr lang="es-ES" sz="1100" b="1" i="0" u="none" strike="noStrike">
                          <a:solidFill>
                            <a:srgbClr val="000000"/>
                          </a:solidFill>
                          <a:effectLst/>
                          <a:latin typeface="Calibri" panose="020F0502020204030204" pitchFamily="34" charset="0"/>
                          <a:cs typeface="Calibri" panose="020F0502020204030204" pitchFamily="34" charset="0"/>
                        </a:rPr>
                        <a:t>44</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b"/>
                      <a:r>
                        <a:rPr lang="es-ES" sz="1100" b="1" i="0" u="none" strike="noStrike">
                          <a:solidFill>
                            <a:srgbClr val="000000"/>
                          </a:solidFill>
                          <a:effectLst/>
                          <a:latin typeface="Calibri" panose="020F0502020204030204" pitchFamily="34" charset="0"/>
                          <a:cs typeface="Calibri" panose="020F0502020204030204" pitchFamily="34" charset="0"/>
                        </a:rPr>
                        <a:t>1.1%</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b"/>
                      <a:r>
                        <a:rPr lang="es-ES" sz="1100" b="1" i="0" u="none" strike="noStrike">
                          <a:solidFill>
                            <a:srgbClr val="000000"/>
                          </a:solidFill>
                          <a:effectLst/>
                          <a:latin typeface="Calibri" panose="020F0502020204030204" pitchFamily="34" charset="0"/>
                          <a:cs typeface="Calibri" panose="020F0502020204030204" pitchFamily="34" charset="0"/>
                        </a:rPr>
                        <a:t>416</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b"/>
                      <a:r>
                        <a:rPr lang="es-ES" sz="1100" b="1" i="0" u="none" strike="noStrike">
                          <a:solidFill>
                            <a:srgbClr val="000000"/>
                          </a:solidFill>
                          <a:effectLst/>
                          <a:latin typeface="Calibri" panose="020F0502020204030204" pitchFamily="34" charset="0"/>
                          <a:cs typeface="Calibri" panose="020F0502020204030204" pitchFamily="34" charset="0"/>
                        </a:rPr>
                        <a:t>1.8%</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r>
              <a:tr h="216000">
                <a:tc>
                  <a:txBody>
                    <a:bodyPr/>
                    <a:lstStyle/>
                    <a:p>
                      <a:pPr algn="l" fontAlgn="b"/>
                      <a:r>
                        <a:rPr lang="es-ES" sz="1100" b="1" i="0" u="none" strike="noStrike" dirty="0">
                          <a:solidFill>
                            <a:srgbClr val="000000"/>
                          </a:solidFill>
                          <a:effectLst/>
                          <a:latin typeface="Calibri" panose="020F0502020204030204" pitchFamily="34" charset="0"/>
                          <a:cs typeface="Calibri" panose="020F0502020204030204" pitchFamily="34" charset="0"/>
                        </a:rPr>
                        <a:t>Por conocimiento de la </a:t>
                      </a:r>
                      <a:r>
                        <a:rPr lang="es-ES" sz="1100" b="1" i="0" u="none" strike="noStrike" dirty="0" smtClean="0">
                          <a:solidFill>
                            <a:srgbClr val="000000"/>
                          </a:solidFill>
                          <a:effectLst/>
                          <a:latin typeface="Calibri" panose="020F0502020204030204" pitchFamily="34" charset="0"/>
                          <a:cs typeface="Calibri" panose="020F0502020204030204" pitchFamily="34" charset="0"/>
                        </a:rPr>
                        <a:t>LTAIPRC</a:t>
                      </a:r>
                      <a:endParaRPr lang="es-ES" sz="1100" b="1" i="0" u="none" strike="noStrike" dirty="0">
                        <a:solidFill>
                          <a:srgbClr val="000000"/>
                        </a:solidFill>
                        <a:effectLst/>
                        <a:latin typeface="Calibri" panose="020F0502020204030204" pitchFamily="34" charset="0"/>
                        <a:cs typeface="Calibri" panose="020F0502020204030204" pitchFamily="34" charset="0"/>
                      </a:endParaRPr>
                    </a:p>
                  </a:txBody>
                  <a:tcPr marL="36000"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b"/>
                      <a:r>
                        <a:rPr lang="es-ES" sz="1100" b="1" i="0" u="none" strike="noStrike">
                          <a:solidFill>
                            <a:srgbClr val="000000"/>
                          </a:solidFill>
                          <a:effectLst/>
                          <a:latin typeface="Calibri" panose="020F0502020204030204" pitchFamily="34" charset="0"/>
                          <a:cs typeface="Calibri" panose="020F0502020204030204" pitchFamily="34" charset="0"/>
                        </a:rPr>
                        <a:t>259</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b"/>
                      <a:r>
                        <a:rPr lang="es-ES" sz="1100" b="1" i="0" u="none" strike="noStrike">
                          <a:solidFill>
                            <a:srgbClr val="000000"/>
                          </a:solidFill>
                          <a:effectLst/>
                          <a:latin typeface="Calibri" panose="020F0502020204030204" pitchFamily="34" charset="0"/>
                          <a:cs typeface="Calibri" panose="020F0502020204030204" pitchFamily="34" charset="0"/>
                        </a:rPr>
                        <a:t>1.3%</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b"/>
                      <a:r>
                        <a:rPr lang="es-ES" sz="1100" b="1" i="0" u="none" strike="noStrike">
                          <a:solidFill>
                            <a:srgbClr val="000000"/>
                          </a:solidFill>
                          <a:effectLst/>
                          <a:latin typeface="Calibri" panose="020F0502020204030204" pitchFamily="34" charset="0"/>
                          <a:cs typeface="Calibri" panose="020F0502020204030204" pitchFamily="34" charset="0"/>
                        </a:rPr>
                        <a:t>35</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b"/>
                      <a:r>
                        <a:rPr lang="es-ES" sz="1100" b="1" i="0" u="none" strike="noStrike">
                          <a:solidFill>
                            <a:srgbClr val="000000"/>
                          </a:solidFill>
                          <a:effectLst/>
                          <a:latin typeface="Calibri" panose="020F0502020204030204" pitchFamily="34" charset="0"/>
                          <a:cs typeface="Calibri" panose="020F0502020204030204" pitchFamily="34" charset="0"/>
                        </a:rPr>
                        <a:t>0.9%</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b"/>
                      <a:r>
                        <a:rPr lang="es-ES" sz="1100" b="1" i="0" u="none" strike="noStrike">
                          <a:solidFill>
                            <a:srgbClr val="000000"/>
                          </a:solidFill>
                          <a:effectLst/>
                          <a:latin typeface="Calibri" panose="020F0502020204030204" pitchFamily="34" charset="0"/>
                          <a:cs typeface="Calibri" panose="020F0502020204030204" pitchFamily="34" charset="0"/>
                        </a:rPr>
                        <a:t>294</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b"/>
                      <a:r>
                        <a:rPr lang="es-ES" sz="1100" b="1" i="0" u="none" strike="noStrike">
                          <a:solidFill>
                            <a:srgbClr val="000000"/>
                          </a:solidFill>
                          <a:effectLst/>
                          <a:latin typeface="Calibri" panose="020F0502020204030204" pitchFamily="34" charset="0"/>
                          <a:cs typeface="Calibri" panose="020F0502020204030204" pitchFamily="34" charset="0"/>
                        </a:rPr>
                        <a:t>1.3%</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r>
              <a:tr h="216000">
                <a:tc>
                  <a:txBody>
                    <a:bodyPr/>
                    <a:lstStyle/>
                    <a:p>
                      <a:pPr algn="l" fontAlgn="b"/>
                      <a:r>
                        <a:rPr lang="es-ES" sz="1100" b="1" i="0" u="none" strike="noStrike" dirty="0">
                          <a:solidFill>
                            <a:srgbClr val="000000"/>
                          </a:solidFill>
                          <a:effectLst/>
                          <a:latin typeface="Calibri" panose="020F0502020204030204" pitchFamily="34" charset="0"/>
                          <a:cs typeface="Calibri" panose="020F0502020204030204" pitchFamily="34" charset="0"/>
                        </a:rPr>
                        <a:t>En el trabajo</a:t>
                      </a:r>
                    </a:p>
                  </a:txBody>
                  <a:tcPr marL="36000"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b"/>
                      <a:r>
                        <a:rPr lang="es-ES" sz="1100" b="1" i="0" u="none" strike="noStrike">
                          <a:solidFill>
                            <a:srgbClr val="000000"/>
                          </a:solidFill>
                          <a:effectLst/>
                          <a:latin typeface="Calibri" panose="020F0502020204030204" pitchFamily="34" charset="0"/>
                          <a:cs typeface="Calibri" panose="020F0502020204030204" pitchFamily="34" charset="0"/>
                        </a:rPr>
                        <a:t>135</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b"/>
                      <a:r>
                        <a:rPr lang="es-ES" sz="1100" b="1" i="0" u="none" strike="noStrike">
                          <a:solidFill>
                            <a:srgbClr val="000000"/>
                          </a:solidFill>
                          <a:effectLst/>
                          <a:latin typeface="Calibri" panose="020F0502020204030204" pitchFamily="34" charset="0"/>
                          <a:cs typeface="Calibri" panose="020F0502020204030204" pitchFamily="34" charset="0"/>
                        </a:rPr>
                        <a:t>0.7%</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b"/>
                      <a:r>
                        <a:rPr lang="es-ES" sz="1100" b="1" i="0" u="none" strike="noStrike">
                          <a:solidFill>
                            <a:srgbClr val="000000"/>
                          </a:solidFill>
                          <a:effectLst/>
                          <a:latin typeface="Calibri" panose="020F0502020204030204" pitchFamily="34" charset="0"/>
                          <a:cs typeface="Calibri" panose="020F0502020204030204" pitchFamily="34" charset="0"/>
                        </a:rPr>
                        <a:t>34</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b"/>
                      <a:r>
                        <a:rPr lang="es-ES" sz="1100" b="1" i="0" u="none" strike="noStrike">
                          <a:solidFill>
                            <a:srgbClr val="000000"/>
                          </a:solidFill>
                          <a:effectLst/>
                          <a:latin typeface="Calibri" panose="020F0502020204030204" pitchFamily="34" charset="0"/>
                          <a:cs typeface="Calibri" panose="020F0502020204030204" pitchFamily="34" charset="0"/>
                        </a:rPr>
                        <a:t>0.8%</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b"/>
                      <a:r>
                        <a:rPr lang="es-ES" sz="1100" b="1" i="0" u="none" strike="noStrike">
                          <a:solidFill>
                            <a:srgbClr val="000000"/>
                          </a:solidFill>
                          <a:effectLst/>
                          <a:latin typeface="Calibri" panose="020F0502020204030204" pitchFamily="34" charset="0"/>
                          <a:cs typeface="Calibri" panose="020F0502020204030204" pitchFamily="34" charset="0"/>
                        </a:rPr>
                        <a:t>169</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b"/>
                      <a:r>
                        <a:rPr lang="es-ES" sz="1100" b="1" i="0" u="none" strike="noStrike">
                          <a:solidFill>
                            <a:srgbClr val="000000"/>
                          </a:solidFill>
                          <a:effectLst/>
                          <a:latin typeface="Calibri" panose="020F0502020204030204" pitchFamily="34" charset="0"/>
                          <a:cs typeface="Calibri" panose="020F0502020204030204" pitchFamily="34" charset="0"/>
                        </a:rPr>
                        <a:t>0.7%</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r>
              <a:tr h="216000">
                <a:tc>
                  <a:txBody>
                    <a:bodyPr/>
                    <a:lstStyle/>
                    <a:p>
                      <a:pPr algn="l" fontAlgn="b"/>
                      <a:r>
                        <a:rPr lang="pt-BR" sz="1100" b="1" i="0" u="none" strike="noStrike" dirty="0">
                          <a:solidFill>
                            <a:srgbClr val="000000"/>
                          </a:solidFill>
                          <a:effectLst/>
                          <a:latin typeface="Calibri" panose="020F0502020204030204" pitchFamily="34" charset="0"/>
                          <a:cs typeface="Calibri" panose="020F0502020204030204" pitchFamily="34" charset="0"/>
                        </a:rPr>
                        <a:t>Diplomado, curso</a:t>
                      </a:r>
                      <a:r>
                        <a:rPr lang="pt-BR" sz="1100" b="1" i="0" u="none" strike="noStrike" dirty="0" smtClean="0">
                          <a:solidFill>
                            <a:srgbClr val="000000"/>
                          </a:solidFill>
                          <a:effectLst/>
                          <a:latin typeface="Calibri" panose="020F0502020204030204" pitchFamily="34" charset="0"/>
                          <a:cs typeface="Calibri" panose="020F0502020204030204" pitchFamily="34" charset="0"/>
                        </a:rPr>
                        <a:t>, </a:t>
                      </a:r>
                      <a:r>
                        <a:rPr lang="pt-BR" sz="1100" b="1" i="0" u="none" strike="noStrike" dirty="0" err="1" smtClean="0">
                          <a:solidFill>
                            <a:srgbClr val="000000"/>
                          </a:solidFill>
                          <a:effectLst/>
                          <a:latin typeface="Calibri" panose="020F0502020204030204" pitchFamily="34" charset="0"/>
                          <a:cs typeface="Calibri" panose="020F0502020204030204" pitchFamily="34" charset="0"/>
                        </a:rPr>
                        <a:t>taller</a:t>
                      </a:r>
                      <a:r>
                        <a:rPr lang="pt-BR" sz="1100" b="1" i="0" u="none" strike="noStrike" dirty="0" smtClean="0">
                          <a:solidFill>
                            <a:srgbClr val="000000"/>
                          </a:solidFill>
                          <a:effectLst/>
                          <a:latin typeface="Calibri" panose="020F0502020204030204" pitchFamily="34" charset="0"/>
                          <a:cs typeface="Calibri" panose="020F0502020204030204" pitchFamily="34" charset="0"/>
                        </a:rPr>
                        <a:t> </a:t>
                      </a:r>
                      <a:r>
                        <a:rPr lang="pt-BR" sz="1100" b="1" i="0" u="none" strike="noStrike" dirty="0">
                          <a:solidFill>
                            <a:srgbClr val="000000"/>
                          </a:solidFill>
                          <a:effectLst/>
                          <a:latin typeface="Calibri" panose="020F0502020204030204" pitchFamily="34" charset="0"/>
                          <a:cs typeface="Calibri" panose="020F0502020204030204" pitchFamily="34" charset="0"/>
                        </a:rPr>
                        <a:t>o conferencia</a:t>
                      </a:r>
                    </a:p>
                  </a:txBody>
                  <a:tcPr marL="36000"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b"/>
                      <a:r>
                        <a:rPr lang="es-ES" sz="1100" b="1" i="0" u="none" strike="noStrike">
                          <a:solidFill>
                            <a:srgbClr val="000000"/>
                          </a:solidFill>
                          <a:effectLst/>
                          <a:latin typeface="Calibri" panose="020F0502020204030204" pitchFamily="34" charset="0"/>
                          <a:cs typeface="Calibri" panose="020F0502020204030204" pitchFamily="34" charset="0"/>
                        </a:rPr>
                        <a:t>125</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b"/>
                      <a:r>
                        <a:rPr lang="es-ES" sz="1100" b="1" i="0" u="none" strike="noStrike">
                          <a:solidFill>
                            <a:srgbClr val="000000"/>
                          </a:solidFill>
                          <a:effectLst/>
                          <a:latin typeface="Calibri" panose="020F0502020204030204" pitchFamily="34" charset="0"/>
                          <a:cs typeface="Calibri" panose="020F0502020204030204" pitchFamily="34" charset="0"/>
                        </a:rPr>
                        <a:t>0.6%</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b"/>
                      <a:r>
                        <a:rPr lang="es-ES" sz="1100" b="1" i="0" u="none" strike="noStrike">
                          <a:solidFill>
                            <a:srgbClr val="000000"/>
                          </a:solidFill>
                          <a:effectLst/>
                          <a:latin typeface="Calibri" panose="020F0502020204030204" pitchFamily="34" charset="0"/>
                          <a:cs typeface="Calibri" panose="020F0502020204030204" pitchFamily="34" charset="0"/>
                        </a:rPr>
                        <a:t>5</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b"/>
                      <a:r>
                        <a:rPr lang="es-ES" sz="1100" b="1" i="0" u="none" strike="noStrike">
                          <a:solidFill>
                            <a:srgbClr val="000000"/>
                          </a:solidFill>
                          <a:effectLst/>
                          <a:latin typeface="Calibri" panose="020F0502020204030204" pitchFamily="34" charset="0"/>
                          <a:cs typeface="Calibri" panose="020F0502020204030204" pitchFamily="34" charset="0"/>
                        </a:rPr>
                        <a:t>0.1%</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b"/>
                      <a:r>
                        <a:rPr lang="es-ES" sz="1100" b="1" i="0" u="none" strike="noStrike">
                          <a:solidFill>
                            <a:srgbClr val="000000"/>
                          </a:solidFill>
                          <a:effectLst/>
                          <a:latin typeface="Calibri" panose="020F0502020204030204" pitchFamily="34" charset="0"/>
                          <a:cs typeface="Calibri" panose="020F0502020204030204" pitchFamily="34" charset="0"/>
                        </a:rPr>
                        <a:t>130</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b"/>
                      <a:r>
                        <a:rPr lang="es-ES" sz="1100" b="1" i="0" u="none" strike="noStrike">
                          <a:solidFill>
                            <a:srgbClr val="000000"/>
                          </a:solidFill>
                          <a:effectLst/>
                          <a:latin typeface="Calibri" panose="020F0502020204030204" pitchFamily="34" charset="0"/>
                          <a:cs typeface="Calibri" panose="020F0502020204030204" pitchFamily="34" charset="0"/>
                        </a:rPr>
                        <a:t>0.6%</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r>
              <a:tr h="216000">
                <a:tc>
                  <a:txBody>
                    <a:bodyPr/>
                    <a:lstStyle/>
                    <a:p>
                      <a:pPr algn="l" fontAlgn="b"/>
                      <a:r>
                        <a:rPr lang="es-ES" sz="1100" b="1" i="0" u="none" strike="noStrike" dirty="0">
                          <a:solidFill>
                            <a:srgbClr val="000000"/>
                          </a:solidFill>
                          <a:effectLst/>
                          <a:latin typeface="Calibri" panose="020F0502020204030204" pitchFamily="34" charset="0"/>
                          <a:cs typeface="Calibri" panose="020F0502020204030204" pitchFamily="34" charset="0"/>
                        </a:rPr>
                        <a:t>Organismos de la Sociedad Civil</a:t>
                      </a:r>
                    </a:p>
                  </a:txBody>
                  <a:tcPr marL="36000"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b"/>
                      <a:r>
                        <a:rPr lang="es-ES" sz="1100" b="1" i="0" u="none" strike="noStrike">
                          <a:solidFill>
                            <a:srgbClr val="000000"/>
                          </a:solidFill>
                          <a:effectLst/>
                          <a:latin typeface="Calibri" panose="020F0502020204030204" pitchFamily="34" charset="0"/>
                          <a:cs typeface="Calibri" panose="020F0502020204030204" pitchFamily="34" charset="0"/>
                        </a:rPr>
                        <a:t>111</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b"/>
                      <a:r>
                        <a:rPr lang="es-ES" sz="1100" b="1" i="0" u="none" strike="noStrike">
                          <a:solidFill>
                            <a:srgbClr val="000000"/>
                          </a:solidFill>
                          <a:effectLst/>
                          <a:latin typeface="Calibri" panose="020F0502020204030204" pitchFamily="34" charset="0"/>
                          <a:cs typeface="Calibri" panose="020F0502020204030204" pitchFamily="34" charset="0"/>
                        </a:rPr>
                        <a:t>0.6%</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b"/>
                      <a:r>
                        <a:rPr lang="es-ES" sz="1100" b="1" i="0" u="none" strike="noStrike">
                          <a:solidFill>
                            <a:srgbClr val="000000"/>
                          </a:solidFill>
                          <a:effectLst/>
                          <a:latin typeface="Calibri" panose="020F0502020204030204" pitchFamily="34" charset="0"/>
                          <a:cs typeface="Calibri" panose="020F0502020204030204" pitchFamily="34" charset="0"/>
                        </a:rPr>
                        <a:t>17</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b"/>
                      <a:r>
                        <a:rPr lang="es-ES" sz="1100" b="1" i="0" u="none" strike="noStrike">
                          <a:solidFill>
                            <a:srgbClr val="000000"/>
                          </a:solidFill>
                          <a:effectLst/>
                          <a:latin typeface="Calibri" panose="020F0502020204030204" pitchFamily="34" charset="0"/>
                          <a:cs typeface="Calibri" panose="020F0502020204030204" pitchFamily="34" charset="0"/>
                        </a:rPr>
                        <a:t>0.4%</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b"/>
                      <a:r>
                        <a:rPr lang="es-ES" sz="1100" b="1" i="0" u="none" strike="noStrike">
                          <a:solidFill>
                            <a:srgbClr val="000000"/>
                          </a:solidFill>
                          <a:effectLst/>
                          <a:latin typeface="Calibri" panose="020F0502020204030204" pitchFamily="34" charset="0"/>
                          <a:cs typeface="Calibri" panose="020F0502020204030204" pitchFamily="34" charset="0"/>
                        </a:rPr>
                        <a:t>128</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b"/>
                      <a:r>
                        <a:rPr lang="es-ES" sz="1100" b="1" i="0" u="none" strike="noStrike">
                          <a:solidFill>
                            <a:srgbClr val="000000"/>
                          </a:solidFill>
                          <a:effectLst/>
                          <a:latin typeface="Calibri" panose="020F0502020204030204" pitchFamily="34" charset="0"/>
                          <a:cs typeface="Calibri" panose="020F0502020204030204" pitchFamily="34" charset="0"/>
                        </a:rPr>
                        <a:t>0.5%</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r>
              <a:tr h="216000">
                <a:tc>
                  <a:txBody>
                    <a:bodyPr/>
                    <a:lstStyle/>
                    <a:p>
                      <a:pPr algn="l" fontAlgn="b"/>
                      <a:r>
                        <a:rPr lang="es-ES" sz="1100" b="1" i="0" u="none" strike="noStrike" dirty="0">
                          <a:solidFill>
                            <a:srgbClr val="000000"/>
                          </a:solidFill>
                          <a:effectLst/>
                          <a:latin typeface="Calibri" panose="020F0502020204030204" pitchFamily="34" charset="0"/>
                          <a:cs typeface="Calibri" panose="020F0502020204030204" pitchFamily="34" charset="0"/>
                        </a:rPr>
                        <a:t>Interés propio</a:t>
                      </a:r>
                    </a:p>
                  </a:txBody>
                  <a:tcPr marL="36000"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b"/>
                      <a:r>
                        <a:rPr lang="es-ES" sz="1100" b="1" i="0" u="none" strike="noStrike">
                          <a:solidFill>
                            <a:srgbClr val="000000"/>
                          </a:solidFill>
                          <a:effectLst/>
                          <a:latin typeface="Calibri" panose="020F0502020204030204" pitchFamily="34" charset="0"/>
                          <a:cs typeface="Calibri" panose="020F0502020204030204" pitchFamily="34" charset="0"/>
                        </a:rPr>
                        <a:t>56</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b"/>
                      <a:r>
                        <a:rPr lang="es-ES" sz="1100" b="1" i="0" u="none" strike="noStrike">
                          <a:solidFill>
                            <a:srgbClr val="000000"/>
                          </a:solidFill>
                          <a:effectLst/>
                          <a:latin typeface="Calibri" panose="020F0502020204030204" pitchFamily="34" charset="0"/>
                          <a:cs typeface="Calibri" panose="020F0502020204030204" pitchFamily="34" charset="0"/>
                        </a:rPr>
                        <a:t>0.3%</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b"/>
                      <a:r>
                        <a:rPr lang="es-ES" sz="1100" b="1" i="0" u="none" strike="noStrike">
                          <a:solidFill>
                            <a:srgbClr val="000000"/>
                          </a:solidFill>
                          <a:effectLst/>
                          <a:latin typeface="Calibri" panose="020F0502020204030204" pitchFamily="34" charset="0"/>
                          <a:cs typeface="Calibri" panose="020F0502020204030204" pitchFamily="34" charset="0"/>
                        </a:rPr>
                        <a:t>36</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b"/>
                      <a:r>
                        <a:rPr lang="es-ES" sz="1100" b="1" i="0" u="none" strike="noStrike">
                          <a:solidFill>
                            <a:srgbClr val="000000"/>
                          </a:solidFill>
                          <a:effectLst/>
                          <a:latin typeface="Calibri" panose="020F0502020204030204" pitchFamily="34" charset="0"/>
                          <a:cs typeface="Calibri" panose="020F0502020204030204" pitchFamily="34" charset="0"/>
                        </a:rPr>
                        <a:t>0.9%</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b"/>
                      <a:r>
                        <a:rPr lang="es-ES" sz="1100" b="1" i="0" u="none" strike="noStrike">
                          <a:solidFill>
                            <a:srgbClr val="000000"/>
                          </a:solidFill>
                          <a:effectLst/>
                          <a:latin typeface="Calibri" panose="020F0502020204030204" pitchFamily="34" charset="0"/>
                          <a:cs typeface="Calibri" panose="020F0502020204030204" pitchFamily="34" charset="0"/>
                        </a:rPr>
                        <a:t>92</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b"/>
                      <a:r>
                        <a:rPr lang="es-ES" sz="1100" b="1" i="0" u="none" strike="noStrike">
                          <a:solidFill>
                            <a:srgbClr val="000000"/>
                          </a:solidFill>
                          <a:effectLst/>
                          <a:latin typeface="Calibri" panose="020F0502020204030204" pitchFamily="34" charset="0"/>
                          <a:cs typeface="Calibri" panose="020F0502020204030204" pitchFamily="34" charset="0"/>
                        </a:rPr>
                        <a:t>0.4%</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r>
              <a:tr h="216000">
                <a:tc>
                  <a:txBody>
                    <a:bodyPr/>
                    <a:lstStyle/>
                    <a:p>
                      <a:pPr algn="l" fontAlgn="b"/>
                      <a:r>
                        <a:rPr lang="es-ES" sz="1100" b="1" i="0" u="none" strike="noStrike" dirty="0">
                          <a:solidFill>
                            <a:srgbClr val="000000"/>
                          </a:solidFill>
                          <a:effectLst/>
                          <a:latin typeface="Calibri" panose="020F0502020204030204" pitchFamily="34" charset="0"/>
                          <a:cs typeface="Calibri" panose="020F0502020204030204" pitchFamily="34" charset="0"/>
                        </a:rPr>
                        <a:t>Por medio del </a:t>
                      </a:r>
                      <a:r>
                        <a:rPr lang="es-ES" sz="1100" b="1" i="0" u="none" strike="noStrike" dirty="0" smtClean="0">
                          <a:solidFill>
                            <a:srgbClr val="000000"/>
                          </a:solidFill>
                          <a:effectLst/>
                          <a:latin typeface="Calibri" panose="020F0502020204030204" pitchFamily="34" charset="0"/>
                          <a:cs typeface="Calibri" panose="020F0502020204030204" pitchFamily="34" charset="0"/>
                        </a:rPr>
                        <a:t>INAI</a:t>
                      </a:r>
                      <a:endParaRPr lang="es-ES" sz="1100" b="1" i="0" u="none" strike="noStrike" dirty="0">
                        <a:solidFill>
                          <a:srgbClr val="000000"/>
                        </a:solidFill>
                        <a:effectLst/>
                        <a:latin typeface="Calibri" panose="020F0502020204030204" pitchFamily="34" charset="0"/>
                        <a:cs typeface="Calibri" panose="020F0502020204030204" pitchFamily="34" charset="0"/>
                      </a:endParaRPr>
                    </a:p>
                  </a:txBody>
                  <a:tcPr marL="36000"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b"/>
                      <a:r>
                        <a:rPr lang="es-ES" sz="1100" b="1" i="0" u="none" strike="noStrike">
                          <a:solidFill>
                            <a:srgbClr val="000000"/>
                          </a:solidFill>
                          <a:effectLst/>
                          <a:latin typeface="Calibri" panose="020F0502020204030204" pitchFamily="34" charset="0"/>
                          <a:cs typeface="Calibri" panose="020F0502020204030204" pitchFamily="34" charset="0"/>
                        </a:rPr>
                        <a:t>68</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b"/>
                      <a:r>
                        <a:rPr lang="es-ES" sz="1100" b="1" i="0" u="none" strike="noStrike">
                          <a:solidFill>
                            <a:srgbClr val="000000"/>
                          </a:solidFill>
                          <a:effectLst/>
                          <a:latin typeface="Calibri" panose="020F0502020204030204" pitchFamily="34" charset="0"/>
                          <a:cs typeface="Calibri" panose="020F0502020204030204" pitchFamily="34" charset="0"/>
                        </a:rPr>
                        <a:t>0.4%</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b"/>
                      <a:r>
                        <a:rPr lang="es-ES" sz="1100" b="1" i="0" u="none" strike="noStrike">
                          <a:solidFill>
                            <a:srgbClr val="000000"/>
                          </a:solidFill>
                          <a:effectLst/>
                          <a:latin typeface="Calibri" panose="020F0502020204030204" pitchFamily="34" charset="0"/>
                          <a:cs typeface="Calibri" panose="020F0502020204030204" pitchFamily="34" charset="0"/>
                        </a:rPr>
                        <a:t>6</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b"/>
                      <a:r>
                        <a:rPr lang="es-ES" sz="1100" b="1" i="0" u="none" strike="noStrike">
                          <a:solidFill>
                            <a:srgbClr val="000000"/>
                          </a:solidFill>
                          <a:effectLst/>
                          <a:latin typeface="Calibri" panose="020F0502020204030204" pitchFamily="34" charset="0"/>
                          <a:cs typeface="Calibri" panose="020F0502020204030204" pitchFamily="34" charset="0"/>
                        </a:rPr>
                        <a:t>0.1%</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b"/>
                      <a:r>
                        <a:rPr lang="es-ES" sz="1100" b="1" i="0" u="none" strike="noStrike">
                          <a:solidFill>
                            <a:srgbClr val="000000"/>
                          </a:solidFill>
                          <a:effectLst/>
                          <a:latin typeface="Calibri" panose="020F0502020204030204" pitchFamily="34" charset="0"/>
                          <a:cs typeface="Calibri" panose="020F0502020204030204" pitchFamily="34" charset="0"/>
                        </a:rPr>
                        <a:t>74</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b"/>
                      <a:r>
                        <a:rPr lang="es-ES" sz="1100" b="1" i="0" u="none" strike="noStrike">
                          <a:solidFill>
                            <a:srgbClr val="000000"/>
                          </a:solidFill>
                          <a:effectLst/>
                          <a:latin typeface="Calibri" panose="020F0502020204030204" pitchFamily="34" charset="0"/>
                          <a:cs typeface="Calibri" panose="020F0502020204030204" pitchFamily="34" charset="0"/>
                        </a:rPr>
                        <a:t>0.3%</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r>
              <a:tr h="216000">
                <a:tc>
                  <a:txBody>
                    <a:bodyPr/>
                    <a:lstStyle/>
                    <a:p>
                      <a:pPr algn="l" fontAlgn="b"/>
                      <a:r>
                        <a:rPr lang="es-ES" sz="1100" b="1" i="0" u="none" strike="noStrike" dirty="0">
                          <a:solidFill>
                            <a:srgbClr val="000000"/>
                          </a:solidFill>
                          <a:effectLst/>
                          <a:latin typeface="Calibri" panose="020F0502020204030204" pitchFamily="34" charset="0"/>
                          <a:cs typeface="Calibri" panose="020F0502020204030204" pitchFamily="34" charset="0"/>
                        </a:rPr>
                        <a:t>Por medio del </a:t>
                      </a:r>
                      <a:r>
                        <a:rPr lang="es-ES" sz="1100" b="1" i="0" u="none" strike="noStrike" dirty="0" smtClean="0">
                          <a:solidFill>
                            <a:srgbClr val="000000"/>
                          </a:solidFill>
                          <a:effectLst/>
                          <a:latin typeface="Calibri" panose="020F0502020204030204" pitchFamily="34" charset="0"/>
                          <a:cs typeface="Calibri" panose="020F0502020204030204" pitchFamily="34" charset="0"/>
                        </a:rPr>
                        <a:t>INFODF</a:t>
                      </a:r>
                      <a:endParaRPr lang="es-ES" sz="1100" b="1" i="0" u="none" strike="noStrike" dirty="0">
                        <a:solidFill>
                          <a:srgbClr val="000000"/>
                        </a:solidFill>
                        <a:effectLst/>
                        <a:latin typeface="Calibri" panose="020F0502020204030204" pitchFamily="34" charset="0"/>
                        <a:cs typeface="Calibri" panose="020F0502020204030204" pitchFamily="34" charset="0"/>
                      </a:endParaRPr>
                    </a:p>
                  </a:txBody>
                  <a:tcPr marL="36000"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b"/>
                      <a:r>
                        <a:rPr lang="es-ES" sz="1100" b="1" i="0" u="none" strike="noStrike">
                          <a:solidFill>
                            <a:srgbClr val="000000"/>
                          </a:solidFill>
                          <a:effectLst/>
                          <a:latin typeface="Calibri" panose="020F0502020204030204" pitchFamily="34" charset="0"/>
                          <a:cs typeface="Calibri" panose="020F0502020204030204" pitchFamily="34" charset="0"/>
                        </a:rPr>
                        <a:t>44</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b"/>
                      <a:r>
                        <a:rPr lang="es-ES" sz="1100" b="1" i="0" u="none" strike="noStrike">
                          <a:solidFill>
                            <a:srgbClr val="000000"/>
                          </a:solidFill>
                          <a:effectLst/>
                          <a:latin typeface="Calibri" panose="020F0502020204030204" pitchFamily="34" charset="0"/>
                          <a:cs typeface="Calibri" panose="020F0502020204030204" pitchFamily="34" charset="0"/>
                        </a:rPr>
                        <a:t>0.2%</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b"/>
                      <a:r>
                        <a:rPr lang="es-ES" sz="1100" b="1" i="0" u="none" strike="noStrike">
                          <a:solidFill>
                            <a:srgbClr val="000000"/>
                          </a:solidFill>
                          <a:effectLst/>
                          <a:latin typeface="Calibri" panose="020F0502020204030204" pitchFamily="34" charset="0"/>
                          <a:cs typeface="Calibri" panose="020F0502020204030204" pitchFamily="34" charset="0"/>
                        </a:rPr>
                        <a:t>30</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b"/>
                      <a:r>
                        <a:rPr lang="es-ES" sz="1100" b="1" i="0" u="none" strike="noStrike">
                          <a:solidFill>
                            <a:srgbClr val="000000"/>
                          </a:solidFill>
                          <a:effectLst/>
                          <a:latin typeface="Calibri" panose="020F0502020204030204" pitchFamily="34" charset="0"/>
                          <a:cs typeface="Calibri" panose="020F0502020204030204" pitchFamily="34" charset="0"/>
                        </a:rPr>
                        <a:t>0.7%</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b"/>
                      <a:r>
                        <a:rPr lang="es-ES" sz="1100" b="1" i="0" u="none" strike="noStrike">
                          <a:solidFill>
                            <a:srgbClr val="000000"/>
                          </a:solidFill>
                          <a:effectLst/>
                          <a:latin typeface="Calibri" panose="020F0502020204030204" pitchFamily="34" charset="0"/>
                          <a:cs typeface="Calibri" panose="020F0502020204030204" pitchFamily="34" charset="0"/>
                        </a:rPr>
                        <a:t>74</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b"/>
                      <a:r>
                        <a:rPr lang="es-ES" sz="1100" b="1" i="0" u="none" strike="noStrike">
                          <a:solidFill>
                            <a:srgbClr val="000000"/>
                          </a:solidFill>
                          <a:effectLst/>
                          <a:latin typeface="Calibri" panose="020F0502020204030204" pitchFamily="34" charset="0"/>
                          <a:cs typeface="Calibri" panose="020F0502020204030204" pitchFamily="34" charset="0"/>
                        </a:rPr>
                        <a:t>0.3%</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r>
              <a:tr h="216000">
                <a:tc>
                  <a:txBody>
                    <a:bodyPr/>
                    <a:lstStyle/>
                    <a:p>
                      <a:pPr algn="l" fontAlgn="b"/>
                      <a:r>
                        <a:rPr lang="es-ES" sz="1100" b="1" i="0" u="none" strike="noStrike" dirty="0">
                          <a:solidFill>
                            <a:srgbClr val="000000"/>
                          </a:solidFill>
                          <a:effectLst/>
                          <a:latin typeface="Calibri" panose="020F0502020204030204" pitchFamily="34" charset="0"/>
                          <a:cs typeface="Calibri" panose="020F0502020204030204" pitchFamily="34" charset="0"/>
                        </a:rPr>
                        <a:t>Por dependencias del Gobierno Federal</a:t>
                      </a:r>
                    </a:p>
                  </a:txBody>
                  <a:tcPr marL="36000"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b"/>
                      <a:r>
                        <a:rPr lang="es-ES" sz="1100" b="1" i="0" u="none" strike="noStrike">
                          <a:solidFill>
                            <a:srgbClr val="000000"/>
                          </a:solidFill>
                          <a:effectLst/>
                          <a:latin typeface="Calibri" panose="020F0502020204030204" pitchFamily="34" charset="0"/>
                          <a:cs typeface="Calibri" panose="020F0502020204030204" pitchFamily="34" charset="0"/>
                        </a:rPr>
                        <a:t>29</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b"/>
                      <a:r>
                        <a:rPr lang="es-ES" sz="1100" b="1" i="0" u="none" strike="noStrike">
                          <a:solidFill>
                            <a:srgbClr val="000000"/>
                          </a:solidFill>
                          <a:effectLst/>
                          <a:latin typeface="Calibri" panose="020F0502020204030204" pitchFamily="34" charset="0"/>
                          <a:cs typeface="Calibri" panose="020F0502020204030204" pitchFamily="34" charset="0"/>
                        </a:rPr>
                        <a:t>0.2%</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b"/>
                      <a:r>
                        <a:rPr lang="es-ES" sz="1100" b="1" i="0" u="none" strike="noStrike">
                          <a:solidFill>
                            <a:srgbClr val="000000"/>
                          </a:solidFill>
                          <a:effectLst/>
                          <a:latin typeface="Calibri" panose="020F0502020204030204" pitchFamily="34" charset="0"/>
                          <a:cs typeface="Calibri" panose="020F0502020204030204" pitchFamily="34" charset="0"/>
                        </a:rPr>
                        <a:t>7</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b"/>
                      <a:r>
                        <a:rPr lang="es-ES" sz="1100" b="1" i="0" u="none" strike="noStrike">
                          <a:solidFill>
                            <a:srgbClr val="000000"/>
                          </a:solidFill>
                          <a:effectLst/>
                          <a:latin typeface="Calibri" panose="020F0502020204030204" pitchFamily="34" charset="0"/>
                          <a:cs typeface="Calibri" panose="020F0502020204030204" pitchFamily="34" charset="0"/>
                        </a:rPr>
                        <a:t>0.2%</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b"/>
                      <a:r>
                        <a:rPr lang="es-ES" sz="1100" b="1" i="0" u="none" strike="noStrike">
                          <a:solidFill>
                            <a:srgbClr val="000000"/>
                          </a:solidFill>
                          <a:effectLst/>
                          <a:latin typeface="Calibri" panose="020F0502020204030204" pitchFamily="34" charset="0"/>
                          <a:cs typeface="Calibri" panose="020F0502020204030204" pitchFamily="34" charset="0"/>
                        </a:rPr>
                        <a:t>36</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b"/>
                      <a:r>
                        <a:rPr lang="es-ES" sz="1100" b="1" i="0" u="none" strike="noStrike">
                          <a:solidFill>
                            <a:srgbClr val="000000"/>
                          </a:solidFill>
                          <a:effectLst/>
                          <a:latin typeface="Calibri" panose="020F0502020204030204" pitchFamily="34" charset="0"/>
                          <a:cs typeface="Calibri" panose="020F0502020204030204" pitchFamily="34" charset="0"/>
                        </a:rPr>
                        <a:t>0.2%</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r>
              <a:tr h="216000">
                <a:tc>
                  <a:txBody>
                    <a:bodyPr/>
                    <a:lstStyle/>
                    <a:p>
                      <a:pPr algn="l" fontAlgn="b"/>
                      <a:r>
                        <a:rPr lang="es-ES" sz="1100" b="1" i="0" u="none" strike="noStrike" dirty="0">
                          <a:solidFill>
                            <a:srgbClr val="000000"/>
                          </a:solidFill>
                          <a:effectLst/>
                          <a:latin typeface="Calibri" panose="020F0502020204030204" pitchFamily="34" charset="0"/>
                          <a:cs typeface="Calibri" panose="020F0502020204030204" pitchFamily="34" charset="0"/>
                        </a:rPr>
                        <a:t>En la </a:t>
                      </a:r>
                      <a:r>
                        <a:rPr lang="es-ES" sz="1100" b="1" i="0" u="none" strike="noStrike" dirty="0" smtClean="0">
                          <a:solidFill>
                            <a:srgbClr val="000000"/>
                          </a:solidFill>
                          <a:effectLst/>
                          <a:latin typeface="Calibri" panose="020F0502020204030204" pitchFamily="34" charset="0"/>
                          <a:cs typeface="Calibri" panose="020F0502020204030204" pitchFamily="34" charset="0"/>
                        </a:rPr>
                        <a:t>GOCDMX - </a:t>
                      </a:r>
                      <a:r>
                        <a:rPr lang="es-ES" sz="1100" b="1" i="0" u="none" strike="noStrike" dirty="0">
                          <a:solidFill>
                            <a:srgbClr val="000000"/>
                          </a:solidFill>
                          <a:effectLst/>
                          <a:latin typeface="Calibri" panose="020F0502020204030204" pitchFamily="34" charset="0"/>
                          <a:cs typeface="Calibri" panose="020F0502020204030204" pitchFamily="34" charset="0"/>
                        </a:rPr>
                        <a:t>Diario de la Federación</a:t>
                      </a:r>
                    </a:p>
                  </a:txBody>
                  <a:tcPr marL="36000"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b"/>
                      <a:r>
                        <a:rPr lang="es-ES" sz="1100" b="1" i="0" u="none" strike="noStrike">
                          <a:solidFill>
                            <a:srgbClr val="000000"/>
                          </a:solidFill>
                          <a:effectLst/>
                          <a:latin typeface="Calibri" panose="020F0502020204030204" pitchFamily="34" charset="0"/>
                          <a:cs typeface="Calibri" panose="020F0502020204030204" pitchFamily="34" charset="0"/>
                        </a:rPr>
                        <a:t>14</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b"/>
                      <a:r>
                        <a:rPr lang="es-ES" sz="1100" b="1" i="0" u="none" strike="noStrike">
                          <a:solidFill>
                            <a:srgbClr val="000000"/>
                          </a:solidFill>
                          <a:effectLst/>
                          <a:latin typeface="Calibri" panose="020F0502020204030204" pitchFamily="34" charset="0"/>
                          <a:cs typeface="Calibri" panose="020F0502020204030204" pitchFamily="34" charset="0"/>
                        </a:rPr>
                        <a:t>0.1%</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b"/>
                      <a:r>
                        <a:rPr lang="es-ES" sz="1100" b="1" i="0" u="none" strike="noStrike">
                          <a:solidFill>
                            <a:srgbClr val="000000"/>
                          </a:solidFill>
                          <a:effectLst/>
                          <a:latin typeface="Calibri" panose="020F0502020204030204" pitchFamily="34" charset="0"/>
                          <a:cs typeface="Calibri" panose="020F0502020204030204" pitchFamily="34" charset="0"/>
                        </a:rPr>
                        <a:t>5</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b"/>
                      <a:r>
                        <a:rPr lang="es-ES" sz="1100" b="1" i="0" u="none" strike="noStrike">
                          <a:solidFill>
                            <a:srgbClr val="000000"/>
                          </a:solidFill>
                          <a:effectLst/>
                          <a:latin typeface="Calibri" panose="020F0502020204030204" pitchFamily="34" charset="0"/>
                          <a:cs typeface="Calibri" panose="020F0502020204030204" pitchFamily="34" charset="0"/>
                        </a:rPr>
                        <a:t>0.1%</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b"/>
                      <a:r>
                        <a:rPr lang="es-ES" sz="1100" b="1" i="0" u="none" strike="noStrike">
                          <a:solidFill>
                            <a:srgbClr val="000000"/>
                          </a:solidFill>
                          <a:effectLst/>
                          <a:latin typeface="Calibri" panose="020F0502020204030204" pitchFamily="34" charset="0"/>
                          <a:cs typeface="Calibri" panose="020F0502020204030204" pitchFamily="34" charset="0"/>
                        </a:rPr>
                        <a:t>19</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b"/>
                      <a:r>
                        <a:rPr lang="es-ES" sz="1100" b="1" i="0" u="none" strike="noStrike">
                          <a:solidFill>
                            <a:srgbClr val="000000"/>
                          </a:solidFill>
                          <a:effectLst/>
                          <a:latin typeface="Calibri" panose="020F0502020204030204" pitchFamily="34" charset="0"/>
                          <a:cs typeface="Calibri" panose="020F0502020204030204" pitchFamily="34" charset="0"/>
                        </a:rPr>
                        <a:t>0.1%</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r>
              <a:tr h="216000">
                <a:tc>
                  <a:txBody>
                    <a:bodyPr/>
                    <a:lstStyle/>
                    <a:p>
                      <a:pPr algn="l" fontAlgn="b"/>
                      <a:r>
                        <a:rPr lang="es-ES" sz="1100" b="1" i="0" u="none" strike="noStrike" dirty="0">
                          <a:solidFill>
                            <a:srgbClr val="000000"/>
                          </a:solidFill>
                          <a:effectLst/>
                          <a:latin typeface="Calibri" panose="020F0502020204030204" pitchFamily="34" charset="0"/>
                          <a:cs typeface="Calibri" panose="020F0502020204030204" pitchFamily="34" charset="0"/>
                        </a:rPr>
                        <a:t>Feria de la Transparencia</a:t>
                      </a:r>
                    </a:p>
                  </a:txBody>
                  <a:tcPr marL="36000"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b"/>
                      <a:r>
                        <a:rPr lang="es-ES" sz="1100" b="1" i="0" u="none" strike="noStrike">
                          <a:solidFill>
                            <a:srgbClr val="000000"/>
                          </a:solidFill>
                          <a:effectLst/>
                          <a:latin typeface="Calibri" panose="020F0502020204030204" pitchFamily="34" charset="0"/>
                          <a:cs typeface="Calibri" panose="020F0502020204030204" pitchFamily="34" charset="0"/>
                        </a:rPr>
                        <a:t>15</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b"/>
                      <a:r>
                        <a:rPr lang="es-ES" sz="1100" b="1" i="0" u="none" strike="noStrike">
                          <a:solidFill>
                            <a:srgbClr val="000000"/>
                          </a:solidFill>
                          <a:effectLst/>
                          <a:latin typeface="Calibri" panose="020F0502020204030204" pitchFamily="34" charset="0"/>
                          <a:cs typeface="Calibri" panose="020F0502020204030204" pitchFamily="34" charset="0"/>
                        </a:rPr>
                        <a:t>0.1%</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b"/>
                      <a:r>
                        <a:rPr lang="es-ES" sz="1100" b="1" i="0" u="none" strike="noStrike" dirty="0" smtClean="0">
                          <a:solidFill>
                            <a:srgbClr val="000000"/>
                          </a:solidFill>
                          <a:effectLst/>
                          <a:latin typeface="Calibri" panose="020F0502020204030204" pitchFamily="34" charset="0"/>
                          <a:cs typeface="Calibri" panose="020F0502020204030204" pitchFamily="34" charset="0"/>
                        </a:rPr>
                        <a:t>-</a:t>
                      </a:r>
                      <a:endParaRPr lang="es-ES" sz="1100" b="1" i="0" u="none" strike="noStrike" dirty="0">
                        <a:solidFill>
                          <a:srgbClr val="000000"/>
                        </a:solidFill>
                        <a:effectLst/>
                        <a:latin typeface="Calibri" panose="020F0502020204030204" pitchFamily="34" charset="0"/>
                        <a:cs typeface="Calibri" panose="020F0502020204030204" pitchFamily="34" charset="0"/>
                      </a:endParaRP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b"/>
                      <a:r>
                        <a:rPr lang="es-ES" sz="1100" b="1" i="0" u="none" strike="noStrike" dirty="0" smtClean="0">
                          <a:solidFill>
                            <a:srgbClr val="000000"/>
                          </a:solidFill>
                          <a:effectLst/>
                          <a:latin typeface="Calibri" panose="020F0502020204030204" pitchFamily="34" charset="0"/>
                          <a:cs typeface="Calibri" panose="020F0502020204030204" pitchFamily="34" charset="0"/>
                        </a:rPr>
                        <a:t>-</a:t>
                      </a:r>
                      <a:endParaRPr lang="es-ES" sz="1100" b="1" i="0" u="none" strike="noStrike" dirty="0">
                        <a:solidFill>
                          <a:srgbClr val="000000"/>
                        </a:solidFill>
                        <a:effectLst/>
                        <a:latin typeface="Calibri" panose="020F0502020204030204" pitchFamily="34" charset="0"/>
                        <a:cs typeface="Calibri" panose="020F0502020204030204" pitchFamily="34" charset="0"/>
                      </a:endParaRP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b"/>
                      <a:r>
                        <a:rPr lang="es-ES" sz="1100" b="1" i="0" u="none" strike="noStrike" dirty="0">
                          <a:solidFill>
                            <a:srgbClr val="000000"/>
                          </a:solidFill>
                          <a:effectLst/>
                          <a:latin typeface="Calibri" panose="020F0502020204030204" pitchFamily="34" charset="0"/>
                          <a:cs typeface="Calibri" panose="020F0502020204030204" pitchFamily="34" charset="0"/>
                        </a:rPr>
                        <a:t>15</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b"/>
                      <a:r>
                        <a:rPr lang="es-ES" sz="1100" b="1" i="0" u="none" strike="noStrike" dirty="0">
                          <a:solidFill>
                            <a:srgbClr val="000000"/>
                          </a:solidFill>
                          <a:effectLst/>
                          <a:latin typeface="Calibri" panose="020F0502020204030204" pitchFamily="34" charset="0"/>
                          <a:cs typeface="Calibri" panose="020F0502020204030204" pitchFamily="34" charset="0"/>
                        </a:rPr>
                        <a:t>0.1%</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r>
              <a:tr h="216000">
                <a:tc>
                  <a:txBody>
                    <a:bodyPr/>
                    <a:lstStyle/>
                    <a:p>
                      <a:pPr algn="l" fontAlgn="b"/>
                      <a:r>
                        <a:rPr lang="es-ES" sz="1100" b="1" i="0" u="none" strike="noStrike" dirty="0">
                          <a:solidFill>
                            <a:srgbClr val="000000"/>
                          </a:solidFill>
                          <a:effectLst/>
                          <a:latin typeface="Calibri" panose="020F0502020204030204" pitchFamily="34" charset="0"/>
                          <a:cs typeface="Calibri" panose="020F0502020204030204" pitchFamily="34" charset="0"/>
                        </a:rPr>
                        <a:t>Debate de Diputados</a:t>
                      </a:r>
                    </a:p>
                  </a:txBody>
                  <a:tcPr marL="36000"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b"/>
                      <a:r>
                        <a:rPr lang="es-ES" sz="1100" b="1" i="0" u="none" strike="noStrike" dirty="0">
                          <a:solidFill>
                            <a:srgbClr val="000000"/>
                          </a:solidFill>
                          <a:effectLst/>
                          <a:latin typeface="Calibri" panose="020F0502020204030204" pitchFamily="34" charset="0"/>
                          <a:cs typeface="Calibri" panose="020F0502020204030204" pitchFamily="34" charset="0"/>
                        </a:rPr>
                        <a:t>5</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b"/>
                      <a:r>
                        <a:rPr lang="es-ES" sz="1100" b="1" i="0" u="none" strike="noStrike" dirty="0">
                          <a:solidFill>
                            <a:srgbClr val="000000"/>
                          </a:solidFill>
                          <a:effectLst/>
                          <a:latin typeface="Calibri" panose="020F0502020204030204" pitchFamily="34" charset="0"/>
                          <a:cs typeface="Calibri" panose="020F0502020204030204" pitchFamily="34" charset="0"/>
                        </a:rPr>
                        <a:t>0.0%</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b"/>
                      <a:r>
                        <a:rPr lang="es-ES" sz="1100" b="1" i="0" u="none" strike="noStrike" dirty="0" smtClean="0">
                          <a:solidFill>
                            <a:srgbClr val="000000"/>
                          </a:solidFill>
                          <a:effectLst/>
                          <a:latin typeface="Calibri" panose="020F0502020204030204" pitchFamily="34" charset="0"/>
                          <a:cs typeface="Calibri" panose="020F0502020204030204" pitchFamily="34" charset="0"/>
                        </a:rPr>
                        <a:t>-</a:t>
                      </a:r>
                      <a:endParaRPr lang="es-ES" sz="1100" b="1" i="0" u="none" strike="noStrike" dirty="0">
                        <a:solidFill>
                          <a:srgbClr val="000000"/>
                        </a:solidFill>
                        <a:effectLst/>
                        <a:latin typeface="Calibri" panose="020F0502020204030204" pitchFamily="34" charset="0"/>
                        <a:cs typeface="Calibri" panose="020F0502020204030204" pitchFamily="34" charset="0"/>
                      </a:endParaRP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b"/>
                      <a:r>
                        <a:rPr lang="es-ES" sz="1100" b="1" i="0" u="none" strike="noStrike" dirty="0" smtClean="0">
                          <a:solidFill>
                            <a:srgbClr val="000000"/>
                          </a:solidFill>
                          <a:effectLst/>
                          <a:latin typeface="Calibri" panose="020F0502020204030204" pitchFamily="34" charset="0"/>
                          <a:cs typeface="Calibri" panose="020F0502020204030204" pitchFamily="34" charset="0"/>
                        </a:rPr>
                        <a:t>-</a:t>
                      </a:r>
                      <a:endParaRPr lang="es-ES" sz="1100" b="1" i="0" u="none" strike="noStrike" dirty="0">
                        <a:solidFill>
                          <a:srgbClr val="000000"/>
                        </a:solidFill>
                        <a:effectLst/>
                        <a:latin typeface="Calibri" panose="020F0502020204030204" pitchFamily="34" charset="0"/>
                        <a:cs typeface="Calibri" panose="020F0502020204030204" pitchFamily="34" charset="0"/>
                      </a:endParaRP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b"/>
                      <a:r>
                        <a:rPr lang="es-ES" sz="1100" b="1" i="0" u="none" strike="noStrike" dirty="0">
                          <a:solidFill>
                            <a:srgbClr val="000000"/>
                          </a:solidFill>
                          <a:effectLst/>
                          <a:latin typeface="Calibri" panose="020F0502020204030204" pitchFamily="34" charset="0"/>
                          <a:cs typeface="Calibri" panose="020F0502020204030204" pitchFamily="34" charset="0"/>
                        </a:rPr>
                        <a:t>5</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b"/>
                      <a:r>
                        <a:rPr lang="es-ES" sz="1100" b="1" i="0" u="none" strike="noStrike" dirty="0">
                          <a:solidFill>
                            <a:srgbClr val="000000"/>
                          </a:solidFill>
                          <a:effectLst/>
                          <a:latin typeface="Calibri" panose="020F0502020204030204" pitchFamily="34" charset="0"/>
                          <a:cs typeface="Calibri" panose="020F0502020204030204" pitchFamily="34" charset="0"/>
                        </a:rPr>
                        <a:t>0.0%</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r>
              <a:tr h="216000">
                <a:tc>
                  <a:txBody>
                    <a:bodyPr/>
                    <a:lstStyle/>
                    <a:p>
                      <a:pPr algn="l" fontAlgn="b"/>
                      <a:r>
                        <a:rPr lang="es-ES" sz="1100" b="1" i="0" u="none" strike="noStrike" dirty="0">
                          <a:solidFill>
                            <a:srgbClr val="000000"/>
                          </a:solidFill>
                          <a:effectLst/>
                          <a:latin typeface="Calibri" panose="020F0502020204030204" pitchFamily="34" charset="0"/>
                          <a:cs typeface="Calibri" panose="020F0502020204030204" pitchFamily="34" charset="0"/>
                        </a:rPr>
                        <a:t>Estación del metro Etiopía-Plaza de la Transparencia</a:t>
                      </a:r>
                    </a:p>
                  </a:txBody>
                  <a:tcPr marL="36000"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b"/>
                      <a:r>
                        <a:rPr lang="es-ES" sz="1100" b="1" i="0" u="none" strike="noStrike" dirty="0">
                          <a:solidFill>
                            <a:srgbClr val="000000"/>
                          </a:solidFill>
                          <a:effectLst/>
                          <a:latin typeface="Calibri" panose="020F0502020204030204" pitchFamily="34" charset="0"/>
                          <a:cs typeface="Calibri" panose="020F0502020204030204" pitchFamily="34" charset="0"/>
                        </a:rPr>
                        <a:t>1</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b"/>
                      <a:r>
                        <a:rPr lang="es-ES" sz="1100" b="1" i="0" u="none" strike="noStrike">
                          <a:solidFill>
                            <a:srgbClr val="000000"/>
                          </a:solidFill>
                          <a:effectLst/>
                          <a:latin typeface="Calibri" panose="020F0502020204030204" pitchFamily="34" charset="0"/>
                          <a:cs typeface="Calibri" panose="020F0502020204030204" pitchFamily="34" charset="0"/>
                        </a:rPr>
                        <a:t>0.0%</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b"/>
                      <a:r>
                        <a:rPr lang="es-ES" sz="1100" b="1" i="0" u="none" strike="noStrike">
                          <a:solidFill>
                            <a:srgbClr val="000000"/>
                          </a:solidFill>
                          <a:effectLst/>
                          <a:latin typeface="Calibri" panose="020F0502020204030204" pitchFamily="34" charset="0"/>
                          <a:cs typeface="Calibri" panose="020F0502020204030204" pitchFamily="34" charset="0"/>
                        </a:rPr>
                        <a:t>1</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b"/>
                      <a:r>
                        <a:rPr lang="es-ES" sz="1100" b="1" i="0" u="none" strike="noStrike">
                          <a:solidFill>
                            <a:srgbClr val="000000"/>
                          </a:solidFill>
                          <a:effectLst/>
                          <a:latin typeface="Calibri" panose="020F0502020204030204" pitchFamily="34" charset="0"/>
                          <a:cs typeface="Calibri" panose="020F0502020204030204" pitchFamily="34" charset="0"/>
                        </a:rPr>
                        <a:t>0.0%</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b"/>
                      <a:r>
                        <a:rPr lang="es-ES" sz="1100" b="1" i="0" u="none" strike="noStrike">
                          <a:solidFill>
                            <a:srgbClr val="000000"/>
                          </a:solidFill>
                          <a:effectLst/>
                          <a:latin typeface="Calibri" panose="020F0502020204030204" pitchFamily="34" charset="0"/>
                          <a:cs typeface="Calibri" panose="020F0502020204030204" pitchFamily="34" charset="0"/>
                        </a:rPr>
                        <a:t>2</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b"/>
                      <a:r>
                        <a:rPr lang="es-ES" sz="1100" b="1" i="0" u="none" strike="noStrike">
                          <a:solidFill>
                            <a:srgbClr val="000000"/>
                          </a:solidFill>
                          <a:effectLst/>
                          <a:latin typeface="Calibri" panose="020F0502020204030204" pitchFamily="34" charset="0"/>
                          <a:cs typeface="Calibri" panose="020F0502020204030204" pitchFamily="34" charset="0"/>
                        </a:rPr>
                        <a:t>0.0%</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r>
              <a:tr h="216000">
                <a:tc>
                  <a:txBody>
                    <a:bodyPr/>
                    <a:lstStyle/>
                    <a:p>
                      <a:pPr algn="l" fontAlgn="b"/>
                      <a:r>
                        <a:rPr lang="es-ES" sz="1100" b="1" i="0" u="none" strike="noStrike" dirty="0">
                          <a:solidFill>
                            <a:srgbClr val="000000"/>
                          </a:solidFill>
                          <a:effectLst/>
                          <a:latin typeface="Calibri" panose="020F0502020204030204" pitchFamily="34" charset="0"/>
                          <a:cs typeface="Calibri" panose="020F0502020204030204" pitchFamily="34" charset="0"/>
                        </a:rPr>
                        <a:t>Otro</a:t>
                      </a:r>
                    </a:p>
                  </a:txBody>
                  <a:tcPr marL="36000"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b"/>
                      <a:r>
                        <a:rPr lang="es-ES" sz="1100" b="1" i="0" u="none" strike="noStrike">
                          <a:solidFill>
                            <a:srgbClr val="000000"/>
                          </a:solidFill>
                          <a:effectLst/>
                          <a:latin typeface="Calibri" panose="020F0502020204030204" pitchFamily="34" charset="0"/>
                          <a:cs typeface="Calibri" panose="020F0502020204030204" pitchFamily="34" charset="0"/>
                        </a:rPr>
                        <a:t>301</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b"/>
                      <a:r>
                        <a:rPr lang="es-ES" sz="1100" b="1" i="0" u="none" strike="noStrike">
                          <a:solidFill>
                            <a:srgbClr val="000000"/>
                          </a:solidFill>
                          <a:effectLst/>
                          <a:latin typeface="Calibri" panose="020F0502020204030204" pitchFamily="34" charset="0"/>
                          <a:cs typeface="Calibri" panose="020F0502020204030204" pitchFamily="34" charset="0"/>
                        </a:rPr>
                        <a:t>1.6%</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b"/>
                      <a:r>
                        <a:rPr lang="es-ES" sz="1100" b="1" i="0" u="none" strike="noStrike">
                          <a:solidFill>
                            <a:srgbClr val="000000"/>
                          </a:solidFill>
                          <a:effectLst/>
                          <a:latin typeface="Calibri" panose="020F0502020204030204" pitchFamily="34" charset="0"/>
                          <a:cs typeface="Calibri" panose="020F0502020204030204" pitchFamily="34" charset="0"/>
                        </a:rPr>
                        <a:t>89</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b"/>
                      <a:r>
                        <a:rPr lang="es-ES" sz="1100" b="1" i="0" u="none" strike="noStrike">
                          <a:solidFill>
                            <a:srgbClr val="000000"/>
                          </a:solidFill>
                          <a:effectLst/>
                          <a:latin typeface="Calibri" panose="020F0502020204030204" pitchFamily="34" charset="0"/>
                          <a:cs typeface="Calibri" panose="020F0502020204030204" pitchFamily="34" charset="0"/>
                        </a:rPr>
                        <a:t>2.2%</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b"/>
                      <a:r>
                        <a:rPr lang="es-ES" sz="1100" b="1" i="0" u="none" strike="noStrike">
                          <a:solidFill>
                            <a:srgbClr val="000000"/>
                          </a:solidFill>
                          <a:effectLst/>
                          <a:latin typeface="Calibri" panose="020F0502020204030204" pitchFamily="34" charset="0"/>
                          <a:cs typeface="Calibri" panose="020F0502020204030204" pitchFamily="34" charset="0"/>
                        </a:rPr>
                        <a:t>390</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b"/>
                      <a:r>
                        <a:rPr lang="es-ES" sz="1100" b="1" i="0" u="none" strike="noStrike" dirty="0">
                          <a:solidFill>
                            <a:srgbClr val="000000"/>
                          </a:solidFill>
                          <a:effectLst/>
                          <a:latin typeface="Calibri" panose="020F0502020204030204" pitchFamily="34" charset="0"/>
                          <a:cs typeface="Calibri" panose="020F0502020204030204" pitchFamily="34" charset="0"/>
                        </a:rPr>
                        <a:t>1.7%</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r>
              <a:tr h="252000">
                <a:tc>
                  <a:txBody>
                    <a:bodyPr/>
                    <a:lstStyle/>
                    <a:p>
                      <a:pPr algn="l" fontAlgn="t"/>
                      <a:r>
                        <a:rPr lang="es-ES" sz="1100" b="1" i="0" u="none" strike="noStrike" dirty="0">
                          <a:solidFill>
                            <a:schemeClr val="bg1"/>
                          </a:solidFill>
                          <a:effectLst/>
                          <a:latin typeface="Calibri" panose="020F0502020204030204" pitchFamily="34" charset="0"/>
                          <a:cs typeface="Calibri" panose="020F0502020204030204" pitchFamily="34" charset="0"/>
                        </a:rPr>
                        <a:t>Total</a:t>
                      </a:r>
                    </a:p>
                  </a:txBody>
                  <a:tcPr marL="36000" marR="9525" marT="9525" marB="0" anchor="ctr">
                    <a:lnL w="9525" cap="flat" cmpd="sng" algn="ctr">
                      <a:solidFill>
                        <a:srgbClr val="2DA2BF"/>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algn="ctr" fontAlgn="t"/>
                      <a:r>
                        <a:rPr kumimoji="0" lang="es-MX" sz="1100" b="1" i="0" u="none" strike="noStrike" kern="1200" dirty="0" smtClean="0">
                          <a:solidFill>
                            <a:schemeClr val="bg1"/>
                          </a:solidFill>
                          <a:effectLst/>
                          <a:latin typeface="Calibri" panose="020F0502020204030204" pitchFamily="34" charset="0"/>
                          <a:ea typeface="+mn-ea"/>
                          <a:cs typeface="Calibri" panose="020F0502020204030204" pitchFamily="34" charset="0"/>
                        </a:rPr>
                        <a:t>19,279</a:t>
                      </a:r>
                      <a:endParaRPr kumimoji="0" lang="es-MX" sz="1100" b="1" i="0" u="none" strike="noStrike" kern="1200" dirty="0">
                        <a:solidFill>
                          <a:schemeClr val="bg1"/>
                        </a:solidFill>
                        <a:effectLst/>
                        <a:latin typeface="Calibri" panose="020F0502020204030204" pitchFamily="34" charset="0"/>
                        <a:ea typeface="+mn-ea"/>
                        <a:cs typeface="Calibri" panose="020F0502020204030204" pitchFamily="34" charset="0"/>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algn="ctr" fontAlgn="t"/>
                      <a:r>
                        <a:rPr kumimoji="0" lang="es-MX" sz="1100" b="1" i="0" u="none" strike="noStrike" kern="1200" dirty="0" smtClean="0">
                          <a:solidFill>
                            <a:schemeClr val="bg1"/>
                          </a:solidFill>
                          <a:effectLst/>
                          <a:latin typeface="Calibri" panose="020F0502020204030204" pitchFamily="34" charset="0"/>
                          <a:ea typeface="+mn-ea"/>
                          <a:cs typeface="Calibri" panose="020F0502020204030204" pitchFamily="34" charset="0"/>
                        </a:rPr>
                        <a:t>100%</a:t>
                      </a:r>
                      <a:endParaRPr kumimoji="0" lang="es-MX" sz="1100" b="1" i="0" u="none" strike="noStrike" kern="1200" dirty="0">
                        <a:solidFill>
                          <a:schemeClr val="bg1"/>
                        </a:solidFill>
                        <a:effectLst/>
                        <a:latin typeface="Calibri" panose="020F0502020204030204" pitchFamily="34" charset="0"/>
                        <a:ea typeface="+mn-ea"/>
                        <a:cs typeface="Calibri" panose="020F0502020204030204" pitchFamily="34" charset="0"/>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algn="ctr" fontAlgn="t"/>
                      <a:r>
                        <a:rPr kumimoji="0" lang="es-MX" sz="1100" b="1" i="0" u="none" strike="noStrike" kern="1200" dirty="0" smtClean="0">
                          <a:solidFill>
                            <a:schemeClr val="bg1"/>
                          </a:solidFill>
                          <a:effectLst/>
                          <a:latin typeface="Calibri" panose="020F0502020204030204" pitchFamily="34" charset="0"/>
                          <a:ea typeface="+mn-ea"/>
                          <a:cs typeface="Calibri" panose="020F0502020204030204" pitchFamily="34" charset="0"/>
                        </a:rPr>
                        <a:t>4,045</a:t>
                      </a:r>
                      <a:endParaRPr kumimoji="0" lang="es-MX" sz="1100" b="1" i="0" u="none" strike="noStrike" kern="1200" dirty="0">
                        <a:solidFill>
                          <a:schemeClr val="bg1"/>
                        </a:solidFill>
                        <a:effectLst/>
                        <a:latin typeface="Calibri" panose="020F0502020204030204" pitchFamily="34" charset="0"/>
                        <a:ea typeface="+mn-ea"/>
                        <a:cs typeface="Calibri" panose="020F0502020204030204" pitchFamily="34" charset="0"/>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algn="ctr" fontAlgn="t"/>
                      <a:r>
                        <a:rPr kumimoji="0" lang="es-MX" sz="1100" b="1" i="0" u="none" strike="noStrike" kern="1200" dirty="0" smtClean="0">
                          <a:solidFill>
                            <a:schemeClr val="bg1"/>
                          </a:solidFill>
                          <a:effectLst/>
                          <a:latin typeface="Calibri" panose="020F0502020204030204" pitchFamily="34" charset="0"/>
                          <a:ea typeface="+mn-ea"/>
                          <a:cs typeface="Calibri" panose="020F0502020204030204" pitchFamily="34" charset="0"/>
                        </a:rPr>
                        <a:t>100%</a:t>
                      </a:r>
                      <a:endParaRPr kumimoji="0" lang="es-MX" sz="1100" b="1" i="0" u="none" strike="noStrike" kern="1200" dirty="0">
                        <a:solidFill>
                          <a:schemeClr val="bg1"/>
                        </a:solidFill>
                        <a:effectLst/>
                        <a:latin typeface="Calibri" panose="020F0502020204030204" pitchFamily="34" charset="0"/>
                        <a:ea typeface="+mn-ea"/>
                        <a:cs typeface="Calibri" panose="020F0502020204030204" pitchFamily="34" charset="0"/>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algn="ctr" fontAlgn="t"/>
                      <a:r>
                        <a:rPr kumimoji="0" lang="es-MX" sz="1100" b="1" i="0" u="none" strike="noStrike" kern="1200" dirty="0" smtClean="0">
                          <a:solidFill>
                            <a:schemeClr val="bg1"/>
                          </a:solidFill>
                          <a:effectLst/>
                          <a:latin typeface="Calibri" panose="020F0502020204030204" pitchFamily="34" charset="0"/>
                          <a:ea typeface="+mn-ea"/>
                          <a:cs typeface="Calibri" panose="020F0502020204030204" pitchFamily="34" charset="0"/>
                        </a:rPr>
                        <a:t>23,324</a:t>
                      </a:r>
                      <a:endParaRPr kumimoji="0" lang="es-MX" sz="1100" b="1" i="0" u="none" strike="noStrike" kern="1200" dirty="0">
                        <a:solidFill>
                          <a:schemeClr val="bg1"/>
                        </a:solidFill>
                        <a:effectLst/>
                        <a:latin typeface="Calibri" panose="020F0502020204030204" pitchFamily="34" charset="0"/>
                        <a:ea typeface="+mn-ea"/>
                        <a:cs typeface="Calibri" panose="020F0502020204030204" pitchFamily="34" charset="0"/>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algn="ctr" fontAlgn="t"/>
                      <a:r>
                        <a:rPr kumimoji="0" lang="es-MX" sz="1100" b="1" i="0" u="none" strike="noStrike" kern="1200" dirty="0" smtClean="0">
                          <a:solidFill>
                            <a:schemeClr val="bg1"/>
                          </a:solidFill>
                          <a:effectLst/>
                          <a:latin typeface="Calibri" panose="020F0502020204030204" pitchFamily="34" charset="0"/>
                          <a:ea typeface="+mn-ea"/>
                          <a:cs typeface="Calibri" panose="020F0502020204030204" pitchFamily="34" charset="0"/>
                        </a:rPr>
                        <a:t>100%</a:t>
                      </a:r>
                      <a:endParaRPr kumimoji="0" lang="es-MX" sz="1100" b="1" i="0" u="none" strike="noStrike" kern="1200" dirty="0">
                        <a:solidFill>
                          <a:schemeClr val="bg1"/>
                        </a:solidFill>
                        <a:effectLst/>
                        <a:latin typeface="Calibri" panose="020F0502020204030204" pitchFamily="34" charset="0"/>
                        <a:ea typeface="+mn-ea"/>
                        <a:cs typeface="Calibri" panose="020F0502020204030204" pitchFamily="34" charset="0"/>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r>
            </a:tbl>
          </a:graphicData>
        </a:graphic>
      </p:graphicFrame>
      <p:sp>
        <p:nvSpPr>
          <p:cNvPr id="7" name="6 Rectángulo"/>
          <p:cNvSpPr/>
          <p:nvPr/>
        </p:nvSpPr>
        <p:spPr>
          <a:xfrm>
            <a:off x="810159" y="1063769"/>
            <a:ext cx="7510499" cy="276999"/>
          </a:xfrm>
          <a:prstGeom prst="rect">
            <a:avLst/>
          </a:prstGeom>
        </p:spPr>
        <p:txBody>
          <a:bodyPr wrap="square">
            <a:spAutoFit/>
          </a:bodyPr>
          <a:lstStyle/>
          <a:p>
            <a:pPr algn="ctr"/>
            <a:r>
              <a:rPr lang="es-MX" sz="1200" b="1" dirty="0" smtClean="0">
                <a:latin typeface="Calibri" pitchFamily="34" charset="0"/>
              </a:rPr>
              <a:t>¿Por cuál medio se enteró del derecho de acceso a la información pública?</a:t>
            </a:r>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4 Gráfico"/>
          <p:cNvGraphicFramePr/>
          <p:nvPr>
            <p:extLst>
              <p:ext uri="{D42A27DB-BD31-4B8C-83A1-F6EECF244321}">
                <p14:modId xmlns:p14="http://schemas.microsoft.com/office/powerpoint/2010/main" val="2285997316"/>
              </p:ext>
            </p:extLst>
          </p:nvPr>
        </p:nvGraphicFramePr>
        <p:xfrm>
          <a:off x="495271" y="1785926"/>
          <a:ext cx="8148696" cy="4714908"/>
        </p:xfrm>
        <a:graphic>
          <a:graphicData uri="http://schemas.openxmlformats.org/drawingml/2006/chart">
            <c:chart xmlns:c="http://schemas.openxmlformats.org/drawingml/2006/chart" xmlns:r="http://schemas.openxmlformats.org/officeDocument/2006/relationships" r:id="rId3"/>
          </a:graphicData>
        </a:graphic>
      </p:graphicFrame>
      <p:sp>
        <p:nvSpPr>
          <p:cNvPr id="9" name="8 Marcador de número de diapositiva"/>
          <p:cNvSpPr>
            <a:spLocks noGrp="1"/>
          </p:cNvSpPr>
          <p:nvPr>
            <p:ph type="sldNum" sz="quarter" idx="12"/>
          </p:nvPr>
        </p:nvSpPr>
        <p:spPr/>
        <p:txBody>
          <a:bodyPr/>
          <a:lstStyle/>
          <a:p>
            <a:pPr>
              <a:defRPr/>
            </a:pPr>
            <a:fld id="{BD43386B-512A-4F48-AC60-1F2A615D5642}" type="slidenum">
              <a:rPr lang="es-MX" smtClean="0"/>
              <a:pPr>
                <a:defRPr/>
              </a:pPr>
              <a:t>37</a:t>
            </a:fld>
            <a:endParaRPr lang="es-MX" dirty="0"/>
          </a:p>
        </p:txBody>
      </p:sp>
      <p:sp>
        <p:nvSpPr>
          <p:cNvPr id="7" name="6 Rectángulo"/>
          <p:cNvSpPr/>
          <p:nvPr/>
        </p:nvSpPr>
        <p:spPr>
          <a:xfrm>
            <a:off x="838158" y="1495817"/>
            <a:ext cx="7448618" cy="276999"/>
          </a:xfrm>
          <a:prstGeom prst="rect">
            <a:avLst/>
          </a:prstGeom>
        </p:spPr>
        <p:txBody>
          <a:bodyPr wrap="square">
            <a:spAutoFit/>
          </a:bodyPr>
          <a:lstStyle/>
          <a:p>
            <a:pPr algn="ctr"/>
            <a:r>
              <a:rPr lang="es-MX" sz="1200" b="1" dirty="0" smtClean="0">
                <a:latin typeface="Calibri" pitchFamily="34" charset="0"/>
              </a:rPr>
              <a:t>Sexo</a:t>
            </a:r>
          </a:p>
        </p:txBody>
      </p:sp>
      <p:sp>
        <p:nvSpPr>
          <p:cNvPr id="6" name="5 CuadroTexto"/>
          <p:cNvSpPr txBox="1"/>
          <p:nvPr/>
        </p:nvSpPr>
        <p:spPr>
          <a:xfrm>
            <a:off x="76169" y="85702"/>
            <a:ext cx="8388000" cy="864000"/>
          </a:xfrm>
          <a:prstGeom prst="rect">
            <a:avLst/>
          </a:prstGeom>
          <a:noFill/>
        </p:spPr>
        <p:txBody>
          <a:bodyPr wrap="square" rtlCol="0" anchor="ctr">
            <a:noAutofit/>
          </a:bodyPr>
          <a:lstStyle/>
          <a:p>
            <a:r>
              <a:rPr lang="es-MX" b="1" dirty="0" smtClean="0">
                <a:latin typeface="Calibri" pitchFamily="34" charset="0"/>
              </a:rPr>
              <a:t>Sociodemográficos</a:t>
            </a:r>
          </a:p>
          <a:p>
            <a:pPr lvl="0"/>
            <a:r>
              <a:rPr lang="es-ES" sz="1400" b="1" i="1" dirty="0">
                <a:solidFill>
                  <a:prstClr val="black"/>
                </a:solidFill>
                <a:latin typeface="Calibri" pitchFamily="34" charset="0"/>
              </a:rPr>
              <a:t>2007 a </a:t>
            </a:r>
            <a:r>
              <a:rPr lang="es-ES" sz="1400" b="1" i="1" dirty="0" smtClean="0">
                <a:solidFill>
                  <a:prstClr val="black"/>
                </a:solidFill>
                <a:latin typeface="Calibri" pitchFamily="34" charset="0"/>
              </a:rPr>
              <a:t>2017</a:t>
            </a:r>
            <a:endParaRPr lang="es-MX" b="1" dirty="0" smtClean="0">
              <a:latin typeface="Calibri" pitchFamily="34" charset="0"/>
            </a:endParaRPr>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8 Marcador de número de diapositiva"/>
          <p:cNvSpPr>
            <a:spLocks noGrp="1"/>
          </p:cNvSpPr>
          <p:nvPr>
            <p:ph type="sldNum" sz="quarter" idx="12"/>
          </p:nvPr>
        </p:nvSpPr>
        <p:spPr/>
        <p:txBody>
          <a:bodyPr/>
          <a:lstStyle/>
          <a:p>
            <a:pPr>
              <a:defRPr/>
            </a:pPr>
            <a:fld id="{BD43386B-512A-4F48-AC60-1F2A615D5642}" type="slidenum">
              <a:rPr lang="es-MX" smtClean="0"/>
              <a:pPr>
                <a:defRPr/>
              </a:pPr>
              <a:t>38</a:t>
            </a:fld>
            <a:endParaRPr lang="es-MX" dirty="0"/>
          </a:p>
        </p:txBody>
      </p:sp>
      <p:sp>
        <p:nvSpPr>
          <p:cNvPr id="14" name="13 Rectángulo"/>
          <p:cNvSpPr/>
          <p:nvPr/>
        </p:nvSpPr>
        <p:spPr>
          <a:xfrm>
            <a:off x="738721" y="1495817"/>
            <a:ext cx="7653375" cy="276999"/>
          </a:xfrm>
          <a:prstGeom prst="rect">
            <a:avLst/>
          </a:prstGeom>
        </p:spPr>
        <p:txBody>
          <a:bodyPr wrap="square">
            <a:spAutoFit/>
          </a:bodyPr>
          <a:lstStyle/>
          <a:p>
            <a:pPr algn="ctr"/>
            <a:r>
              <a:rPr lang="es-MX" sz="1200" b="1" dirty="0" smtClean="0">
                <a:latin typeface="Calibri" pitchFamily="34" charset="0"/>
              </a:rPr>
              <a:t>Grupos de edad</a:t>
            </a:r>
          </a:p>
        </p:txBody>
      </p:sp>
      <p:graphicFrame>
        <p:nvGraphicFramePr>
          <p:cNvPr id="7" name="6 Tabla"/>
          <p:cNvGraphicFramePr>
            <a:graphicFrameLocks noGrp="1"/>
          </p:cNvGraphicFramePr>
          <p:nvPr>
            <p:extLst>
              <p:ext uri="{D42A27DB-BD31-4B8C-83A1-F6EECF244321}">
                <p14:modId xmlns:p14="http://schemas.microsoft.com/office/powerpoint/2010/main" val="3990743430"/>
              </p:ext>
            </p:extLst>
          </p:nvPr>
        </p:nvGraphicFramePr>
        <p:xfrm>
          <a:off x="1161024" y="2357430"/>
          <a:ext cx="6840000" cy="3240000"/>
        </p:xfrm>
        <a:graphic>
          <a:graphicData uri="http://schemas.openxmlformats.org/drawingml/2006/table">
            <a:tbl>
              <a:tblPr/>
              <a:tblGrid>
                <a:gridCol w="1440000"/>
                <a:gridCol w="972000"/>
                <a:gridCol w="828000"/>
                <a:gridCol w="972000"/>
                <a:gridCol w="828000"/>
                <a:gridCol w="972000"/>
                <a:gridCol w="828000"/>
              </a:tblGrid>
              <a:tr h="324000">
                <a:tc rowSpan="2">
                  <a:txBody>
                    <a:bodyPr/>
                    <a:lstStyle/>
                    <a:p>
                      <a:pPr algn="ctr" fontAlgn="ctr"/>
                      <a:r>
                        <a:rPr lang="es-ES" sz="1200" b="1" i="0" u="none" strike="noStrike" dirty="0">
                          <a:solidFill>
                            <a:srgbClr val="FFFFFF"/>
                          </a:solidFill>
                          <a:latin typeface="Calibri" pitchFamily="34" charset="0"/>
                        </a:rPr>
                        <a:t> </a:t>
                      </a:r>
                      <a:r>
                        <a:rPr lang="es-ES" sz="1200" b="1" i="0" u="none" strike="noStrike" dirty="0" smtClean="0">
                          <a:solidFill>
                            <a:srgbClr val="FFFFFF"/>
                          </a:solidFill>
                          <a:latin typeface="Calibri" pitchFamily="34" charset="0"/>
                        </a:rPr>
                        <a:t>Grupo de edad</a:t>
                      </a:r>
                      <a:endParaRPr lang="es-ES" sz="1200" b="1" i="0" u="none" strike="noStrike" dirty="0">
                        <a:solidFill>
                          <a:srgbClr val="FFFFFF"/>
                        </a:solidFill>
                        <a:latin typeface="Calibri" pitchFamily="34" charset="0"/>
                      </a:endParaRPr>
                    </a:p>
                  </a:txBody>
                  <a:tcPr marL="9525" marR="9525" marT="9525" marB="0" anchor="ctr">
                    <a:lnL w="9525" cap="flat" cmpd="sng" algn="ctr">
                      <a:solidFill>
                        <a:srgbClr val="2DA2BF"/>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gridSpan="2">
                  <a:txBody>
                    <a:bodyPr/>
                    <a:lstStyle/>
                    <a:p>
                      <a:pPr algn="ctr" fontAlgn="ctr"/>
                      <a:r>
                        <a:rPr lang="es-ES" sz="1200" b="1" i="0" u="none" strike="noStrike" dirty="0" smtClean="0">
                          <a:solidFill>
                            <a:srgbClr val="FFFFFF"/>
                          </a:solidFill>
                          <a:latin typeface="Calibri" pitchFamily="34" charset="0"/>
                        </a:rPr>
                        <a:t>INFOMEX</a:t>
                      </a:r>
                      <a:endParaRPr lang="es-ES" sz="1200" b="1" i="0" u="none" strike="noStrike" dirty="0">
                        <a:solidFill>
                          <a:srgbClr val="FFFFFF"/>
                        </a:solidFill>
                        <a:latin typeface="Calibri" pitchFamily="34" charset="0"/>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2DA2BF"/>
                    </a:solidFill>
                  </a:tcPr>
                </a:tc>
                <a:tc hMerge="1">
                  <a:txBody>
                    <a:bodyPr/>
                    <a:lstStyle/>
                    <a:p>
                      <a:pPr algn="ctr" fontAlgn="ctr"/>
                      <a:endParaRPr lang="es-ES" sz="1100" b="1" i="0" u="none" strike="noStrike" dirty="0">
                        <a:solidFill>
                          <a:srgbClr val="FFFFFF"/>
                        </a:solidFill>
                        <a:latin typeface="Calibri" pitchFamily="34" charset="0"/>
                      </a:endParaRP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8080"/>
                    </a:solidFill>
                  </a:tcPr>
                </a:tc>
                <a:tc gridSpan="2">
                  <a:txBody>
                    <a:bodyPr/>
                    <a:lstStyle/>
                    <a:p>
                      <a:pPr algn="ctr" fontAlgn="ctr"/>
                      <a:r>
                        <a:rPr lang="es-ES" sz="1200" b="1" i="0" u="none" strike="noStrike" dirty="0" smtClean="0">
                          <a:solidFill>
                            <a:srgbClr val="FFFFFF"/>
                          </a:solidFill>
                          <a:latin typeface="Calibri" pitchFamily="34" charset="0"/>
                        </a:rPr>
                        <a:t>Buzones</a:t>
                      </a:r>
                      <a:endParaRPr lang="es-ES" sz="1200" b="1" i="0" u="none" strike="noStrike" dirty="0">
                        <a:solidFill>
                          <a:srgbClr val="FFFFFF"/>
                        </a:solidFill>
                        <a:latin typeface="Calibri" pitchFamily="34" charset="0"/>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2DA2BF"/>
                    </a:solidFill>
                  </a:tcPr>
                </a:tc>
                <a:tc hMerge="1">
                  <a:txBody>
                    <a:bodyPr/>
                    <a:lstStyle/>
                    <a:p>
                      <a:pPr algn="ctr" fontAlgn="ctr"/>
                      <a:endParaRPr lang="es-ES" sz="1100" b="1" i="0" u="none" strike="noStrike" dirty="0">
                        <a:solidFill>
                          <a:srgbClr val="FFFFFF"/>
                        </a:solidFill>
                        <a:latin typeface="Calibri" pitchFamily="34" charset="0"/>
                      </a:endParaRP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8080"/>
                    </a:solidFill>
                  </a:tcPr>
                </a:tc>
                <a:tc gridSpan="2">
                  <a:txBody>
                    <a:bodyPr/>
                    <a:lstStyle/>
                    <a:p>
                      <a:pPr algn="ctr" fontAlgn="ctr"/>
                      <a:r>
                        <a:rPr lang="es-ES" sz="1200" b="1" i="0" u="none" strike="noStrike" dirty="0" smtClean="0">
                          <a:solidFill>
                            <a:srgbClr val="FFFFFF"/>
                          </a:solidFill>
                          <a:latin typeface="Calibri" pitchFamily="34" charset="0"/>
                        </a:rPr>
                        <a:t>Total</a:t>
                      </a:r>
                      <a:endParaRPr lang="es-ES" sz="1200" b="1" i="0" u="none" strike="noStrike" dirty="0">
                        <a:solidFill>
                          <a:srgbClr val="FFFFFF"/>
                        </a:solidFill>
                        <a:latin typeface="Calibri" pitchFamily="34" charset="0"/>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2DA2BF"/>
                    </a:solidFill>
                  </a:tcPr>
                </a:tc>
                <a:tc hMerge="1">
                  <a:txBody>
                    <a:bodyPr/>
                    <a:lstStyle/>
                    <a:p>
                      <a:pPr algn="ctr" fontAlgn="ctr"/>
                      <a:endParaRPr lang="es-ES" sz="1100" b="1" i="0" u="none" strike="noStrike" dirty="0">
                        <a:solidFill>
                          <a:srgbClr val="FFFFFF"/>
                        </a:solidFill>
                        <a:latin typeface="Calibri" pitchFamily="34" charset="0"/>
                      </a:endParaRP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8080"/>
                    </a:solidFill>
                  </a:tcPr>
                </a:tc>
              </a:tr>
              <a:tr h="324000">
                <a:tc vMerge="1">
                  <a:txBody>
                    <a:bodyPr/>
                    <a:lstStyle/>
                    <a:p>
                      <a:pPr algn="l" fontAlgn="ctr"/>
                      <a:endParaRPr lang="es-ES" sz="1100" b="1" i="0" u="none" strike="noStrike" dirty="0">
                        <a:solidFill>
                          <a:srgbClr val="FFFFFF"/>
                        </a:solidFill>
                        <a:latin typeface="Calibri" pitchFamily="34" charset="0"/>
                      </a:endParaRP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8080"/>
                    </a:solidFill>
                  </a:tcPr>
                </a:tc>
                <a:tc>
                  <a:txBody>
                    <a:bodyPr/>
                    <a:lstStyle/>
                    <a:p>
                      <a:pPr algn="ctr" fontAlgn="ctr"/>
                      <a:r>
                        <a:rPr lang="es-ES" sz="1200" b="1" i="0" u="none" strike="noStrike" dirty="0" smtClean="0">
                          <a:solidFill>
                            <a:srgbClr val="FFFFFF"/>
                          </a:solidFill>
                          <a:latin typeface="Calibri" pitchFamily="34" charset="0"/>
                        </a:rPr>
                        <a:t>Respuestas</a:t>
                      </a:r>
                      <a:endParaRPr lang="es-ES" sz="1200" b="1" i="0" u="none" strike="noStrike" dirty="0">
                        <a:solidFill>
                          <a:srgbClr val="FFFFFF"/>
                        </a:solidFill>
                        <a:latin typeface="Calibri" pitchFamily="34" charset="0"/>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algn="ctr" fontAlgn="ctr"/>
                      <a:r>
                        <a:rPr lang="es-ES" sz="1200" b="1" i="0" u="none" strike="noStrike" dirty="0" smtClean="0">
                          <a:solidFill>
                            <a:srgbClr val="FFFFFF"/>
                          </a:solidFill>
                          <a:latin typeface="Calibri" pitchFamily="34" charset="0"/>
                        </a:rPr>
                        <a:t>%</a:t>
                      </a:r>
                      <a:endParaRPr lang="es-ES" sz="1200" b="1" i="0" u="none" strike="noStrike" dirty="0">
                        <a:solidFill>
                          <a:srgbClr val="FFFFFF"/>
                        </a:solidFill>
                        <a:latin typeface="Calibri" pitchFamily="34" charset="0"/>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algn="ctr" fontAlgn="ctr"/>
                      <a:r>
                        <a:rPr lang="es-ES" sz="1200" b="1" i="0" u="none" strike="noStrike" dirty="0" smtClean="0">
                          <a:solidFill>
                            <a:srgbClr val="FFFFFF"/>
                          </a:solidFill>
                          <a:latin typeface="Calibri" pitchFamily="34" charset="0"/>
                        </a:rPr>
                        <a:t>Respuestas</a:t>
                      </a:r>
                      <a:endParaRPr lang="es-ES" sz="1200" b="1" i="0" u="none" strike="noStrike" dirty="0">
                        <a:solidFill>
                          <a:srgbClr val="FFFFFF"/>
                        </a:solidFill>
                        <a:latin typeface="Calibri" pitchFamily="34" charset="0"/>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algn="ctr" fontAlgn="ctr"/>
                      <a:r>
                        <a:rPr lang="es-ES" sz="1200" b="1" i="0" u="none" strike="noStrike" dirty="0" smtClean="0">
                          <a:solidFill>
                            <a:srgbClr val="FFFFFF"/>
                          </a:solidFill>
                          <a:latin typeface="Calibri" pitchFamily="34" charset="0"/>
                        </a:rPr>
                        <a:t>%</a:t>
                      </a:r>
                      <a:endParaRPr lang="es-ES" sz="1200" b="1" i="0" u="none" strike="noStrike" dirty="0">
                        <a:solidFill>
                          <a:srgbClr val="FFFFFF"/>
                        </a:solidFill>
                        <a:latin typeface="Calibri" pitchFamily="34" charset="0"/>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algn="ctr" fontAlgn="ctr"/>
                      <a:r>
                        <a:rPr lang="es-ES" sz="1200" b="1" i="0" u="none" strike="noStrike" dirty="0" smtClean="0">
                          <a:solidFill>
                            <a:srgbClr val="FFFFFF"/>
                          </a:solidFill>
                          <a:latin typeface="Calibri" pitchFamily="34" charset="0"/>
                        </a:rPr>
                        <a:t>Respuestas</a:t>
                      </a:r>
                      <a:endParaRPr lang="es-ES" sz="1200" b="1" i="0" u="none" strike="noStrike" dirty="0">
                        <a:solidFill>
                          <a:srgbClr val="FFFFFF"/>
                        </a:solidFill>
                        <a:latin typeface="Calibri" pitchFamily="34" charset="0"/>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algn="ctr" fontAlgn="ctr"/>
                      <a:r>
                        <a:rPr lang="es-ES" sz="1200" b="1" i="0" u="none" strike="noStrike" dirty="0" smtClean="0">
                          <a:solidFill>
                            <a:srgbClr val="FFFFFF"/>
                          </a:solidFill>
                          <a:latin typeface="Calibri" pitchFamily="34" charset="0"/>
                        </a:rPr>
                        <a:t>%</a:t>
                      </a:r>
                      <a:endParaRPr lang="es-ES" sz="1200" b="1" i="0" u="none" strike="noStrike" dirty="0">
                        <a:solidFill>
                          <a:srgbClr val="FFFFFF"/>
                        </a:solidFill>
                        <a:latin typeface="Calibri" pitchFamily="34" charset="0"/>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r>
              <a:tr h="324000">
                <a:tc>
                  <a:txBody>
                    <a:bodyPr/>
                    <a:lstStyle/>
                    <a:p>
                      <a:pPr marL="50800" indent="0" algn="l" fontAlgn="ctr"/>
                      <a:r>
                        <a:rPr lang="es-MX" sz="1200" b="1" i="0" u="none" strike="noStrike" dirty="0" smtClean="0">
                          <a:solidFill>
                            <a:srgbClr val="000000"/>
                          </a:solidFill>
                          <a:latin typeface="Calibri"/>
                        </a:rPr>
                        <a:t>Hasta 19 </a:t>
                      </a:r>
                      <a:r>
                        <a:rPr lang="es-MX" sz="1200" b="1" i="0" u="none" strike="noStrike" dirty="0">
                          <a:solidFill>
                            <a:srgbClr val="000000"/>
                          </a:solidFill>
                          <a:latin typeface="Calibri"/>
                        </a:rPr>
                        <a:t>años</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kumimoji="0" lang="es-MX" sz="1200" b="1" i="0" u="none" strike="noStrike" kern="1200" dirty="0">
                          <a:solidFill>
                            <a:srgbClr val="000000"/>
                          </a:solidFill>
                          <a:latin typeface="Calibri"/>
                          <a:ea typeface="+mn-ea"/>
                          <a:cs typeface="+mn-cs"/>
                        </a:rPr>
                        <a:t>110</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kumimoji="0" lang="es-MX" sz="1200" b="1" i="0" u="none" strike="noStrike" kern="1200">
                          <a:solidFill>
                            <a:srgbClr val="000000"/>
                          </a:solidFill>
                          <a:latin typeface="Calibri"/>
                          <a:ea typeface="+mn-ea"/>
                          <a:cs typeface="+mn-cs"/>
                        </a:rPr>
                        <a:t>0.8%</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kumimoji="0" lang="es-MX" sz="1200" b="1" i="0" u="none" strike="noStrike" kern="1200">
                          <a:solidFill>
                            <a:srgbClr val="000000"/>
                          </a:solidFill>
                          <a:latin typeface="Calibri"/>
                          <a:ea typeface="+mn-ea"/>
                          <a:cs typeface="+mn-cs"/>
                        </a:rPr>
                        <a:t>65</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kumimoji="0" lang="es-MX" sz="1200" b="1" i="0" u="none" strike="noStrike" kern="1200">
                          <a:solidFill>
                            <a:srgbClr val="000000"/>
                          </a:solidFill>
                          <a:latin typeface="Calibri"/>
                          <a:ea typeface="+mn-ea"/>
                          <a:cs typeface="+mn-cs"/>
                        </a:rPr>
                        <a:t>1.9%</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kumimoji="0" lang="es-MX" sz="1200" b="1" i="0" u="none" strike="noStrike" kern="1200">
                          <a:solidFill>
                            <a:srgbClr val="000000"/>
                          </a:solidFill>
                          <a:latin typeface="Calibri"/>
                          <a:ea typeface="+mn-ea"/>
                          <a:cs typeface="+mn-cs"/>
                        </a:rPr>
                        <a:t>175</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kumimoji="0" lang="es-MX" sz="1200" b="1" i="0" u="none" strike="noStrike" kern="1200">
                          <a:solidFill>
                            <a:srgbClr val="000000"/>
                          </a:solidFill>
                          <a:latin typeface="Calibri"/>
                          <a:ea typeface="+mn-ea"/>
                          <a:cs typeface="+mn-cs"/>
                        </a:rPr>
                        <a:t>1.0%</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r>
              <a:tr h="324000">
                <a:tc>
                  <a:txBody>
                    <a:bodyPr/>
                    <a:lstStyle/>
                    <a:p>
                      <a:pPr marL="50800" indent="0" algn="l" fontAlgn="ctr"/>
                      <a:r>
                        <a:rPr lang="es-MX" sz="1200" b="1" i="0" u="none" strike="noStrike" dirty="0">
                          <a:solidFill>
                            <a:srgbClr val="000000"/>
                          </a:solidFill>
                          <a:latin typeface="Calibri"/>
                        </a:rPr>
                        <a:t>De 20 a 29 años</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kumimoji="0" lang="es-MX" sz="1200" b="1" i="0" u="none" strike="noStrike" kern="1200" dirty="0" smtClean="0">
                          <a:solidFill>
                            <a:srgbClr val="000000"/>
                          </a:solidFill>
                          <a:latin typeface="Calibri"/>
                          <a:ea typeface="+mn-ea"/>
                          <a:cs typeface="+mn-cs"/>
                        </a:rPr>
                        <a:t>5,394</a:t>
                      </a:r>
                      <a:endParaRPr kumimoji="0" lang="es-MX" sz="1200" b="1" i="0" u="none" strike="noStrike" kern="1200" dirty="0">
                        <a:solidFill>
                          <a:srgbClr val="000000"/>
                        </a:solidFill>
                        <a:latin typeface="Calibri"/>
                        <a:ea typeface="+mn-ea"/>
                        <a:cs typeface="+mn-cs"/>
                      </a:endParaRP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kumimoji="0" lang="es-MX" sz="1200" b="1" i="0" u="none" strike="noStrike" kern="1200">
                          <a:solidFill>
                            <a:srgbClr val="000000"/>
                          </a:solidFill>
                          <a:latin typeface="Calibri"/>
                          <a:ea typeface="+mn-ea"/>
                          <a:cs typeface="+mn-cs"/>
                        </a:rPr>
                        <a:t>40.2%</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kumimoji="0" lang="es-MX" sz="1200" b="1" i="0" u="none" strike="noStrike" kern="1200">
                          <a:solidFill>
                            <a:srgbClr val="000000"/>
                          </a:solidFill>
                          <a:latin typeface="Calibri"/>
                          <a:ea typeface="+mn-ea"/>
                          <a:cs typeface="+mn-cs"/>
                        </a:rPr>
                        <a:t>491</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kumimoji="0" lang="es-MX" sz="1200" b="1" i="0" u="none" strike="noStrike" kern="1200">
                          <a:solidFill>
                            <a:srgbClr val="000000"/>
                          </a:solidFill>
                          <a:latin typeface="Calibri"/>
                          <a:ea typeface="+mn-ea"/>
                          <a:cs typeface="+mn-cs"/>
                        </a:rPr>
                        <a:t>14.3%</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kumimoji="0" lang="es-MX" sz="1200" b="1" i="0" u="none" strike="noStrike" kern="1200" dirty="0" smtClean="0">
                          <a:solidFill>
                            <a:srgbClr val="000000"/>
                          </a:solidFill>
                          <a:latin typeface="Calibri"/>
                          <a:ea typeface="+mn-ea"/>
                          <a:cs typeface="+mn-cs"/>
                        </a:rPr>
                        <a:t>5,885</a:t>
                      </a:r>
                      <a:endParaRPr kumimoji="0" lang="es-MX" sz="1200" b="1" i="0" u="none" strike="noStrike" kern="1200" dirty="0">
                        <a:solidFill>
                          <a:srgbClr val="000000"/>
                        </a:solidFill>
                        <a:latin typeface="Calibri"/>
                        <a:ea typeface="+mn-ea"/>
                        <a:cs typeface="+mn-cs"/>
                      </a:endParaRP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kumimoji="0" lang="es-MX" sz="1200" b="1" i="0" u="none" strike="noStrike" kern="1200">
                          <a:solidFill>
                            <a:srgbClr val="000000"/>
                          </a:solidFill>
                          <a:latin typeface="Calibri"/>
                          <a:ea typeface="+mn-ea"/>
                          <a:cs typeface="+mn-cs"/>
                        </a:rPr>
                        <a:t>34.9%</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r>
              <a:tr h="324000">
                <a:tc>
                  <a:txBody>
                    <a:bodyPr/>
                    <a:lstStyle/>
                    <a:p>
                      <a:pPr marL="50800" indent="0" algn="l" fontAlgn="ctr"/>
                      <a:r>
                        <a:rPr lang="es-MX" sz="1200" b="1" i="0" u="none" strike="noStrike" dirty="0">
                          <a:solidFill>
                            <a:srgbClr val="000000"/>
                          </a:solidFill>
                          <a:latin typeface="Calibri"/>
                        </a:rPr>
                        <a:t>De 30 a 39 años</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kumimoji="0" lang="es-MX" sz="1200" b="1" i="0" u="none" strike="noStrike" kern="1200" dirty="0" smtClean="0">
                          <a:solidFill>
                            <a:srgbClr val="000000"/>
                          </a:solidFill>
                          <a:latin typeface="Calibri"/>
                          <a:ea typeface="+mn-ea"/>
                          <a:cs typeface="+mn-cs"/>
                        </a:rPr>
                        <a:t>3,668</a:t>
                      </a:r>
                      <a:endParaRPr kumimoji="0" lang="es-MX" sz="1200" b="1" i="0" u="none" strike="noStrike" kern="1200" dirty="0">
                        <a:solidFill>
                          <a:srgbClr val="000000"/>
                        </a:solidFill>
                        <a:latin typeface="Calibri"/>
                        <a:ea typeface="+mn-ea"/>
                        <a:cs typeface="+mn-cs"/>
                      </a:endParaRP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kumimoji="0" lang="es-MX" sz="1200" b="1" i="0" u="none" strike="noStrike" kern="1200" dirty="0">
                          <a:solidFill>
                            <a:srgbClr val="000000"/>
                          </a:solidFill>
                          <a:latin typeface="Calibri"/>
                          <a:ea typeface="+mn-ea"/>
                          <a:cs typeface="+mn-cs"/>
                        </a:rPr>
                        <a:t>27.3%</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kumimoji="0" lang="es-MX" sz="1200" b="1" i="0" u="none" strike="noStrike" kern="1200">
                          <a:solidFill>
                            <a:srgbClr val="000000"/>
                          </a:solidFill>
                          <a:latin typeface="Calibri"/>
                          <a:ea typeface="+mn-ea"/>
                          <a:cs typeface="+mn-cs"/>
                        </a:rPr>
                        <a:t>769</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kumimoji="0" lang="es-MX" sz="1200" b="1" i="0" u="none" strike="noStrike" kern="1200">
                          <a:solidFill>
                            <a:srgbClr val="000000"/>
                          </a:solidFill>
                          <a:latin typeface="Calibri"/>
                          <a:ea typeface="+mn-ea"/>
                          <a:cs typeface="+mn-cs"/>
                        </a:rPr>
                        <a:t>22.5%</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kumimoji="0" lang="es-MX" sz="1200" b="1" i="0" u="none" strike="noStrike" kern="1200" dirty="0" smtClean="0">
                          <a:solidFill>
                            <a:srgbClr val="000000"/>
                          </a:solidFill>
                          <a:latin typeface="Calibri"/>
                          <a:ea typeface="+mn-ea"/>
                          <a:cs typeface="+mn-cs"/>
                        </a:rPr>
                        <a:t>4,437</a:t>
                      </a:r>
                      <a:endParaRPr kumimoji="0" lang="es-MX" sz="1200" b="1" i="0" u="none" strike="noStrike" kern="1200" dirty="0">
                        <a:solidFill>
                          <a:srgbClr val="000000"/>
                        </a:solidFill>
                        <a:latin typeface="Calibri"/>
                        <a:ea typeface="+mn-ea"/>
                        <a:cs typeface="+mn-cs"/>
                      </a:endParaRP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kumimoji="0" lang="es-MX" sz="1200" b="1" i="0" u="none" strike="noStrike" kern="1200">
                          <a:solidFill>
                            <a:srgbClr val="000000"/>
                          </a:solidFill>
                          <a:latin typeface="Calibri"/>
                          <a:ea typeface="+mn-ea"/>
                          <a:cs typeface="+mn-cs"/>
                        </a:rPr>
                        <a:t>26.3%</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r>
              <a:tr h="324000">
                <a:tc>
                  <a:txBody>
                    <a:bodyPr/>
                    <a:lstStyle/>
                    <a:p>
                      <a:pPr marL="50800" indent="0" algn="l" fontAlgn="ctr"/>
                      <a:r>
                        <a:rPr lang="es-MX" sz="1200" b="1" i="0" u="none" strike="noStrike" dirty="0">
                          <a:solidFill>
                            <a:srgbClr val="000000"/>
                          </a:solidFill>
                          <a:latin typeface="Calibri"/>
                        </a:rPr>
                        <a:t>De 40 a 49 años</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kumimoji="0" lang="es-MX" sz="1200" b="1" i="0" u="none" strike="noStrike" kern="1200" dirty="0" smtClean="0">
                          <a:solidFill>
                            <a:srgbClr val="000000"/>
                          </a:solidFill>
                          <a:latin typeface="Calibri"/>
                          <a:ea typeface="+mn-ea"/>
                          <a:cs typeface="+mn-cs"/>
                        </a:rPr>
                        <a:t>2,373</a:t>
                      </a:r>
                      <a:endParaRPr kumimoji="0" lang="es-MX" sz="1200" b="1" i="0" u="none" strike="noStrike" kern="1200" dirty="0">
                        <a:solidFill>
                          <a:srgbClr val="000000"/>
                        </a:solidFill>
                        <a:latin typeface="Calibri"/>
                        <a:ea typeface="+mn-ea"/>
                        <a:cs typeface="+mn-cs"/>
                      </a:endParaRP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kumimoji="0" lang="es-MX" sz="1200" b="1" i="0" u="none" strike="noStrike" kern="1200">
                          <a:solidFill>
                            <a:srgbClr val="000000"/>
                          </a:solidFill>
                          <a:latin typeface="Calibri"/>
                          <a:ea typeface="+mn-ea"/>
                          <a:cs typeface="+mn-cs"/>
                        </a:rPr>
                        <a:t>17.7%</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kumimoji="0" lang="es-MX" sz="1200" b="1" i="0" u="none" strike="noStrike" kern="1200" dirty="0">
                          <a:solidFill>
                            <a:srgbClr val="000000"/>
                          </a:solidFill>
                          <a:latin typeface="Calibri"/>
                          <a:ea typeface="+mn-ea"/>
                          <a:cs typeface="+mn-cs"/>
                        </a:rPr>
                        <a:t>871</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kumimoji="0" lang="es-MX" sz="1200" b="1" i="0" u="none" strike="noStrike" kern="1200">
                          <a:solidFill>
                            <a:srgbClr val="000000"/>
                          </a:solidFill>
                          <a:latin typeface="Calibri"/>
                          <a:ea typeface="+mn-ea"/>
                          <a:cs typeface="+mn-cs"/>
                        </a:rPr>
                        <a:t>25.4%</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kumimoji="0" lang="es-MX" sz="1200" b="1" i="0" u="none" strike="noStrike" kern="1200" dirty="0" smtClean="0">
                          <a:solidFill>
                            <a:srgbClr val="000000"/>
                          </a:solidFill>
                          <a:latin typeface="Calibri"/>
                          <a:ea typeface="+mn-ea"/>
                          <a:cs typeface="+mn-cs"/>
                        </a:rPr>
                        <a:t>3,244</a:t>
                      </a:r>
                      <a:endParaRPr kumimoji="0" lang="es-MX" sz="1200" b="1" i="0" u="none" strike="noStrike" kern="1200" dirty="0">
                        <a:solidFill>
                          <a:srgbClr val="000000"/>
                        </a:solidFill>
                        <a:latin typeface="Calibri"/>
                        <a:ea typeface="+mn-ea"/>
                        <a:cs typeface="+mn-cs"/>
                      </a:endParaRP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kumimoji="0" lang="es-MX" sz="1200" b="1" i="0" u="none" strike="noStrike" kern="1200">
                          <a:solidFill>
                            <a:srgbClr val="000000"/>
                          </a:solidFill>
                          <a:latin typeface="Calibri"/>
                          <a:ea typeface="+mn-ea"/>
                          <a:cs typeface="+mn-cs"/>
                        </a:rPr>
                        <a:t>19.3%</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r>
              <a:tr h="324000">
                <a:tc>
                  <a:txBody>
                    <a:bodyPr/>
                    <a:lstStyle/>
                    <a:p>
                      <a:pPr marL="50800" indent="0" algn="l" fontAlgn="ctr"/>
                      <a:r>
                        <a:rPr lang="es-MX" sz="1200" b="1" i="0" u="none" strike="noStrike" dirty="0">
                          <a:solidFill>
                            <a:srgbClr val="000000"/>
                          </a:solidFill>
                          <a:latin typeface="Calibri"/>
                        </a:rPr>
                        <a:t>De 50 a 59 años</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kumimoji="0" lang="es-MX" sz="1200" b="1" i="0" u="none" strike="noStrike" kern="1200" dirty="0" smtClean="0">
                          <a:solidFill>
                            <a:srgbClr val="000000"/>
                          </a:solidFill>
                          <a:latin typeface="Calibri"/>
                          <a:ea typeface="+mn-ea"/>
                          <a:cs typeface="+mn-cs"/>
                        </a:rPr>
                        <a:t>1,355</a:t>
                      </a:r>
                      <a:endParaRPr kumimoji="0" lang="es-MX" sz="1200" b="1" i="0" u="none" strike="noStrike" kern="1200" dirty="0">
                        <a:solidFill>
                          <a:srgbClr val="000000"/>
                        </a:solidFill>
                        <a:latin typeface="Calibri"/>
                        <a:ea typeface="+mn-ea"/>
                        <a:cs typeface="+mn-cs"/>
                      </a:endParaRP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kumimoji="0" lang="es-MX" sz="1200" b="1" i="0" u="none" strike="noStrike" kern="1200">
                          <a:solidFill>
                            <a:srgbClr val="000000"/>
                          </a:solidFill>
                          <a:latin typeface="Calibri"/>
                          <a:ea typeface="+mn-ea"/>
                          <a:cs typeface="+mn-cs"/>
                        </a:rPr>
                        <a:t>10.1%</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kumimoji="0" lang="es-MX" sz="1200" b="1" i="0" u="none" strike="noStrike" kern="1200">
                          <a:solidFill>
                            <a:srgbClr val="000000"/>
                          </a:solidFill>
                          <a:latin typeface="Calibri"/>
                          <a:ea typeface="+mn-ea"/>
                          <a:cs typeface="+mn-cs"/>
                        </a:rPr>
                        <a:t>765</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kumimoji="0" lang="es-MX" sz="1200" b="1" i="0" u="none" strike="noStrike" kern="1200" dirty="0">
                          <a:solidFill>
                            <a:srgbClr val="000000"/>
                          </a:solidFill>
                          <a:latin typeface="Calibri"/>
                          <a:ea typeface="+mn-ea"/>
                          <a:cs typeface="+mn-cs"/>
                        </a:rPr>
                        <a:t>22.3%</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kumimoji="0" lang="es-MX" sz="1200" b="1" i="0" u="none" strike="noStrike" kern="1200" dirty="0" smtClean="0">
                          <a:solidFill>
                            <a:srgbClr val="000000"/>
                          </a:solidFill>
                          <a:latin typeface="Calibri"/>
                          <a:ea typeface="+mn-ea"/>
                          <a:cs typeface="+mn-cs"/>
                        </a:rPr>
                        <a:t>2,120</a:t>
                      </a:r>
                      <a:endParaRPr kumimoji="0" lang="es-MX" sz="1200" b="1" i="0" u="none" strike="noStrike" kern="1200" dirty="0">
                        <a:solidFill>
                          <a:srgbClr val="000000"/>
                        </a:solidFill>
                        <a:latin typeface="Calibri"/>
                        <a:ea typeface="+mn-ea"/>
                        <a:cs typeface="+mn-cs"/>
                      </a:endParaRP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kumimoji="0" lang="es-MX" sz="1200" b="1" i="0" u="none" strike="noStrike" kern="1200">
                          <a:solidFill>
                            <a:srgbClr val="000000"/>
                          </a:solidFill>
                          <a:latin typeface="Calibri"/>
                          <a:ea typeface="+mn-ea"/>
                          <a:cs typeface="+mn-cs"/>
                        </a:rPr>
                        <a:t>12.6%</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r>
              <a:tr h="324000">
                <a:tc>
                  <a:txBody>
                    <a:bodyPr/>
                    <a:lstStyle/>
                    <a:p>
                      <a:pPr marL="50800" indent="0" algn="l" fontAlgn="ctr"/>
                      <a:r>
                        <a:rPr lang="es-MX" sz="1200" b="1" i="0" u="none" strike="noStrike" dirty="0">
                          <a:solidFill>
                            <a:srgbClr val="000000"/>
                          </a:solidFill>
                          <a:latin typeface="Calibri"/>
                        </a:rPr>
                        <a:t>De 60 a 69 años</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kumimoji="0" lang="es-MX" sz="1200" b="1" i="0" u="none" strike="noStrike" kern="1200">
                          <a:solidFill>
                            <a:srgbClr val="000000"/>
                          </a:solidFill>
                          <a:latin typeface="Calibri"/>
                          <a:ea typeface="+mn-ea"/>
                          <a:cs typeface="+mn-cs"/>
                        </a:rPr>
                        <a:t>452</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kumimoji="0" lang="es-MX" sz="1200" b="1" i="0" u="none" strike="noStrike" kern="1200">
                          <a:solidFill>
                            <a:srgbClr val="000000"/>
                          </a:solidFill>
                          <a:latin typeface="Calibri"/>
                          <a:ea typeface="+mn-ea"/>
                          <a:cs typeface="+mn-cs"/>
                        </a:rPr>
                        <a:t>3.4%</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kumimoji="0" lang="es-MX" sz="1200" b="1" i="0" u="none" strike="noStrike" kern="1200">
                          <a:solidFill>
                            <a:srgbClr val="000000"/>
                          </a:solidFill>
                          <a:latin typeface="Calibri"/>
                          <a:ea typeface="+mn-ea"/>
                          <a:cs typeface="+mn-cs"/>
                        </a:rPr>
                        <a:t>365</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kumimoji="0" lang="es-MX" sz="1200" b="1" i="0" u="none" strike="noStrike" kern="1200" dirty="0">
                          <a:solidFill>
                            <a:srgbClr val="000000"/>
                          </a:solidFill>
                          <a:latin typeface="Calibri"/>
                          <a:ea typeface="+mn-ea"/>
                          <a:cs typeface="+mn-cs"/>
                        </a:rPr>
                        <a:t>10.7%</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kumimoji="0" lang="es-MX" sz="1200" b="1" i="0" u="none" strike="noStrike" kern="1200">
                          <a:solidFill>
                            <a:srgbClr val="000000"/>
                          </a:solidFill>
                          <a:latin typeface="Calibri"/>
                          <a:ea typeface="+mn-ea"/>
                          <a:cs typeface="+mn-cs"/>
                        </a:rPr>
                        <a:t>817</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kumimoji="0" lang="es-MX" sz="1200" b="1" i="0" u="none" strike="noStrike" kern="1200">
                          <a:solidFill>
                            <a:srgbClr val="000000"/>
                          </a:solidFill>
                          <a:latin typeface="Calibri"/>
                          <a:ea typeface="+mn-ea"/>
                          <a:cs typeface="+mn-cs"/>
                        </a:rPr>
                        <a:t>4.9%</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r>
              <a:tr h="324000">
                <a:tc>
                  <a:txBody>
                    <a:bodyPr/>
                    <a:lstStyle/>
                    <a:p>
                      <a:pPr marL="50800" indent="0" algn="l" fontAlgn="ctr"/>
                      <a:r>
                        <a:rPr lang="es-MX" sz="1200" b="1" i="0" u="none" strike="noStrike" dirty="0">
                          <a:solidFill>
                            <a:srgbClr val="000000"/>
                          </a:solidFill>
                          <a:latin typeface="Calibri"/>
                        </a:rPr>
                        <a:t>70 o más años</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kumimoji="0" lang="es-MX" sz="1200" b="1" i="0" u="none" strike="noStrike" kern="1200">
                          <a:solidFill>
                            <a:srgbClr val="000000"/>
                          </a:solidFill>
                          <a:latin typeface="Calibri"/>
                          <a:ea typeface="+mn-ea"/>
                          <a:cs typeface="+mn-cs"/>
                        </a:rPr>
                        <a:t>62</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kumimoji="0" lang="es-MX" sz="1200" b="1" i="0" u="none" strike="noStrike" kern="1200">
                          <a:solidFill>
                            <a:srgbClr val="000000"/>
                          </a:solidFill>
                          <a:latin typeface="Calibri"/>
                          <a:ea typeface="+mn-ea"/>
                          <a:cs typeface="+mn-cs"/>
                        </a:rPr>
                        <a:t>0.5%</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kumimoji="0" lang="es-MX" sz="1200" b="1" i="0" u="none" strike="noStrike" kern="1200">
                          <a:solidFill>
                            <a:srgbClr val="000000"/>
                          </a:solidFill>
                          <a:latin typeface="Calibri"/>
                          <a:ea typeface="+mn-ea"/>
                          <a:cs typeface="+mn-cs"/>
                        </a:rPr>
                        <a:t>99</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kumimoji="0" lang="es-MX" sz="1200" b="1" i="0" u="none" strike="noStrike" kern="1200">
                          <a:solidFill>
                            <a:srgbClr val="000000"/>
                          </a:solidFill>
                          <a:latin typeface="Calibri"/>
                          <a:ea typeface="+mn-ea"/>
                          <a:cs typeface="+mn-cs"/>
                        </a:rPr>
                        <a:t>2.9%</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kumimoji="0" lang="es-MX" sz="1200" b="1" i="0" u="none" strike="noStrike" kern="1200" dirty="0">
                          <a:solidFill>
                            <a:srgbClr val="000000"/>
                          </a:solidFill>
                          <a:latin typeface="Calibri"/>
                          <a:ea typeface="+mn-ea"/>
                          <a:cs typeface="+mn-cs"/>
                        </a:rPr>
                        <a:t>161</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kumimoji="0" lang="es-MX" sz="1200" b="1" i="0" u="none" strike="noStrike" kern="1200">
                          <a:solidFill>
                            <a:srgbClr val="000000"/>
                          </a:solidFill>
                          <a:latin typeface="Calibri"/>
                          <a:ea typeface="+mn-ea"/>
                          <a:cs typeface="+mn-cs"/>
                        </a:rPr>
                        <a:t>1.0%</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r>
              <a:tr h="324000">
                <a:tc>
                  <a:txBody>
                    <a:bodyPr/>
                    <a:lstStyle/>
                    <a:p>
                      <a:pPr marL="50800" indent="0" algn="l" fontAlgn="b"/>
                      <a:r>
                        <a:rPr lang="es-MX" sz="1200" b="1" i="0" u="none" strike="noStrike" dirty="0" smtClean="0">
                          <a:solidFill>
                            <a:schemeClr val="bg1"/>
                          </a:solidFill>
                          <a:latin typeface="Calibri" pitchFamily="34" charset="0"/>
                        </a:rPr>
                        <a:t>Total</a:t>
                      </a:r>
                      <a:endParaRPr lang="es-MX" sz="1200" b="1" i="0" u="none" strike="noStrike" dirty="0">
                        <a:solidFill>
                          <a:schemeClr val="bg1"/>
                        </a:solidFill>
                        <a:latin typeface="Calibri" pitchFamily="34" charset="0"/>
                      </a:endParaRPr>
                    </a:p>
                  </a:txBody>
                  <a:tcPr marL="9525" marR="9525" marT="9525" marB="0" anchor="ctr">
                    <a:lnL w="9525" cap="flat" cmpd="sng" algn="ctr">
                      <a:solidFill>
                        <a:srgbClr val="2DA2BF"/>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algn="ctr" fontAlgn="t"/>
                      <a:r>
                        <a:rPr kumimoji="0" lang="es-MX" sz="1200" b="1" i="0" u="none" strike="noStrike" kern="1200" dirty="0" smtClean="0">
                          <a:solidFill>
                            <a:schemeClr val="bg1"/>
                          </a:solidFill>
                          <a:latin typeface="Calibri"/>
                          <a:ea typeface="+mn-ea"/>
                          <a:cs typeface="+mn-cs"/>
                        </a:rPr>
                        <a:t>13,414</a:t>
                      </a:r>
                      <a:endParaRPr kumimoji="0" lang="es-MX" sz="1200" b="1" i="0" u="none" strike="noStrike" kern="1200" dirty="0">
                        <a:solidFill>
                          <a:schemeClr val="bg1"/>
                        </a:solidFill>
                        <a:latin typeface="Calibri"/>
                        <a:ea typeface="+mn-ea"/>
                        <a:cs typeface="+mn-cs"/>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algn="ctr" fontAlgn="t"/>
                      <a:r>
                        <a:rPr kumimoji="0" lang="es-MX" sz="1200" b="1" i="0" u="none" strike="noStrike" kern="1200" dirty="0" smtClean="0">
                          <a:solidFill>
                            <a:schemeClr val="bg1"/>
                          </a:solidFill>
                          <a:latin typeface="Calibri"/>
                          <a:ea typeface="+mn-ea"/>
                          <a:cs typeface="+mn-cs"/>
                        </a:rPr>
                        <a:t>100%</a:t>
                      </a:r>
                      <a:endParaRPr kumimoji="0" lang="es-MX" sz="1200" b="1" i="0" u="none" strike="noStrike" kern="1200" dirty="0">
                        <a:solidFill>
                          <a:schemeClr val="bg1"/>
                        </a:solidFill>
                        <a:latin typeface="Calibri"/>
                        <a:ea typeface="+mn-ea"/>
                        <a:cs typeface="+mn-cs"/>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algn="ctr" fontAlgn="t"/>
                      <a:r>
                        <a:rPr kumimoji="0" lang="es-MX" sz="1200" b="1" i="0" u="none" strike="noStrike" kern="1200" dirty="0" smtClean="0">
                          <a:solidFill>
                            <a:schemeClr val="bg1"/>
                          </a:solidFill>
                          <a:latin typeface="Calibri"/>
                          <a:ea typeface="+mn-ea"/>
                          <a:cs typeface="+mn-cs"/>
                        </a:rPr>
                        <a:t>3,425</a:t>
                      </a:r>
                      <a:endParaRPr kumimoji="0" lang="es-MX" sz="1200" b="1" i="0" u="none" strike="noStrike" kern="1200" dirty="0">
                        <a:solidFill>
                          <a:schemeClr val="bg1"/>
                        </a:solidFill>
                        <a:latin typeface="Calibri"/>
                        <a:ea typeface="+mn-ea"/>
                        <a:cs typeface="+mn-cs"/>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algn="ctr" fontAlgn="t"/>
                      <a:r>
                        <a:rPr kumimoji="0" lang="es-MX" sz="1200" b="1" i="0" u="none" strike="noStrike" kern="1200" dirty="0" smtClean="0">
                          <a:solidFill>
                            <a:schemeClr val="bg1"/>
                          </a:solidFill>
                          <a:latin typeface="Calibri"/>
                          <a:ea typeface="+mn-ea"/>
                          <a:cs typeface="+mn-cs"/>
                        </a:rPr>
                        <a:t>100%</a:t>
                      </a:r>
                      <a:endParaRPr kumimoji="0" lang="es-MX" sz="1200" b="1" i="0" u="none" strike="noStrike" kern="1200" dirty="0">
                        <a:solidFill>
                          <a:schemeClr val="bg1"/>
                        </a:solidFill>
                        <a:latin typeface="Calibri"/>
                        <a:ea typeface="+mn-ea"/>
                        <a:cs typeface="+mn-cs"/>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algn="ctr" fontAlgn="t"/>
                      <a:r>
                        <a:rPr kumimoji="0" lang="es-MX" sz="1200" b="1" i="0" u="none" strike="noStrike" kern="1200" dirty="0" smtClean="0">
                          <a:solidFill>
                            <a:schemeClr val="bg1"/>
                          </a:solidFill>
                          <a:latin typeface="Calibri"/>
                          <a:ea typeface="+mn-ea"/>
                          <a:cs typeface="+mn-cs"/>
                        </a:rPr>
                        <a:t>16,839</a:t>
                      </a:r>
                      <a:endParaRPr kumimoji="0" lang="es-MX" sz="1200" b="1" i="0" u="none" strike="noStrike" kern="1200" dirty="0">
                        <a:solidFill>
                          <a:schemeClr val="bg1"/>
                        </a:solidFill>
                        <a:latin typeface="Calibri"/>
                        <a:ea typeface="+mn-ea"/>
                        <a:cs typeface="+mn-cs"/>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algn="ctr" fontAlgn="t"/>
                      <a:r>
                        <a:rPr kumimoji="0" lang="es-MX" sz="1200" b="1" i="0" u="none" strike="noStrike" kern="1200" dirty="0" smtClean="0">
                          <a:solidFill>
                            <a:schemeClr val="bg1"/>
                          </a:solidFill>
                          <a:latin typeface="Calibri"/>
                          <a:ea typeface="+mn-ea"/>
                          <a:cs typeface="+mn-cs"/>
                        </a:rPr>
                        <a:t>100%</a:t>
                      </a:r>
                      <a:endParaRPr kumimoji="0" lang="es-MX" sz="1200" b="1" i="0" u="none" strike="noStrike" kern="1200" dirty="0">
                        <a:solidFill>
                          <a:schemeClr val="bg1"/>
                        </a:solidFill>
                        <a:latin typeface="Calibri"/>
                        <a:ea typeface="+mn-ea"/>
                        <a:cs typeface="+mn-cs"/>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r>
            </a:tbl>
          </a:graphicData>
        </a:graphic>
      </p:graphicFrame>
      <p:sp>
        <p:nvSpPr>
          <p:cNvPr id="8" name="5 CuadroTexto"/>
          <p:cNvSpPr txBox="1"/>
          <p:nvPr/>
        </p:nvSpPr>
        <p:spPr>
          <a:xfrm>
            <a:off x="76169" y="85702"/>
            <a:ext cx="8388000" cy="864000"/>
          </a:xfrm>
          <a:prstGeom prst="rect">
            <a:avLst/>
          </a:prstGeom>
          <a:noFill/>
        </p:spPr>
        <p:txBody>
          <a:bodyPr wrap="square" rtlCol="0" anchor="ctr">
            <a:noAutofit/>
          </a:bodyPr>
          <a:lstStyle/>
          <a:p>
            <a:r>
              <a:rPr lang="es-MX" b="1" dirty="0" smtClean="0">
                <a:latin typeface="Calibri" pitchFamily="34" charset="0"/>
              </a:rPr>
              <a:t>Sociodemográficos</a:t>
            </a:r>
          </a:p>
          <a:p>
            <a:pPr lvl="0"/>
            <a:r>
              <a:rPr lang="es-ES" sz="1400" b="1" i="1" dirty="0">
                <a:solidFill>
                  <a:prstClr val="black"/>
                </a:solidFill>
                <a:latin typeface="Calibri" pitchFamily="34" charset="0"/>
              </a:rPr>
              <a:t>2007 a </a:t>
            </a:r>
            <a:r>
              <a:rPr lang="es-ES" sz="1400" b="1" i="1" dirty="0" smtClean="0">
                <a:solidFill>
                  <a:prstClr val="black"/>
                </a:solidFill>
                <a:latin typeface="Calibri" pitchFamily="34" charset="0"/>
              </a:rPr>
              <a:t>2017</a:t>
            </a:r>
            <a:endParaRPr lang="es-MX" b="1" dirty="0" smtClean="0">
              <a:latin typeface="Calibri" pitchFamily="34" charset="0"/>
            </a:endParaRPr>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8 Marcador de número de diapositiva"/>
          <p:cNvSpPr>
            <a:spLocks noGrp="1"/>
          </p:cNvSpPr>
          <p:nvPr>
            <p:ph type="sldNum" sz="quarter" idx="12"/>
          </p:nvPr>
        </p:nvSpPr>
        <p:spPr/>
        <p:txBody>
          <a:bodyPr/>
          <a:lstStyle/>
          <a:p>
            <a:pPr>
              <a:defRPr/>
            </a:pPr>
            <a:fld id="{BD43386B-512A-4F48-AC60-1F2A615D5642}" type="slidenum">
              <a:rPr lang="es-MX" smtClean="0"/>
              <a:pPr>
                <a:defRPr/>
              </a:pPr>
              <a:t>39</a:t>
            </a:fld>
            <a:endParaRPr lang="es-MX" dirty="0"/>
          </a:p>
        </p:txBody>
      </p:sp>
      <p:sp>
        <p:nvSpPr>
          <p:cNvPr id="14" name="13 Rectángulo"/>
          <p:cNvSpPr/>
          <p:nvPr/>
        </p:nvSpPr>
        <p:spPr>
          <a:xfrm>
            <a:off x="738721" y="1074508"/>
            <a:ext cx="7653375" cy="276999"/>
          </a:xfrm>
          <a:prstGeom prst="rect">
            <a:avLst/>
          </a:prstGeom>
        </p:spPr>
        <p:txBody>
          <a:bodyPr wrap="square">
            <a:spAutoFit/>
          </a:bodyPr>
          <a:lstStyle/>
          <a:p>
            <a:pPr algn="ctr"/>
            <a:r>
              <a:rPr lang="es-MX" sz="1200" b="1" dirty="0" smtClean="0">
                <a:latin typeface="Calibri" pitchFamily="34" charset="0"/>
              </a:rPr>
              <a:t>Ocupación</a:t>
            </a:r>
          </a:p>
        </p:txBody>
      </p:sp>
      <p:graphicFrame>
        <p:nvGraphicFramePr>
          <p:cNvPr id="7" name="6 Tabla"/>
          <p:cNvGraphicFramePr>
            <a:graphicFrameLocks noGrp="1"/>
          </p:cNvGraphicFramePr>
          <p:nvPr>
            <p:extLst>
              <p:ext uri="{D42A27DB-BD31-4B8C-83A1-F6EECF244321}">
                <p14:modId xmlns:p14="http://schemas.microsoft.com/office/powerpoint/2010/main" val="512024980"/>
              </p:ext>
            </p:extLst>
          </p:nvPr>
        </p:nvGraphicFramePr>
        <p:xfrm>
          <a:off x="522026" y="1491476"/>
          <a:ext cx="8100000" cy="5148000"/>
        </p:xfrm>
        <a:graphic>
          <a:graphicData uri="http://schemas.openxmlformats.org/drawingml/2006/table">
            <a:tbl>
              <a:tblPr/>
              <a:tblGrid>
                <a:gridCol w="2700000"/>
                <a:gridCol w="972000"/>
                <a:gridCol w="828000"/>
                <a:gridCol w="972000"/>
                <a:gridCol w="828000"/>
                <a:gridCol w="972000"/>
                <a:gridCol w="828000"/>
              </a:tblGrid>
              <a:tr h="288000">
                <a:tc rowSpan="2">
                  <a:txBody>
                    <a:bodyPr/>
                    <a:lstStyle/>
                    <a:p>
                      <a:pPr algn="ctr" fontAlgn="ctr"/>
                      <a:r>
                        <a:rPr lang="es-ES" sz="1200" b="1" i="0" u="none" strike="noStrike" dirty="0">
                          <a:solidFill>
                            <a:srgbClr val="FFFFFF"/>
                          </a:solidFill>
                          <a:latin typeface="Calibri" pitchFamily="34" charset="0"/>
                        </a:rPr>
                        <a:t> </a:t>
                      </a:r>
                      <a:r>
                        <a:rPr lang="es-ES" sz="1200" b="1" i="0" u="none" strike="noStrike" dirty="0" smtClean="0">
                          <a:solidFill>
                            <a:srgbClr val="FFFFFF"/>
                          </a:solidFill>
                          <a:latin typeface="Calibri" pitchFamily="34" charset="0"/>
                        </a:rPr>
                        <a:t>Ocupación</a:t>
                      </a:r>
                      <a:endParaRPr lang="es-ES" sz="1200" b="1" i="0" u="none" strike="noStrike" dirty="0">
                        <a:solidFill>
                          <a:srgbClr val="FFFFFF"/>
                        </a:solidFill>
                        <a:latin typeface="Calibri" pitchFamily="34" charset="0"/>
                      </a:endParaRPr>
                    </a:p>
                  </a:txBody>
                  <a:tcPr marL="9525" marR="9525" marT="9525" marB="0" anchor="ctr">
                    <a:lnL w="9525" cap="flat" cmpd="sng" algn="ctr">
                      <a:solidFill>
                        <a:srgbClr val="2DA2BF"/>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gridSpan="2">
                  <a:txBody>
                    <a:bodyPr/>
                    <a:lstStyle/>
                    <a:p>
                      <a:pPr algn="ctr" fontAlgn="ctr"/>
                      <a:r>
                        <a:rPr lang="es-ES" sz="1200" b="1" i="0" u="none" strike="noStrike" dirty="0" smtClean="0">
                          <a:solidFill>
                            <a:srgbClr val="FFFFFF"/>
                          </a:solidFill>
                          <a:latin typeface="Calibri" pitchFamily="34" charset="0"/>
                        </a:rPr>
                        <a:t>INFOMEX</a:t>
                      </a:r>
                      <a:endParaRPr lang="es-ES" sz="1200" b="1" i="0" u="none" strike="noStrike" dirty="0">
                        <a:solidFill>
                          <a:srgbClr val="FFFFFF"/>
                        </a:solidFill>
                        <a:latin typeface="Calibri" pitchFamily="34" charset="0"/>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2DA2BF"/>
                    </a:solidFill>
                  </a:tcPr>
                </a:tc>
                <a:tc hMerge="1">
                  <a:txBody>
                    <a:bodyPr/>
                    <a:lstStyle/>
                    <a:p>
                      <a:pPr algn="ctr" fontAlgn="ctr"/>
                      <a:endParaRPr lang="es-ES" sz="1100" b="1" i="0" u="none" strike="noStrike" dirty="0">
                        <a:solidFill>
                          <a:srgbClr val="FFFFFF"/>
                        </a:solidFill>
                        <a:latin typeface="Calibri" pitchFamily="34" charset="0"/>
                      </a:endParaRP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8080"/>
                    </a:solidFill>
                  </a:tcPr>
                </a:tc>
                <a:tc gridSpan="2">
                  <a:txBody>
                    <a:bodyPr/>
                    <a:lstStyle/>
                    <a:p>
                      <a:pPr algn="ctr" fontAlgn="ctr"/>
                      <a:r>
                        <a:rPr lang="es-ES" sz="1200" b="1" i="0" u="none" strike="noStrike" dirty="0" smtClean="0">
                          <a:solidFill>
                            <a:srgbClr val="FFFFFF"/>
                          </a:solidFill>
                          <a:latin typeface="Calibri" pitchFamily="34" charset="0"/>
                        </a:rPr>
                        <a:t>Buzones</a:t>
                      </a:r>
                      <a:endParaRPr lang="es-ES" sz="1200" b="1" i="0" u="none" strike="noStrike" dirty="0">
                        <a:solidFill>
                          <a:srgbClr val="FFFFFF"/>
                        </a:solidFill>
                        <a:latin typeface="Calibri" pitchFamily="34" charset="0"/>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2DA2BF"/>
                    </a:solidFill>
                  </a:tcPr>
                </a:tc>
                <a:tc hMerge="1">
                  <a:txBody>
                    <a:bodyPr/>
                    <a:lstStyle/>
                    <a:p>
                      <a:pPr algn="ctr" fontAlgn="ctr"/>
                      <a:endParaRPr lang="es-ES" sz="1100" b="1" i="0" u="none" strike="noStrike" dirty="0">
                        <a:solidFill>
                          <a:srgbClr val="FFFFFF"/>
                        </a:solidFill>
                        <a:latin typeface="Calibri" pitchFamily="34" charset="0"/>
                      </a:endParaRP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8080"/>
                    </a:solidFill>
                  </a:tcPr>
                </a:tc>
                <a:tc gridSpan="2">
                  <a:txBody>
                    <a:bodyPr/>
                    <a:lstStyle/>
                    <a:p>
                      <a:pPr algn="ctr" fontAlgn="ctr"/>
                      <a:r>
                        <a:rPr lang="es-ES" sz="1200" b="1" i="0" u="none" strike="noStrike" dirty="0" smtClean="0">
                          <a:solidFill>
                            <a:srgbClr val="FFFFFF"/>
                          </a:solidFill>
                          <a:latin typeface="Calibri" pitchFamily="34" charset="0"/>
                        </a:rPr>
                        <a:t>Total</a:t>
                      </a:r>
                      <a:endParaRPr lang="es-ES" sz="1200" b="1" i="0" u="none" strike="noStrike" dirty="0">
                        <a:solidFill>
                          <a:srgbClr val="FFFFFF"/>
                        </a:solidFill>
                        <a:latin typeface="Calibri" pitchFamily="34" charset="0"/>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2DA2BF"/>
                    </a:solidFill>
                  </a:tcPr>
                </a:tc>
                <a:tc hMerge="1">
                  <a:txBody>
                    <a:bodyPr/>
                    <a:lstStyle/>
                    <a:p>
                      <a:pPr algn="ctr" fontAlgn="ctr"/>
                      <a:endParaRPr lang="es-ES" sz="1100" b="1" i="0" u="none" strike="noStrike" dirty="0">
                        <a:solidFill>
                          <a:srgbClr val="FFFFFF"/>
                        </a:solidFill>
                        <a:latin typeface="Calibri" pitchFamily="34" charset="0"/>
                      </a:endParaRP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8080"/>
                    </a:solidFill>
                  </a:tcPr>
                </a:tc>
              </a:tr>
              <a:tr h="288000">
                <a:tc vMerge="1">
                  <a:txBody>
                    <a:bodyPr/>
                    <a:lstStyle/>
                    <a:p>
                      <a:pPr algn="l" fontAlgn="ctr"/>
                      <a:endParaRPr lang="es-ES" sz="1100" b="1" i="0" u="none" strike="noStrike" dirty="0">
                        <a:solidFill>
                          <a:srgbClr val="FFFFFF"/>
                        </a:solidFill>
                        <a:latin typeface="Calibri" pitchFamily="34" charset="0"/>
                      </a:endParaRP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8080"/>
                    </a:solidFill>
                  </a:tcPr>
                </a:tc>
                <a:tc>
                  <a:txBody>
                    <a:bodyPr/>
                    <a:lstStyle/>
                    <a:p>
                      <a:pPr algn="ctr" fontAlgn="ctr"/>
                      <a:r>
                        <a:rPr lang="es-ES" sz="1200" b="1" i="0" u="none" strike="noStrike" dirty="0" smtClean="0">
                          <a:solidFill>
                            <a:srgbClr val="FFFFFF"/>
                          </a:solidFill>
                          <a:latin typeface="Calibri" pitchFamily="34" charset="0"/>
                        </a:rPr>
                        <a:t>Respuestas</a:t>
                      </a:r>
                      <a:endParaRPr lang="es-ES" sz="1200" b="1" i="0" u="none" strike="noStrike" dirty="0">
                        <a:solidFill>
                          <a:srgbClr val="FFFFFF"/>
                        </a:solidFill>
                        <a:latin typeface="Calibri" pitchFamily="34" charset="0"/>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algn="ctr" fontAlgn="ctr"/>
                      <a:r>
                        <a:rPr lang="es-ES" sz="1200" b="1" i="0" u="none" strike="noStrike" dirty="0" smtClean="0">
                          <a:solidFill>
                            <a:srgbClr val="FFFFFF"/>
                          </a:solidFill>
                          <a:latin typeface="Calibri" pitchFamily="34" charset="0"/>
                        </a:rPr>
                        <a:t>%</a:t>
                      </a:r>
                      <a:endParaRPr lang="es-ES" sz="1200" b="1" i="0" u="none" strike="noStrike" dirty="0">
                        <a:solidFill>
                          <a:srgbClr val="FFFFFF"/>
                        </a:solidFill>
                        <a:latin typeface="Calibri" pitchFamily="34" charset="0"/>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algn="ctr" fontAlgn="ctr"/>
                      <a:r>
                        <a:rPr lang="es-ES" sz="1200" b="1" i="0" u="none" strike="noStrike" dirty="0" smtClean="0">
                          <a:solidFill>
                            <a:srgbClr val="FFFFFF"/>
                          </a:solidFill>
                          <a:latin typeface="Calibri" pitchFamily="34" charset="0"/>
                        </a:rPr>
                        <a:t>Respuestas</a:t>
                      </a:r>
                      <a:endParaRPr lang="es-ES" sz="1200" b="1" i="0" u="none" strike="noStrike" dirty="0">
                        <a:solidFill>
                          <a:srgbClr val="FFFFFF"/>
                        </a:solidFill>
                        <a:latin typeface="Calibri" pitchFamily="34" charset="0"/>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algn="ctr" fontAlgn="ctr"/>
                      <a:r>
                        <a:rPr lang="es-ES" sz="1200" b="1" i="0" u="none" strike="noStrike" dirty="0" smtClean="0">
                          <a:solidFill>
                            <a:srgbClr val="FFFFFF"/>
                          </a:solidFill>
                          <a:latin typeface="Calibri" pitchFamily="34" charset="0"/>
                        </a:rPr>
                        <a:t>%</a:t>
                      </a:r>
                      <a:endParaRPr lang="es-ES" sz="1200" b="1" i="0" u="none" strike="noStrike" dirty="0">
                        <a:solidFill>
                          <a:srgbClr val="FFFFFF"/>
                        </a:solidFill>
                        <a:latin typeface="Calibri" pitchFamily="34" charset="0"/>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algn="ctr" fontAlgn="ctr"/>
                      <a:r>
                        <a:rPr lang="es-ES" sz="1200" b="1" i="0" u="none" strike="noStrike" dirty="0" smtClean="0">
                          <a:solidFill>
                            <a:srgbClr val="FFFFFF"/>
                          </a:solidFill>
                          <a:latin typeface="Calibri" pitchFamily="34" charset="0"/>
                        </a:rPr>
                        <a:t>Respuestas</a:t>
                      </a:r>
                      <a:endParaRPr lang="es-ES" sz="1200" b="1" i="0" u="none" strike="noStrike" dirty="0">
                        <a:solidFill>
                          <a:srgbClr val="FFFFFF"/>
                        </a:solidFill>
                        <a:latin typeface="Calibri" pitchFamily="34" charset="0"/>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algn="ctr" fontAlgn="ctr"/>
                      <a:r>
                        <a:rPr lang="es-ES" sz="1200" b="1" i="0" u="none" strike="noStrike" dirty="0" smtClean="0">
                          <a:solidFill>
                            <a:srgbClr val="FFFFFF"/>
                          </a:solidFill>
                          <a:latin typeface="Calibri" pitchFamily="34" charset="0"/>
                        </a:rPr>
                        <a:t>%</a:t>
                      </a:r>
                      <a:endParaRPr lang="es-ES" sz="1200" b="1" i="0" u="none" strike="noStrike" dirty="0">
                        <a:solidFill>
                          <a:srgbClr val="FFFFFF"/>
                        </a:solidFill>
                        <a:latin typeface="Calibri" pitchFamily="34" charset="0"/>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r>
              <a:tr h="252000">
                <a:tc>
                  <a:txBody>
                    <a:bodyPr/>
                    <a:lstStyle/>
                    <a:p>
                      <a:pPr algn="l" fontAlgn="b"/>
                      <a:r>
                        <a:rPr lang="es-ES" sz="1200" b="1" i="0" u="none" strike="noStrike" dirty="0">
                          <a:solidFill>
                            <a:srgbClr val="000000"/>
                          </a:solidFill>
                          <a:effectLst/>
                          <a:latin typeface="Calibri" panose="020F0502020204030204" pitchFamily="34" charset="0"/>
                          <a:cs typeface="Calibri" panose="020F0502020204030204" pitchFamily="34" charset="0"/>
                        </a:rPr>
                        <a:t>Académico o Estudiante</a:t>
                      </a:r>
                    </a:p>
                  </a:txBody>
                  <a:tcPr marL="36000"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b"/>
                      <a:r>
                        <a:rPr lang="es-ES" sz="1200" b="1" i="0" u="none" strike="noStrike" dirty="0">
                          <a:solidFill>
                            <a:srgbClr val="000000"/>
                          </a:solidFill>
                          <a:effectLst/>
                          <a:latin typeface="Calibri" panose="020F0502020204030204" pitchFamily="34" charset="0"/>
                          <a:cs typeface="Calibri" panose="020F0502020204030204" pitchFamily="34" charset="0"/>
                        </a:rPr>
                        <a:t>6,952</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b"/>
                      <a:r>
                        <a:rPr lang="es-ES" sz="1200" b="1" i="0" u="none" strike="noStrike">
                          <a:solidFill>
                            <a:srgbClr val="000000"/>
                          </a:solidFill>
                          <a:effectLst/>
                          <a:latin typeface="Calibri" panose="020F0502020204030204" pitchFamily="34" charset="0"/>
                          <a:cs typeface="Calibri" panose="020F0502020204030204" pitchFamily="34" charset="0"/>
                        </a:rPr>
                        <a:t>44.0%</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b"/>
                      <a:r>
                        <a:rPr lang="es-ES" sz="1200" b="1" i="0" u="none" strike="noStrike">
                          <a:solidFill>
                            <a:srgbClr val="000000"/>
                          </a:solidFill>
                          <a:effectLst/>
                          <a:latin typeface="Calibri" panose="020F0502020204030204" pitchFamily="34" charset="0"/>
                          <a:cs typeface="Calibri" panose="020F0502020204030204" pitchFamily="34" charset="0"/>
                        </a:rPr>
                        <a:t>503</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b"/>
                      <a:r>
                        <a:rPr lang="es-ES" sz="1200" b="1" i="0" u="none" strike="noStrike">
                          <a:solidFill>
                            <a:srgbClr val="000000"/>
                          </a:solidFill>
                          <a:effectLst/>
                          <a:latin typeface="Calibri" panose="020F0502020204030204" pitchFamily="34" charset="0"/>
                          <a:cs typeface="Calibri" panose="020F0502020204030204" pitchFamily="34" charset="0"/>
                        </a:rPr>
                        <a:t>13.3%</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b"/>
                      <a:r>
                        <a:rPr lang="es-ES" sz="1200" b="1" i="0" u="none" strike="noStrike">
                          <a:solidFill>
                            <a:srgbClr val="000000"/>
                          </a:solidFill>
                          <a:effectLst/>
                          <a:latin typeface="Calibri" panose="020F0502020204030204" pitchFamily="34" charset="0"/>
                          <a:cs typeface="Calibri" panose="020F0502020204030204" pitchFamily="34" charset="0"/>
                        </a:rPr>
                        <a:t>7,455</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b"/>
                      <a:r>
                        <a:rPr lang="es-ES" sz="1200" b="1" i="0" u="none" strike="noStrike">
                          <a:solidFill>
                            <a:srgbClr val="000000"/>
                          </a:solidFill>
                          <a:effectLst/>
                          <a:latin typeface="Calibri" panose="020F0502020204030204" pitchFamily="34" charset="0"/>
                          <a:cs typeface="Calibri" panose="020F0502020204030204" pitchFamily="34" charset="0"/>
                        </a:rPr>
                        <a:t>38.1%</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r>
              <a:tr h="252000">
                <a:tc>
                  <a:txBody>
                    <a:bodyPr/>
                    <a:lstStyle/>
                    <a:p>
                      <a:pPr algn="l" fontAlgn="b"/>
                      <a:r>
                        <a:rPr lang="es-ES" sz="1200" b="1" i="0" u="none" strike="noStrike" dirty="0">
                          <a:solidFill>
                            <a:srgbClr val="000000"/>
                          </a:solidFill>
                          <a:effectLst/>
                          <a:latin typeface="Calibri" panose="020F0502020204030204" pitchFamily="34" charset="0"/>
                          <a:cs typeface="Calibri" panose="020F0502020204030204" pitchFamily="34" charset="0"/>
                        </a:rPr>
                        <a:t>Empleado u obrero</a:t>
                      </a:r>
                    </a:p>
                  </a:txBody>
                  <a:tcPr marL="36000"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b"/>
                      <a:r>
                        <a:rPr lang="es-ES" sz="1200" b="1" i="0" u="none" strike="noStrike">
                          <a:solidFill>
                            <a:srgbClr val="000000"/>
                          </a:solidFill>
                          <a:effectLst/>
                          <a:latin typeface="Calibri" panose="020F0502020204030204" pitchFamily="34" charset="0"/>
                          <a:cs typeface="Calibri" panose="020F0502020204030204" pitchFamily="34" charset="0"/>
                        </a:rPr>
                        <a:t>2,167</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b"/>
                      <a:r>
                        <a:rPr lang="es-ES" sz="1200" b="1" i="0" u="none" strike="noStrike">
                          <a:solidFill>
                            <a:srgbClr val="000000"/>
                          </a:solidFill>
                          <a:effectLst/>
                          <a:latin typeface="Calibri" panose="020F0502020204030204" pitchFamily="34" charset="0"/>
                          <a:cs typeface="Calibri" panose="020F0502020204030204" pitchFamily="34" charset="0"/>
                        </a:rPr>
                        <a:t>13.7%</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b"/>
                      <a:r>
                        <a:rPr lang="es-ES" sz="1200" b="1" i="0" u="none" strike="noStrike">
                          <a:solidFill>
                            <a:srgbClr val="000000"/>
                          </a:solidFill>
                          <a:effectLst/>
                          <a:latin typeface="Calibri" panose="020F0502020204030204" pitchFamily="34" charset="0"/>
                          <a:cs typeface="Calibri" panose="020F0502020204030204" pitchFamily="34" charset="0"/>
                        </a:rPr>
                        <a:t>699</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b"/>
                      <a:r>
                        <a:rPr lang="es-ES" sz="1200" b="1" i="0" u="none" strike="noStrike">
                          <a:solidFill>
                            <a:srgbClr val="000000"/>
                          </a:solidFill>
                          <a:effectLst/>
                          <a:latin typeface="Calibri" panose="020F0502020204030204" pitchFamily="34" charset="0"/>
                          <a:cs typeface="Calibri" panose="020F0502020204030204" pitchFamily="34" charset="0"/>
                        </a:rPr>
                        <a:t>18.5%</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b"/>
                      <a:r>
                        <a:rPr lang="es-ES" sz="1200" b="1" i="0" u="none" strike="noStrike">
                          <a:solidFill>
                            <a:srgbClr val="000000"/>
                          </a:solidFill>
                          <a:effectLst/>
                          <a:latin typeface="Calibri" panose="020F0502020204030204" pitchFamily="34" charset="0"/>
                          <a:cs typeface="Calibri" panose="020F0502020204030204" pitchFamily="34" charset="0"/>
                        </a:rPr>
                        <a:t>2,866</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b"/>
                      <a:r>
                        <a:rPr lang="es-ES" sz="1200" b="1" i="0" u="none" strike="noStrike">
                          <a:solidFill>
                            <a:srgbClr val="000000"/>
                          </a:solidFill>
                          <a:effectLst/>
                          <a:latin typeface="Calibri" panose="020F0502020204030204" pitchFamily="34" charset="0"/>
                          <a:cs typeface="Calibri" panose="020F0502020204030204" pitchFamily="34" charset="0"/>
                        </a:rPr>
                        <a:t>14.6%</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r>
              <a:tr h="252000">
                <a:tc>
                  <a:txBody>
                    <a:bodyPr/>
                    <a:lstStyle/>
                    <a:p>
                      <a:pPr algn="l" fontAlgn="b"/>
                      <a:r>
                        <a:rPr lang="es-ES" sz="1200" b="1" i="0" u="none" strike="noStrike" dirty="0">
                          <a:solidFill>
                            <a:srgbClr val="000000"/>
                          </a:solidFill>
                          <a:effectLst/>
                          <a:latin typeface="Calibri" panose="020F0502020204030204" pitchFamily="34" charset="0"/>
                          <a:cs typeface="Calibri" panose="020F0502020204030204" pitchFamily="34" charset="0"/>
                        </a:rPr>
                        <a:t>Servidor Público</a:t>
                      </a:r>
                    </a:p>
                  </a:txBody>
                  <a:tcPr marL="36000"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b"/>
                      <a:r>
                        <a:rPr lang="es-ES" sz="1200" b="1" i="0" u="none" strike="noStrike">
                          <a:solidFill>
                            <a:srgbClr val="000000"/>
                          </a:solidFill>
                          <a:effectLst/>
                          <a:latin typeface="Calibri" panose="020F0502020204030204" pitchFamily="34" charset="0"/>
                          <a:cs typeface="Calibri" panose="020F0502020204030204" pitchFamily="34" charset="0"/>
                        </a:rPr>
                        <a:t>1,560</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b"/>
                      <a:r>
                        <a:rPr lang="es-ES" sz="1200" b="1" i="0" u="none" strike="noStrike">
                          <a:solidFill>
                            <a:srgbClr val="000000"/>
                          </a:solidFill>
                          <a:effectLst/>
                          <a:latin typeface="Calibri" panose="020F0502020204030204" pitchFamily="34" charset="0"/>
                          <a:cs typeface="Calibri" panose="020F0502020204030204" pitchFamily="34" charset="0"/>
                        </a:rPr>
                        <a:t>9.9%</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b"/>
                      <a:r>
                        <a:rPr lang="es-ES" sz="1200" b="1" i="0" u="none" strike="noStrike">
                          <a:solidFill>
                            <a:srgbClr val="000000"/>
                          </a:solidFill>
                          <a:effectLst/>
                          <a:latin typeface="Calibri" panose="020F0502020204030204" pitchFamily="34" charset="0"/>
                          <a:cs typeface="Calibri" panose="020F0502020204030204" pitchFamily="34" charset="0"/>
                        </a:rPr>
                        <a:t>932</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b"/>
                      <a:r>
                        <a:rPr lang="es-ES" sz="1200" b="1" i="0" u="none" strike="noStrike">
                          <a:solidFill>
                            <a:srgbClr val="000000"/>
                          </a:solidFill>
                          <a:effectLst/>
                          <a:latin typeface="Calibri" panose="020F0502020204030204" pitchFamily="34" charset="0"/>
                          <a:cs typeface="Calibri" panose="020F0502020204030204" pitchFamily="34" charset="0"/>
                        </a:rPr>
                        <a:t>24.7%</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b"/>
                      <a:r>
                        <a:rPr lang="es-ES" sz="1200" b="1" i="0" u="none" strike="noStrike">
                          <a:solidFill>
                            <a:srgbClr val="000000"/>
                          </a:solidFill>
                          <a:effectLst/>
                          <a:latin typeface="Calibri" panose="020F0502020204030204" pitchFamily="34" charset="0"/>
                          <a:cs typeface="Calibri" panose="020F0502020204030204" pitchFamily="34" charset="0"/>
                        </a:rPr>
                        <a:t>2,492</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b"/>
                      <a:r>
                        <a:rPr lang="es-ES" sz="1200" b="1" i="0" u="none" strike="noStrike">
                          <a:solidFill>
                            <a:srgbClr val="000000"/>
                          </a:solidFill>
                          <a:effectLst/>
                          <a:latin typeface="Calibri" panose="020F0502020204030204" pitchFamily="34" charset="0"/>
                          <a:cs typeface="Calibri" panose="020F0502020204030204" pitchFamily="34" charset="0"/>
                        </a:rPr>
                        <a:t>12.7%</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r>
              <a:tr h="252000">
                <a:tc>
                  <a:txBody>
                    <a:bodyPr/>
                    <a:lstStyle/>
                    <a:p>
                      <a:pPr algn="l" fontAlgn="b"/>
                      <a:r>
                        <a:rPr lang="es-ES" sz="1200" b="1" i="0" u="none" strike="noStrike" dirty="0">
                          <a:solidFill>
                            <a:srgbClr val="000000"/>
                          </a:solidFill>
                          <a:effectLst/>
                          <a:latin typeface="Calibri" panose="020F0502020204030204" pitchFamily="34" charset="0"/>
                          <a:cs typeface="Calibri" panose="020F0502020204030204" pitchFamily="34" charset="0"/>
                        </a:rPr>
                        <a:t>Empresario</a:t>
                      </a:r>
                    </a:p>
                  </a:txBody>
                  <a:tcPr marL="36000"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b"/>
                      <a:r>
                        <a:rPr lang="es-ES" sz="1200" b="1" i="0" u="none" strike="noStrike">
                          <a:solidFill>
                            <a:srgbClr val="000000"/>
                          </a:solidFill>
                          <a:effectLst/>
                          <a:latin typeface="Calibri" panose="020F0502020204030204" pitchFamily="34" charset="0"/>
                          <a:cs typeface="Calibri" panose="020F0502020204030204" pitchFamily="34" charset="0"/>
                        </a:rPr>
                        <a:t>1,029</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b"/>
                      <a:r>
                        <a:rPr lang="es-ES" sz="1200" b="1" i="0" u="none" strike="noStrike">
                          <a:solidFill>
                            <a:srgbClr val="000000"/>
                          </a:solidFill>
                          <a:effectLst/>
                          <a:latin typeface="Calibri" panose="020F0502020204030204" pitchFamily="34" charset="0"/>
                          <a:cs typeface="Calibri" panose="020F0502020204030204" pitchFamily="34" charset="0"/>
                        </a:rPr>
                        <a:t>6.5%</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b"/>
                      <a:r>
                        <a:rPr lang="es-ES" sz="1200" b="1" i="0" u="none" strike="noStrike">
                          <a:solidFill>
                            <a:srgbClr val="000000"/>
                          </a:solidFill>
                          <a:effectLst/>
                          <a:latin typeface="Calibri" panose="020F0502020204030204" pitchFamily="34" charset="0"/>
                          <a:cs typeface="Calibri" panose="020F0502020204030204" pitchFamily="34" charset="0"/>
                        </a:rPr>
                        <a:t>189</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b"/>
                      <a:r>
                        <a:rPr lang="es-ES" sz="1200" b="1" i="0" u="none" strike="noStrike">
                          <a:solidFill>
                            <a:srgbClr val="000000"/>
                          </a:solidFill>
                          <a:effectLst/>
                          <a:latin typeface="Calibri" panose="020F0502020204030204" pitchFamily="34" charset="0"/>
                          <a:cs typeface="Calibri" panose="020F0502020204030204" pitchFamily="34" charset="0"/>
                        </a:rPr>
                        <a:t>5.0%</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b"/>
                      <a:r>
                        <a:rPr lang="es-ES" sz="1200" b="1" i="0" u="none" strike="noStrike">
                          <a:solidFill>
                            <a:srgbClr val="000000"/>
                          </a:solidFill>
                          <a:effectLst/>
                          <a:latin typeface="Calibri" panose="020F0502020204030204" pitchFamily="34" charset="0"/>
                          <a:cs typeface="Calibri" panose="020F0502020204030204" pitchFamily="34" charset="0"/>
                        </a:rPr>
                        <a:t>1,218</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b"/>
                      <a:r>
                        <a:rPr lang="es-ES" sz="1200" b="1" i="0" u="none" strike="noStrike">
                          <a:solidFill>
                            <a:srgbClr val="000000"/>
                          </a:solidFill>
                          <a:effectLst/>
                          <a:latin typeface="Calibri" panose="020F0502020204030204" pitchFamily="34" charset="0"/>
                          <a:cs typeface="Calibri" panose="020F0502020204030204" pitchFamily="34" charset="0"/>
                        </a:rPr>
                        <a:t>6.2%</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r>
              <a:tr h="252000">
                <a:tc>
                  <a:txBody>
                    <a:bodyPr/>
                    <a:lstStyle/>
                    <a:p>
                      <a:pPr algn="l" fontAlgn="b"/>
                      <a:r>
                        <a:rPr lang="es-ES" sz="1200" b="1" i="0" u="none" strike="noStrike" dirty="0">
                          <a:solidFill>
                            <a:srgbClr val="000000"/>
                          </a:solidFill>
                          <a:effectLst/>
                          <a:latin typeface="Calibri" panose="020F0502020204030204" pitchFamily="34" charset="0"/>
                          <a:cs typeface="Calibri" panose="020F0502020204030204" pitchFamily="34" charset="0"/>
                        </a:rPr>
                        <a:t>ONG</a:t>
                      </a:r>
                    </a:p>
                  </a:txBody>
                  <a:tcPr marL="36000"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b"/>
                      <a:r>
                        <a:rPr lang="es-ES" sz="1200" b="1" i="0" u="none" strike="noStrike">
                          <a:solidFill>
                            <a:srgbClr val="000000"/>
                          </a:solidFill>
                          <a:effectLst/>
                          <a:latin typeface="Calibri" panose="020F0502020204030204" pitchFamily="34" charset="0"/>
                          <a:cs typeface="Calibri" panose="020F0502020204030204" pitchFamily="34" charset="0"/>
                        </a:rPr>
                        <a:t>956</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b"/>
                      <a:r>
                        <a:rPr lang="es-ES" sz="1200" b="1" i="0" u="none" strike="noStrike">
                          <a:solidFill>
                            <a:srgbClr val="000000"/>
                          </a:solidFill>
                          <a:effectLst/>
                          <a:latin typeface="Calibri" panose="020F0502020204030204" pitchFamily="34" charset="0"/>
                          <a:cs typeface="Calibri" panose="020F0502020204030204" pitchFamily="34" charset="0"/>
                        </a:rPr>
                        <a:t>6.1%</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b"/>
                      <a:r>
                        <a:rPr lang="es-ES" sz="1200" b="1" i="0" u="none" strike="noStrike">
                          <a:solidFill>
                            <a:srgbClr val="000000"/>
                          </a:solidFill>
                          <a:effectLst/>
                          <a:latin typeface="Calibri" panose="020F0502020204030204" pitchFamily="34" charset="0"/>
                          <a:cs typeface="Calibri" panose="020F0502020204030204" pitchFamily="34" charset="0"/>
                        </a:rPr>
                        <a:t>71</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b"/>
                      <a:r>
                        <a:rPr lang="es-ES" sz="1200" b="1" i="0" u="none" strike="noStrike">
                          <a:solidFill>
                            <a:srgbClr val="000000"/>
                          </a:solidFill>
                          <a:effectLst/>
                          <a:latin typeface="Calibri" panose="020F0502020204030204" pitchFamily="34" charset="0"/>
                          <a:cs typeface="Calibri" panose="020F0502020204030204" pitchFamily="34" charset="0"/>
                        </a:rPr>
                        <a:t>1.9%</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b"/>
                      <a:r>
                        <a:rPr lang="es-ES" sz="1200" b="1" i="0" u="none" strike="noStrike">
                          <a:solidFill>
                            <a:srgbClr val="000000"/>
                          </a:solidFill>
                          <a:effectLst/>
                          <a:latin typeface="Calibri" panose="020F0502020204030204" pitchFamily="34" charset="0"/>
                          <a:cs typeface="Calibri" panose="020F0502020204030204" pitchFamily="34" charset="0"/>
                        </a:rPr>
                        <a:t>1,027</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b"/>
                      <a:r>
                        <a:rPr lang="es-ES" sz="1200" b="1" i="0" u="none" strike="noStrike">
                          <a:solidFill>
                            <a:srgbClr val="000000"/>
                          </a:solidFill>
                          <a:effectLst/>
                          <a:latin typeface="Calibri" panose="020F0502020204030204" pitchFamily="34" charset="0"/>
                          <a:cs typeface="Calibri" panose="020F0502020204030204" pitchFamily="34" charset="0"/>
                        </a:rPr>
                        <a:t>5.2%</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r>
              <a:tr h="252000">
                <a:tc>
                  <a:txBody>
                    <a:bodyPr/>
                    <a:lstStyle/>
                    <a:p>
                      <a:pPr algn="l" fontAlgn="b"/>
                      <a:r>
                        <a:rPr lang="es-ES" sz="1200" b="1" i="0" u="none" strike="noStrike" dirty="0">
                          <a:solidFill>
                            <a:srgbClr val="000000"/>
                          </a:solidFill>
                          <a:effectLst/>
                          <a:latin typeface="Calibri" panose="020F0502020204030204" pitchFamily="34" charset="0"/>
                          <a:cs typeface="Calibri" panose="020F0502020204030204" pitchFamily="34" charset="0"/>
                        </a:rPr>
                        <a:t>Medios de comunicación</a:t>
                      </a:r>
                    </a:p>
                  </a:txBody>
                  <a:tcPr marL="36000"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b"/>
                      <a:r>
                        <a:rPr lang="es-ES" sz="1200" b="1" i="0" u="none" strike="noStrike">
                          <a:solidFill>
                            <a:srgbClr val="000000"/>
                          </a:solidFill>
                          <a:effectLst/>
                          <a:latin typeface="Calibri" panose="020F0502020204030204" pitchFamily="34" charset="0"/>
                          <a:cs typeface="Calibri" panose="020F0502020204030204" pitchFamily="34" charset="0"/>
                        </a:rPr>
                        <a:t>920</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b"/>
                      <a:r>
                        <a:rPr lang="es-ES" sz="1200" b="1" i="0" u="none" strike="noStrike">
                          <a:solidFill>
                            <a:srgbClr val="000000"/>
                          </a:solidFill>
                          <a:effectLst/>
                          <a:latin typeface="Calibri" panose="020F0502020204030204" pitchFamily="34" charset="0"/>
                          <a:cs typeface="Calibri" panose="020F0502020204030204" pitchFamily="34" charset="0"/>
                        </a:rPr>
                        <a:t>5.8%</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b"/>
                      <a:r>
                        <a:rPr lang="es-ES" sz="1200" b="1" i="0" u="none" strike="noStrike">
                          <a:solidFill>
                            <a:srgbClr val="000000"/>
                          </a:solidFill>
                          <a:effectLst/>
                          <a:latin typeface="Calibri" panose="020F0502020204030204" pitchFamily="34" charset="0"/>
                          <a:cs typeface="Calibri" panose="020F0502020204030204" pitchFamily="34" charset="0"/>
                        </a:rPr>
                        <a:t>75</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b"/>
                      <a:r>
                        <a:rPr lang="es-ES" sz="1200" b="1" i="0" u="none" strike="noStrike">
                          <a:solidFill>
                            <a:srgbClr val="000000"/>
                          </a:solidFill>
                          <a:effectLst/>
                          <a:latin typeface="Calibri" panose="020F0502020204030204" pitchFamily="34" charset="0"/>
                          <a:cs typeface="Calibri" panose="020F0502020204030204" pitchFamily="34" charset="0"/>
                        </a:rPr>
                        <a:t>2.0%</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b"/>
                      <a:r>
                        <a:rPr lang="es-ES" sz="1200" b="1" i="0" u="none" strike="noStrike">
                          <a:solidFill>
                            <a:srgbClr val="000000"/>
                          </a:solidFill>
                          <a:effectLst/>
                          <a:latin typeface="Calibri" panose="020F0502020204030204" pitchFamily="34" charset="0"/>
                          <a:cs typeface="Calibri" panose="020F0502020204030204" pitchFamily="34" charset="0"/>
                        </a:rPr>
                        <a:t>995</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b"/>
                      <a:r>
                        <a:rPr lang="es-ES" sz="1200" b="1" i="0" u="none" strike="noStrike">
                          <a:solidFill>
                            <a:srgbClr val="000000"/>
                          </a:solidFill>
                          <a:effectLst/>
                          <a:latin typeface="Calibri" panose="020F0502020204030204" pitchFamily="34" charset="0"/>
                          <a:cs typeface="Calibri" panose="020F0502020204030204" pitchFamily="34" charset="0"/>
                        </a:rPr>
                        <a:t>5.1%</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r>
              <a:tr h="252000">
                <a:tc>
                  <a:txBody>
                    <a:bodyPr/>
                    <a:lstStyle/>
                    <a:p>
                      <a:pPr algn="l" fontAlgn="b"/>
                      <a:r>
                        <a:rPr lang="es-ES" sz="1200" b="1" i="0" u="none" strike="noStrike" dirty="0">
                          <a:solidFill>
                            <a:srgbClr val="000000"/>
                          </a:solidFill>
                          <a:effectLst/>
                          <a:latin typeface="Calibri" panose="020F0502020204030204" pitchFamily="34" charset="0"/>
                          <a:cs typeface="Calibri" panose="020F0502020204030204" pitchFamily="34" charset="0"/>
                        </a:rPr>
                        <a:t>Comerciante</a:t>
                      </a:r>
                    </a:p>
                  </a:txBody>
                  <a:tcPr marL="36000"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b"/>
                      <a:r>
                        <a:rPr lang="es-ES" sz="1200" b="1" i="0" u="none" strike="noStrike">
                          <a:solidFill>
                            <a:srgbClr val="000000"/>
                          </a:solidFill>
                          <a:effectLst/>
                          <a:latin typeface="Calibri" panose="020F0502020204030204" pitchFamily="34" charset="0"/>
                          <a:cs typeface="Calibri" panose="020F0502020204030204" pitchFamily="34" charset="0"/>
                        </a:rPr>
                        <a:t>470</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b"/>
                      <a:r>
                        <a:rPr lang="es-ES" sz="1200" b="1" i="0" u="none" strike="noStrike">
                          <a:solidFill>
                            <a:srgbClr val="000000"/>
                          </a:solidFill>
                          <a:effectLst/>
                          <a:latin typeface="Calibri" panose="020F0502020204030204" pitchFamily="34" charset="0"/>
                          <a:cs typeface="Calibri" panose="020F0502020204030204" pitchFamily="34" charset="0"/>
                        </a:rPr>
                        <a:t>3.0%</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b"/>
                      <a:r>
                        <a:rPr lang="es-ES" sz="1200" b="1" i="0" u="none" strike="noStrike">
                          <a:solidFill>
                            <a:srgbClr val="000000"/>
                          </a:solidFill>
                          <a:effectLst/>
                          <a:latin typeface="Calibri" panose="020F0502020204030204" pitchFamily="34" charset="0"/>
                          <a:cs typeface="Calibri" panose="020F0502020204030204" pitchFamily="34" charset="0"/>
                        </a:rPr>
                        <a:t>495</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b"/>
                      <a:r>
                        <a:rPr lang="es-ES" sz="1200" b="1" i="0" u="none" strike="noStrike">
                          <a:solidFill>
                            <a:srgbClr val="000000"/>
                          </a:solidFill>
                          <a:effectLst/>
                          <a:latin typeface="Calibri" panose="020F0502020204030204" pitchFamily="34" charset="0"/>
                          <a:cs typeface="Calibri" panose="020F0502020204030204" pitchFamily="34" charset="0"/>
                        </a:rPr>
                        <a:t>13.1%</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b"/>
                      <a:r>
                        <a:rPr lang="es-ES" sz="1200" b="1" i="0" u="none" strike="noStrike">
                          <a:solidFill>
                            <a:srgbClr val="000000"/>
                          </a:solidFill>
                          <a:effectLst/>
                          <a:latin typeface="Calibri" panose="020F0502020204030204" pitchFamily="34" charset="0"/>
                          <a:cs typeface="Calibri" panose="020F0502020204030204" pitchFamily="34" charset="0"/>
                        </a:rPr>
                        <a:t>965</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b"/>
                      <a:r>
                        <a:rPr lang="es-ES" sz="1200" b="1" i="0" u="none" strike="noStrike">
                          <a:solidFill>
                            <a:srgbClr val="000000"/>
                          </a:solidFill>
                          <a:effectLst/>
                          <a:latin typeface="Calibri" panose="020F0502020204030204" pitchFamily="34" charset="0"/>
                          <a:cs typeface="Calibri" panose="020F0502020204030204" pitchFamily="34" charset="0"/>
                        </a:rPr>
                        <a:t>4.9%</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r>
              <a:tr h="252000">
                <a:tc>
                  <a:txBody>
                    <a:bodyPr/>
                    <a:lstStyle/>
                    <a:p>
                      <a:pPr algn="l" fontAlgn="b"/>
                      <a:r>
                        <a:rPr lang="es-ES" sz="1200" b="1" i="0" u="none" strike="noStrike" dirty="0">
                          <a:solidFill>
                            <a:srgbClr val="000000"/>
                          </a:solidFill>
                          <a:effectLst/>
                          <a:latin typeface="Calibri" panose="020F0502020204030204" pitchFamily="34" charset="0"/>
                          <a:cs typeface="Calibri" panose="020F0502020204030204" pitchFamily="34" charset="0"/>
                        </a:rPr>
                        <a:t>Hogar</a:t>
                      </a:r>
                    </a:p>
                  </a:txBody>
                  <a:tcPr marL="36000"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b"/>
                      <a:r>
                        <a:rPr lang="es-ES" sz="1200" b="1" i="0" u="none" strike="noStrike">
                          <a:solidFill>
                            <a:srgbClr val="000000"/>
                          </a:solidFill>
                          <a:effectLst/>
                          <a:latin typeface="Calibri" panose="020F0502020204030204" pitchFamily="34" charset="0"/>
                          <a:cs typeface="Calibri" panose="020F0502020204030204" pitchFamily="34" charset="0"/>
                        </a:rPr>
                        <a:t>496</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b"/>
                      <a:r>
                        <a:rPr lang="es-ES" sz="1200" b="1" i="0" u="none" strike="noStrike">
                          <a:solidFill>
                            <a:srgbClr val="000000"/>
                          </a:solidFill>
                          <a:effectLst/>
                          <a:latin typeface="Calibri" panose="020F0502020204030204" pitchFamily="34" charset="0"/>
                          <a:cs typeface="Calibri" panose="020F0502020204030204" pitchFamily="34" charset="0"/>
                        </a:rPr>
                        <a:t>3.1%</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b"/>
                      <a:r>
                        <a:rPr lang="es-ES" sz="1200" b="1" i="0" u="none" strike="noStrike">
                          <a:solidFill>
                            <a:srgbClr val="000000"/>
                          </a:solidFill>
                          <a:effectLst/>
                          <a:latin typeface="Calibri" panose="020F0502020204030204" pitchFamily="34" charset="0"/>
                          <a:cs typeface="Calibri" panose="020F0502020204030204" pitchFamily="34" charset="0"/>
                        </a:rPr>
                        <a:t>255</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b"/>
                      <a:r>
                        <a:rPr lang="es-ES" sz="1200" b="1" i="0" u="none" strike="noStrike">
                          <a:solidFill>
                            <a:srgbClr val="000000"/>
                          </a:solidFill>
                          <a:effectLst/>
                          <a:latin typeface="Calibri" panose="020F0502020204030204" pitchFamily="34" charset="0"/>
                          <a:cs typeface="Calibri" panose="020F0502020204030204" pitchFamily="34" charset="0"/>
                        </a:rPr>
                        <a:t>6.7%</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b"/>
                      <a:r>
                        <a:rPr lang="es-ES" sz="1200" b="1" i="0" u="none" strike="noStrike">
                          <a:solidFill>
                            <a:srgbClr val="000000"/>
                          </a:solidFill>
                          <a:effectLst/>
                          <a:latin typeface="Calibri" panose="020F0502020204030204" pitchFamily="34" charset="0"/>
                          <a:cs typeface="Calibri" panose="020F0502020204030204" pitchFamily="34" charset="0"/>
                        </a:rPr>
                        <a:t>751</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b"/>
                      <a:r>
                        <a:rPr lang="es-ES" sz="1200" b="1" i="0" u="none" strike="noStrike">
                          <a:solidFill>
                            <a:srgbClr val="000000"/>
                          </a:solidFill>
                          <a:effectLst/>
                          <a:latin typeface="Calibri" panose="020F0502020204030204" pitchFamily="34" charset="0"/>
                          <a:cs typeface="Calibri" panose="020F0502020204030204" pitchFamily="34" charset="0"/>
                        </a:rPr>
                        <a:t>3.8%</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r>
              <a:tr h="252000">
                <a:tc>
                  <a:txBody>
                    <a:bodyPr/>
                    <a:lstStyle/>
                    <a:p>
                      <a:pPr algn="l" fontAlgn="b"/>
                      <a:r>
                        <a:rPr lang="es-ES" sz="1200" b="1" i="0" u="none" strike="noStrike" dirty="0">
                          <a:solidFill>
                            <a:srgbClr val="000000"/>
                          </a:solidFill>
                          <a:effectLst/>
                          <a:latin typeface="Calibri" panose="020F0502020204030204" pitchFamily="34" charset="0"/>
                          <a:cs typeface="Calibri" panose="020F0502020204030204" pitchFamily="34" charset="0"/>
                        </a:rPr>
                        <a:t>Consultor / Profesionista independiente</a:t>
                      </a:r>
                    </a:p>
                  </a:txBody>
                  <a:tcPr marL="36000"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b"/>
                      <a:r>
                        <a:rPr lang="es-ES" sz="1200" b="1" i="0" u="none" strike="noStrike">
                          <a:solidFill>
                            <a:srgbClr val="000000"/>
                          </a:solidFill>
                          <a:effectLst/>
                          <a:latin typeface="Calibri" panose="020F0502020204030204" pitchFamily="34" charset="0"/>
                          <a:cs typeface="Calibri" panose="020F0502020204030204" pitchFamily="34" charset="0"/>
                        </a:rPr>
                        <a:t>402</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b"/>
                      <a:r>
                        <a:rPr lang="es-ES" sz="1200" b="1" i="0" u="none" strike="noStrike">
                          <a:solidFill>
                            <a:srgbClr val="000000"/>
                          </a:solidFill>
                          <a:effectLst/>
                          <a:latin typeface="Calibri" panose="020F0502020204030204" pitchFamily="34" charset="0"/>
                          <a:cs typeface="Calibri" panose="020F0502020204030204" pitchFamily="34" charset="0"/>
                        </a:rPr>
                        <a:t>2.5%</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b"/>
                      <a:r>
                        <a:rPr lang="es-ES" sz="1200" b="1" i="0" u="none" strike="noStrike">
                          <a:solidFill>
                            <a:srgbClr val="000000"/>
                          </a:solidFill>
                          <a:effectLst/>
                          <a:latin typeface="Calibri" panose="020F0502020204030204" pitchFamily="34" charset="0"/>
                          <a:cs typeface="Calibri" panose="020F0502020204030204" pitchFamily="34" charset="0"/>
                        </a:rPr>
                        <a:t>150</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b"/>
                      <a:r>
                        <a:rPr lang="es-ES" sz="1200" b="1" i="0" u="none" strike="noStrike">
                          <a:solidFill>
                            <a:srgbClr val="000000"/>
                          </a:solidFill>
                          <a:effectLst/>
                          <a:latin typeface="Calibri" panose="020F0502020204030204" pitchFamily="34" charset="0"/>
                          <a:cs typeface="Calibri" panose="020F0502020204030204" pitchFamily="34" charset="0"/>
                        </a:rPr>
                        <a:t>4.0%</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b"/>
                      <a:r>
                        <a:rPr lang="es-ES" sz="1200" b="1" i="0" u="none" strike="noStrike">
                          <a:solidFill>
                            <a:srgbClr val="000000"/>
                          </a:solidFill>
                          <a:effectLst/>
                          <a:latin typeface="Calibri" panose="020F0502020204030204" pitchFamily="34" charset="0"/>
                          <a:cs typeface="Calibri" panose="020F0502020204030204" pitchFamily="34" charset="0"/>
                        </a:rPr>
                        <a:t>552</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b"/>
                      <a:r>
                        <a:rPr lang="es-ES" sz="1200" b="1" i="0" u="none" strike="noStrike">
                          <a:solidFill>
                            <a:srgbClr val="000000"/>
                          </a:solidFill>
                          <a:effectLst/>
                          <a:latin typeface="Calibri" panose="020F0502020204030204" pitchFamily="34" charset="0"/>
                          <a:cs typeface="Calibri" panose="020F0502020204030204" pitchFamily="34" charset="0"/>
                        </a:rPr>
                        <a:t>2.8%</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r>
              <a:tr h="252000">
                <a:tc>
                  <a:txBody>
                    <a:bodyPr/>
                    <a:lstStyle/>
                    <a:p>
                      <a:pPr algn="l" fontAlgn="b"/>
                      <a:r>
                        <a:rPr lang="es-ES" sz="1200" b="1" i="0" u="none" strike="noStrike" dirty="0">
                          <a:solidFill>
                            <a:srgbClr val="000000"/>
                          </a:solidFill>
                          <a:effectLst/>
                          <a:latin typeface="Calibri" panose="020F0502020204030204" pitchFamily="34" charset="0"/>
                          <a:cs typeface="Calibri" panose="020F0502020204030204" pitchFamily="34" charset="0"/>
                        </a:rPr>
                        <a:t>Jubilado / Pensionado</a:t>
                      </a:r>
                    </a:p>
                  </a:txBody>
                  <a:tcPr marL="36000"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b"/>
                      <a:r>
                        <a:rPr lang="es-ES" sz="1200" b="1" i="0" u="none" strike="noStrike">
                          <a:solidFill>
                            <a:srgbClr val="000000"/>
                          </a:solidFill>
                          <a:effectLst/>
                          <a:latin typeface="Calibri" panose="020F0502020204030204" pitchFamily="34" charset="0"/>
                          <a:cs typeface="Calibri" panose="020F0502020204030204" pitchFamily="34" charset="0"/>
                        </a:rPr>
                        <a:t>131</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b"/>
                      <a:r>
                        <a:rPr lang="es-ES" sz="1200" b="1" i="0" u="none" strike="noStrike">
                          <a:solidFill>
                            <a:srgbClr val="000000"/>
                          </a:solidFill>
                          <a:effectLst/>
                          <a:latin typeface="Calibri" panose="020F0502020204030204" pitchFamily="34" charset="0"/>
                          <a:cs typeface="Calibri" panose="020F0502020204030204" pitchFamily="34" charset="0"/>
                        </a:rPr>
                        <a:t>0.8%</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b"/>
                      <a:r>
                        <a:rPr lang="es-ES" sz="1200" b="1" i="0" u="none" strike="noStrike">
                          <a:solidFill>
                            <a:srgbClr val="000000"/>
                          </a:solidFill>
                          <a:effectLst/>
                          <a:latin typeface="Calibri" panose="020F0502020204030204" pitchFamily="34" charset="0"/>
                          <a:cs typeface="Calibri" panose="020F0502020204030204" pitchFamily="34" charset="0"/>
                        </a:rPr>
                        <a:t>172</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b"/>
                      <a:r>
                        <a:rPr lang="es-ES" sz="1200" b="1" i="0" u="none" strike="noStrike">
                          <a:solidFill>
                            <a:srgbClr val="000000"/>
                          </a:solidFill>
                          <a:effectLst/>
                          <a:latin typeface="Calibri" panose="020F0502020204030204" pitchFamily="34" charset="0"/>
                          <a:cs typeface="Calibri" panose="020F0502020204030204" pitchFamily="34" charset="0"/>
                        </a:rPr>
                        <a:t>4.6%</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b"/>
                      <a:r>
                        <a:rPr lang="es-ES" sz="1200" b="1" i="0" u="none" strike="noStrike">
                          <a:solidFill>
                            <a:srgbClr val="000000"/>
                          </a:solidFill>
                          <a:effectLst/>
                          <a:latin typeface="Calibri" panose="020F0502020204030204" pitchFamily="34" charset="0"/>
                          <a:cs typeface="Calibri" panose="020F0502020204030204" pitchFamily="34" charset="0"/>
                        </a:rPr>
                        <a:t>303</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b"/>
                      <a:r>
                        <a:rPr lang="es-ES" sz="1200" b="1" i="0" u="none" strike="noStrike">
                          <a:solidFill>
                            <a:srgbClr val="000000"/>
                          </a:solidFill>
                          <a:effectLst/>
                          <a:latin typeface="Calibri" panose="020F0502020204030204" pitchFamily="34" charset="0"/>
                          <a:cs typeface="Calibri" panose="020F0502020204030204" pitchFamily="34" charset="0"/>
                        </a:rPr>
                        <a:t>1.5%</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r>
              <a:tr h="252000">
                <a:tc>
                  <a:txBody>
                    <a:bodyPr/>
                    <a:lstStyle/>
                    <a:p>
                      <a:pPr algn="l" fontAlgn="b"/>
                      <a:r>
                        <a:rPr lang="es-ES" sz="1200" b="1" i="0" u="none" strike="noStrike" dirty="0">
                          <a:solidFill>
                            <a:srgbClr val="000000"/>
                          </a:solidFill>
                          <a:effectLst/>
                          <a:latin typeface="Calibri" panose="020F0502020204030204" pitchFamily="34" charset="0"/>
                          <a:cs typeface="Calibri" panose="020F0502020204030204" pitchFamily="34" charset="0"/>
                        </a:rPr>
                        <a:t>Desempleado</a:t>
                      </a:r>
                    </a:p>
                  </a:txBody>
                  <a:tcPr marL="36000"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b"/>
                      <a:r>
                        <a:rPr lang="es-ES" sz="1200" b="1" i="0" u="none" strike="noStrike">
                          <a:solidFill>
                            <a:srgbClr val="000000"/>
                          </a:solidFill>
                          <a:effectLst/>
                          <a:latin typeface="Calibri" panose="020F0502020204030204" pitchFamily="34" charset="0"/>
                          <a:cs typeface="Calibri" panose="020F0502020204030204" pitchFamily="34" charset="0"/>
                        </a:rPr>
                        <a:t>225</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b"/>
                      <a:r>
                        <a:rPr lang="es-ES" sz="1200" b="1" i="0" u="none" strike="noStrike">
                          <a:solidFill>
                            <a:srgbClr val="000000"/>
                          </a:solidFill>
                          <a:effectLst/>
                          <a:latin typeface="Calibri" panose="020F0502020204030204" pitchFamily="34" charset="0"/>
                          <a:cs typeface="Calibri" panose="020F0502020204030204" pitchFamily="34" charset="0"/>
                        </a:rPr>
                        <a:t>1.4%</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b"/>
                      <a:r>
                        <a:rPr lang="es-ES" sz="1200" b="1" i="0" u="none" strike="noStrike">
                          <a:solidFill>
                            <a:srgbClr val="000000"/>
                          </a:solidFill>
                          <a:effectLst/>
                          <a:latin typeface="Calibri" panose="020F0502020204030204" pitchFamily="34" charset="0"/>
                          <a:cs typeface="Calibri" panose="020F0502020204030204" pitchFamily="34" charset="0"/>
                        </a:rPr>
                        <a:t>69</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b"/>
                      <a:r>
                        <a:rPr lang="es-ES" sz="1200" b="1" i="0" u="none" strike="noStrike">
                          <a:solidFill>
                            <a:srgbClr val="000000"/>
                          </a:solidFill>
                          <a:effectLst/>
                          <a:latin typeface="Calibri" panose="020F0502020204030204" pitchFamily="34" charset="0"/>
                          <a:cs typeface="Calibri" panose="020F0502020204030204" pitchFamily="34" charset="0"/>
                        </a:rPr>
                        <a:t>1.8%</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b"/>
                      <a:r>
                        <a:rPr lang="es-ES" sz="1200" b="1" i="0" u="none" strike="noStrike">
                          <a:solidFill>
                            <a:srgbClr val="000000"/>
                          </a:solidFill>
                          <a:effectLst/>
                          <a:latin typeface="Calibri" panose="020F0502020204030204" pitchFamily="34" charset="0"/>
                          <a:cs typeface="Calibri" panose="020F0502020204030204" pitchFamily="34" charset="0"/>
                        </a:rPr>
                        <a:t>294</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b"/>
                      <a:r>
                        <a:rPr lang="es-ES" sz="1200" b="1" i="0" u="none" strike="noStrike">
                          <a:solidFill>
                            <a:srgbClr val="000000"/>
                          </a:solidFill>
                          <a:effectLst/>
                          <a:latin typeface="Calibri" panose="020F0502020204030204" pitchFamily="34" charset="0"/>
                          <a:cs typeface="Calibri" panose="020F0502020204030204" pitchFamily="34" charset="0"/>
                        </a:rPr>
                        <a:t>1.5%</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r>
              <a:tr h="252000">
                <a:tc>
                  <a:txBody>
                    <a:bodyPr/>
                    <a:lstStyle/>
                    <a:p>
                      <a:pPr algn="l" fontAlgn="b"/>
                      <a:r>
                        <a:rPr lang="es-ES" sz="1200" b="1" i="0" u="none" strike="noStrike" dirty="0">
                          <a:solidFill>
                            <a:srgbClr val="000000"/>
                          </a:solidFill>
                          <a:effectLst/>
                          <a:latin typeface="Calibri" panose="020F0502020204030204" pitchFamily="34" charset="0"/>
                          <a:cs typeface="Calibri" panose="020F0502020204030204" pitchFamily="34" charset="0"/>
                        </a:rPr>
                        <a:t>Abogado</a:t>
                      </a:r>
                    </a:p>
                  </a:txBody>
                  <a:tcPr marL="36000"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b"/>
                      <a:r>
                        <a:rPr lang="es-ES" sz="1200" b="1" i="0" u="none" strike="noStrike">
                          <a:solidFill>
                            <a:srgbClr val="000000"/>
                          </a:solidFill>
                          <a:effectLst/>
                          <a:latin typeface="Calibri" panose="020F0502020204030204" pitchFamily="34" charset="0"/>
                          <a:cs typeface="Calibri" panose="020F0502020204030204" pitchFamily="34" charset="0"/>
                        </a:rPr>
                        <a:t>166</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b"/>
                      <a:r>
                        <a:rPr lang="es-ES" sz="1200" b="1" i="0" u="none" strike="noStrike">
                          <a:solidFill>
                            <a:srgbClr val="000000"/>
                          </a:solidFill>
                          <a:effectLst/>
                          <a:latin typeface="Calibri" panose="020F0502020204030204" pitchFamily="34" charset="0"/>
                          <a:cs typeface="Calibri" panose="020F0502020204030204" pitchFamily="34" charset="0"/>
                        </a:rPr>
                        <a:t>1.1%</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b"/>
                      <a:r>
                        <a:rPr lang="es-ES" sz="1200" b="1" i="0" u="none" strike="noStrike">
                          <a:solidFill>
                            <a:srgbClr val="000000"/>
                          </a:solidFill>
                          <a:effectLst/>
                          <a:latin typeface="Calibri" panose="020F0502020204030204" pitchFamily="34" charset="0"/>
                          <a:cs typeface="Calibri" panose="020F0502020204030204" pitchFamily="34" charset="0"/>
                        </a:rPr>
                        <a:t>67</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b"/>
                      <a:r>
                        <a:rPr lang="es-ES" sz="1200" b="1" i="0" u="none" strike="noStrike">
                          <a:solidFill>
                            <a:srgbClr val="000000"/>
                          </a:solidFill>
                          <a:effectLst/>
                          <a:latin typeface="Calibri" panose="020F0502020204030204" pitchFamily="34" charset="0"/>
                          <a:cs typeface="Calibri" panose="020F0502020204030204" pitchFamily="34" charset="0"/>
                        </a:rPr>
                        <a:t>1.8%</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b"/>
                      <a:r>
                        <a:rPr lang="es-ES" sz="1200" b="1" i="0" u="none" strike="noStrike">
                          <a:solidFill>
                            <a:srgbClr val="000000"/>
                          </a:solidFill>
                          <a:effectLst/>
                          <a:latin typeface="Calibri" panose="020F0502020204030204" pitchFamily="34" charset="0"/>
                          <a:cs typeface="Calibri" panose="020F0502020204030204" pitchFamily="34" charset="0"/>
                        </a:rPr>
                        <a:t>233</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b"/>
                      <a:r>
                        <a:rPr lang="es-ES" sz="1200" b="1" i="0" u="none" strike="noStrike">
                          <a:solidFill>
                            <a:srgbClr val="000000"/>
                          </a:solidFill>
                          <a:effectLst/>
                          <a:latin typeface="Calibri" panose="020F0502020204030204" pitchFamily="34" charset="0"/>
                          <a:cs typeface="Calibri" panose="020F0502020204030204" pitchFamily="34" charset="0"/>
                        </a:rPr>
                        <a:t>1.2%</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r>
              <a:tr h="252000">
                <a:tc>
                  <a:txBody>
                    <a:bodyPr/>
                    <a:lstStyle/>
                    <a:p>
                      <a:pPr algn="l" fontAlgn="b"/>
                      <a:r>
                        <a:rPr lang="es-ES" sz="1200" b="1" i="0" u="none" strike="noStrike" dirty="0">
                          <a:solidFill>
                            <a:srgbClr val="000000"/>
                          </a:solidFill>
                          <a:effectLst/>
                          <a:latin typeface="Calibri" panose="020F0502020204030204" pitchFamily="34" charset="0"/>
                          <a:cs typeface="Calibri" panose="020F0502020204030204" pitchFamily="34" charset="0"/>
                        </a:rPr>
                        <a:t>Asociación política</a:t>
                      </a:r>
                    </a:p>
                  </a:txBody>
                  <a:tcPr marL="36000"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b"/>
                      <a:r>
                        <a:rPr lang="es-ES" sz="1200" b="1" i="0" u="none" strike="noStrike">
                          <a:solidFill>
                            <a:srgbClr val="000000"/>
                          </a:solidFill>
                          <a:effectLst/>
                          <a:latin typeface="Calibri" panose="020F0502020204030204" pitchFamily="34" charset="0"/>
                          <a:cs typeface="Calibri" panose="020F0502020204030204" pitchFamily="34" charset="0"/>
                        </a:rPr>
                        <a:t>128</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b"/>
                      <a:r>
                        <a:rPr lang="es-ES" sz="1200" b="1" i="0" u="none" strike="noStrike">
                          <a:solidFill>
                            <a:srgbClr val="000000"/>
                          </a:solidFill>
                          <a:effectLst/>
                          <a:latin typeface="Calibri" panose="020F0502020204030204" pitchFamily="34" charset="0"/>
                          <a:cs typeface="Calibri" panose="020F0502020204030204" pitchFamily="34" charset="0"/>
                        </a:rPr>
                        <a:t>0.8%</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b"/>
                      <a:r>
                        <a:rPr lang="es-ES" sz="1200" b="1" i="0" u="none" strike="noStrike">
                          <a:solidFill>
                            <a:srgbClr val="000000"/>
                          </a:solidFill>
                          <a:effectLst/>
                          <a:latin typeface="Calibri" panose="020F0502020204030204" pitchFamily="34" charset="0"/>
                          <a:cs typeface="Calibri" panose="020F0502020204030204" pitchFamily="34" charset="0"/>
                        </a:rPr>
                        <a:t>64</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b"/>
                      <a:r>
                        <a:rPr lang="es-ES" sz="1200" b="1" i="0" u="none" strike="noStrike">
                          <a:solidFill>
                            <a:srgbClr val="000000"/>
                          </a:solidFill>
                          <a:effectLst/>
                          <a:latin typeface="Calibri" panose="020F0502020204030204" pitchFamily="34" charset="0"/>
                          <a:cs typeface="Calibri" panose="020F0502020204030204" pitchFamily="34" charset="0"/>
                        </a:rPr>
                        <a:t>1.7%</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b"/>
                      <a:r>
                        <a:rPr lang="es-ES" sz="1200" b="1" i="0" u="none" strike="noStrike">
                          <a:solidFill>
                            <a:srgbClr val="000000"/>
                          </a:solidFill>
                          <a:effectLst/>
                          <a:latin typeface="Calibri" panose="020F0502020204030204" pitchFamily="34" charset="0"/>
                          <a:cs typeface="Calibri" panose="020F0502020204030204" pitchFamily="34" charset="0"/>
                        </a:rPr>
                        <a:t>192</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b"/>
                      <a:r>
                        <a:rPr lang="es-ES" sz="1200" b="1" i="0" u="none" strike="noStrike">
                          <a:solidFill>
                            <a:srgbClr val="000000"/>
                          </a:solidFill>
                          <a:effectLst/>
                          <a:latin typeface="Calibri" panose="020F0502020204030204" pitchFamily="34" charset="0"/>
                          <a:cs typeface="Calibri" panose="020F0502020204030204" pitchFamily="34" charset="0"/>
                        </a:rPr>
                        <a:t>1.0%</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r>
              <a:tr h="252000">
                <a:tc>
                  <a:txBody>
                    <a:bodyPr/>
                    <a:lstStyle/>
                    <a:p>
                      <a:pPr algn="l" fontAlgn="b"/>
                      <a:r>
                        <a:rPr lang="es-ES" sz="1200" b="1" i="0" u="none" strike="noStrike" dirty="0">
                          <a:solidFill>
                            <a:srgbClr val="000000"/>
                          </a:solidFill>
                          <a:effectLst/>
                          <a:latin typeface="Calibri" panose="020F0502020204030204" pitchFamily="34" charset="0"/>
                          <a:cs typeface="Calibri" panose="020F0502020204030204" pitchFamily="34" charset="0"/>
                        </a:rPr>
                        <a:t>Comité Vecinal</a:t>
                      </a:r>
                    </a:p>
                  </a:txBody>
                  <a:tcPr marL="36000"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b"/>
                      <a:r>
                        <a:rPr lang="es-ES" sz="1200" b="1" i="0" u="none" strike="noStrike">
                          <a:solidFill>
                            <a:srgbClr val="000000"/>
                          </a:solidFill>
                          <a:effectLst/>
                          <a:latin typeface="Calibri" panose="020F0502020204030204" pitchFamily="34" charset="0"/>
                          <a:cs typeface="Calibri" panose="020F0502020204030204" pitchFamily="34" charset="0"/>
                        </a:rPr>
                        <a:t>19</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b"/>
                      <a:r>
                        <a:rPr lang="es-ES" sz="1200" b="1" i="0" u="none" strike="noStrike">
                          <a:solidFill>
                            <a:srgbClr val="000000"/>
                          </a:solidFill>
                          <a:effectLst/>
                          <a:latin typeface="Calibri" panose="020F0502020204030204" pitchFamily="34" charset="0"/>
                          <a:cs typeface="Calibri" panose="020F0502020204030204" pitchFamily="34" charset="0"/>
                        </a:rPr>
                        <a:t>0.1%</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b"/>
                      <a:r>
                        <a:rPr lang="es-ES" sz="1200" b="1" i="0" u="none" strike="noStrike">
                          <a:solidFill>
                            <a:srgbClr val="000000"/>
                          </a:solidFill>
                          <a:effectLst/>
                          <a:latin typeface="Calibri" panose="020F0502020204030204" pitchFamily="34" charset="0"/>
                          <a:cs typeface="Calibri" panose="020F0502020204030204" pitchFamily="34" charset="0"/>
                        </a:rPr>
                        <a:t>13</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b"/>
                      <a:r>
                        <a:rPr lang="es-ES" sz="1200" b="1" i="0" u="none" strike="noStrike">
                          <a:solidFill>
                            <a:srgbClr val="000000"/>
                          </a:solidFill>
                          <a:effectLst/>
                          <a:latin typeface="Calibri" panose="020F0502020204030204" pitchFamily="34" charset="0"/>
                          <a:cs typeface="Calibri" panose="020F0502020204030204" pitchFamily="34" charset="0"/>
                        </a:rPr>
                        <a:t>0.3%</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b"/>
                      <a:r>
                        <a:rPr lang="es-ES" sz="1200" b="1" i="0" u="none" strike="noStrike">
                          <a:solidFill>
                            <a:srgbClr val="000000"/>
                          </a:solidFill>
                          <a:effectLst/>
                          <a:latin typeface="Calibri" panose="020F0502020204030204" pitchFamily="34" charset="0"/>
                          <a:cs typeface="Calibri" panose="020F0502020204030204" pitchFamily="34" charset="0"/>
                        </a:rPr>
                        <a:t>32</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b"/>
                      <a:r>
                        <a:rPr lang="es-ES" sz="1200" b="1" i="0" u="none" strike="noStrike">
                          <a:solidFill>
                            <a:srgbClr val="000000"/>
                          </a:solidFill>
                          <a:effectLst/>
                          <a:latin typeface="Calibri" panose="020F0502020204030204" pitchFamily="34" charset="0"/>
                          <a:cs typeface="Calibri" panose="020F0502020204030204" pitchFamily="34" charset="0"/>
                        </a:rPr>
                        <a:t>0.2%</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r>
              <a:tr h="252000">
                <a:tc>
                  <a:txBody>
                    <a:bodyPr/>
                    <a:lstStyle/>
                    <a:p>
                      <a:pPr algn="l" fontAlgn="b"/>
                      <a:r>
                        <a:rPr lang="es-ES" sz="1200" b="1" i="0" u="none" strike="noStrike" dirty="0">
                          <a:solidFill>
                            <a:srgbClr val="000000"/>
                          </a:solidFill>
                          <a:effectLst/>
                          <a:latin typeface="Calibri" panose="020F0502020204030204" pitchFamily="34" charset="0"/>
                          <a:cs typeface="Calibri" panose="020F0502020204030204" pitchFamily="34" charset="0"/>
                        </a:rPr>
                        <a:t>Contralor Ciudadano</a:t>
                      </a:r>
                    </a:p>
                  </a:txBody>
                  <a:tcPr marL="36000"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b"/>
                      <a:r>
                        <a:rPr lang="es-ES" sz="1200" b="1" i="0" u="none" strike="noStrike">
                          <a:solidFill>
                            <a:srgbClr val="000000"/>
                          </a:solidFill>
                          <a:effectLst/>
                          <a:latin typeface="Calibri" panose="020F0502020204030204" pitchFamily="34" charset="0"/>
                          <a:cs typeface="Calibri" panose="020F0502020204030204" pitchFamily="34" charset="0"/>
                        </a:rPr>
                        <a:t>5</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b"/>
                      <a:r>
                        <a:rPr lang="es-ES" sz="1200" b="1" i="0" u="none" strike="noStrike">
                          <a:solidFill>
                            <a:srgbClr val="000000"/>
                          </a:solidFill>
                          <a:effectLst/>
                          <a:latin typeface="Calibri" panose="020F0502020204030204" pitchFamily="34" charset="0"/>
                          <a:cs typeface="Calibri" panose="020F0502020204030204" pitchFamily="34" charset="0"/>
                        </a:rPr>
                        <a:t>0.0%</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b"/>
                      <a:r>
                        <a:rPr lang="es-ES" sz="1200" b="1" i="0" u="none" strike="noStrike">
                          <a:solidFill>
                            <a:srgbClr val="000000"/>
                          </a:solidFill>
                          <a:effectLst/>
                          <a:latin typeface="Calibri" panose="020F0502020204030204" pitchFamily="34" charset="0"/>
                          <a:cs typeface="Calibri" panose="020F0502020204030204" pitchFamily="34" charset="0"/>
                        </a:rPr>
                        <a:t>6</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b"/>
                      <a:r>
                        <a:rPr lang="es-ES" sz="1200" b="1" i="0" u="none" strike="noStrike">
                          <a:solidFill>
                            <a:srgbClr val="000000"/>
                          </a:solidFill>
                          <a:effectLst/>
                          <a:latin typeface="Calibri" panose="020F0502020204030204" pitchFamily="34" charset="0"/>
                          <a:cs typeface="Calibri" panose="020F0502020204030204" pitchFamily="34" charset="0"/>
                        </a:rPr>
                        <a:t>0.2%</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b"/>
                      <a:r>
                        <a:rPr lang="es-ES" sz="1200" b="1" i="0" u="none" strike="noStrike">
                          <a:solidFill>
                            <a:srgbClr val="000000"/>
                          </a:solidFill>
                          <a:effectLst/>
                          <a:latin typeface="Calibri" panose="020F0502020204030204" pitchFamily="34" charset="0"/>
                          <a:cs typeface="Calibri" panose="020F0502020204030204" pitchFamily="34" charset="0"/>
                        </a:rPr>
                        <a:t>11</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b"/>
                      <a:r>
                        <a:rPr lang="es-ES" sz="1200" b="1" i="0" u="none" strike="noStrike">
                          <a:solidFill>
                            <a:srgbClr val="000000"/>
                          </a:solidFill>
                          <a:effectLst/>
                          <a:latin typeface="Calibri" panose="020F0502020204030204" pitchFamily="34" charset="0"/>
                          <a:cs typeface="Calibri" panose="020F0502020204030204" pitchFamily="34" charset="0"/>
                        </a:rPr>
                        <a:t>0.1%</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r>
              <a:tr h="252000">
                <a:tc>
                  <a:txBody>
                    <a:bodyPr/>
                    <a:lstStyle/>
                    <a:p>
                      <a:pPr algn="l" fontAlgn="b"/>
                      <a:r>
                        <a:rPr lang="es-ES" sz="1200" b="1" i="0" u="none" strike="noStrike" dirty="0">
                          <a:solidFill>
                            <a:srgbClr val="000000"/>
                          </a:solidFill>
                          <a:effectLst/>
                          <a:latin typeface="Calibri" panose="020F0502020204030204" pitchFamily="34" charset="0"/>
                          <a:cs typeface="Calibri" panose="020F0502020204030204" pitchFamily="34" charset="0"/>
                        </a:rPr>
                        <a:t>Asociación de padres de familia</a:t>
                      </a:r>
                    </a:p>
                  </a:txBody>
                  <a:tcPr marL="36000"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b"/>
                      <a:r>
                        <a:rPr lang="es-ES" sz="1200" b="1" i="0" u="none" strike="noStrike">
                          <a:solidFill>
                            <a:srgbClr val="000000"/>
                          </a:solidFill>
                          <a:effectLst/>
                          <a:latin typeface="Calibri" panose="020F0502020204030204" pitchFamily="34" charset="0"/>
                          <a:cs typeface="Calibri" panose="020F0502020204030204" pitchFamily="34" charset="0"/>
                        </a:rPr>
                        <a:t>1</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b"/>
                      <a:r>
                        <a:rPr lang="es-ES" sz="1200" b="1" i="0" u="none" strike="noStrike">
                          <a:solidFill>
                            <a:srgbClr val="000000"/>
                          </a:solidFill>
                          <a:effectLst/>
                          <a:latin typeface="Calibri" panose="020F0502020204030204" pitchFamily="34" charset="0"/>
                          <a:cs typeface="Calibri" panose="020F0502020204030204" pitchFamily="34" charset="0"/>
                        </a:rPr>
                        <a:t>0.0%</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b"/>
                      <a:r>
                        <a:rPr lang="es-ES" sz="1200" b="1" i="0" u="none" strike="noStrike">
                          <a:solidFill>
                            <a:srgbClr val="000000"/>
                          </a:solidFill>
                          <a:effectLst/>
                          <a:latin typeface="Calibri" panose="020F0502020204030204" pitchFamily="34" charset="0"/>
                          <a:cs typeface="Calibri" panose="020F0502020204030204" pitchFamily="34" charset="0"/>
                        </a:rPr>
                        <a:t>3</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b"/>
                      <a:r>
                        <a:rPr lang="es-ES" sz="1200" b="1" i="0" u="none" strike="noStrike">
                          <a:solidFill>
                            <a:srgbClr val="000000"/>
                          </a:solidFill>
                          <a:effectLst/>
                          <a:latin typeface="Calibri" panose="020F0502020204030204" pitchFamily="34" charset="0"/>
                          <a:cs typeface="Calibri" panose="020F0502020204030204" pitchFamily="34" charset="0"/>
                        </a:rPr>
                        <a:t>0.1%</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b"/>
                      <a:r>
                        <a:rPr lang="es-ES" sz="1200" b="1" i="0" u="none" strike="noStrike">
                          <a:solidFill>
                            <a:srgbClr val="000000"/>
                          </a:solidFill>
                          <a:effectLst/>
                          <a:latin typeface="Calibri" panose="020F0502020204030204" pitchFamily="34" charset="0"/>
                          <a:cs typeface="Calibri" panose="020F0502020204030204" pitchFamily="34" charset="0"/>
                        </a:rPr>
                        <a:t>4</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b"/>
                      <a:r>
                        <a:rPr lang="es-ES" sz="1200" b="1" i="0" u="none" strike="noStrike">
                          <a:solidFill>
                            <a:srgbClr val="000000"/>
                          </a:solidFill>
                          <a:effectLst/>
                          <a:latin typeface="Calibri" panose="020F0502020204030204" pitchFamily="34" charset="0"/>
                          <a:cs typeface="Calibri" panose="020F0502020204030204" pitchFamily="34" charset="0"/>
                        </a:rPr>
                        <a:t>0.0%</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r>
              <a:tr h="252000">
                <a:tc>
                  <a:txBody>
                    <a:bodyPr/>
                    <a:lstStyle/>
                    <a:p>
                      <a:pPr algn="l" fontAlgn="b"/>
                      <a:r>
                        <a:rPr lang="es-ES" sz="1200" b="1" i="0" u="none" strike="noStrike" dirty="0">
                          <a:solidFill>
                            <a:srgbClr val="000000"/>
                          </a:solidFill>
                          <a:effectLst/>
                          <a:latin typeface="Calibri" panose="020F0502020204030204" pitchFamily="34" charset="0"/>
                          <a:cs typeface="Calibri" panose="020F0502020204030204" pitchFamily="34" charset="0"/>
                        </a:rPr>
                        <a:t>Otro</a:t>
                      </a:r>
                    </a:p>
                  </a:txBody>
                  <a:tcPr marL="36000"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b"/>
                      <a:r>
                        <a:rPr lang="es-ES" sz="1200" b="1" i="0" u="none" strike="noStrike">
                          <a:solidFill>
                            <a:srgbClr val="000000"/>
                          </a:solidFill>
                          <a:effectLst/>
                          <a:latin typeface="Calibri" panose="020F0502020204030204" pitchFamily="34" charset="0"/>
                          <a:cs typeface="Calibri" panose="020F0502020204030204" pitchFamily="34" charset="0"/>
                        </a:rPr>
                        <a:t>160</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b"/>
                      <a:r>
                        <a:rPr lang="es-ES" sz="1200" b="1" i="0" u="none" strike="noStrike">
                          <a:solidFill>
                            <a:srgbClr val="000000"/>
                          </a:solidFill>
                          <a:effectLst/>
                          <a:latin typeface="Calibri" panose="020F0502020204030204" pitchFamily="34" charset="0"/>
                          <a:cs typeface="Calibri" panose="020F0502020204030204" pitchFamily="34" charset="0"/>
                        </a:rPr>
                        <a:t>1.0%</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b"/>
                      <a:r>
                        <a:rPr lang="es-ES" sz="1200" b="1" i="0" u="none" strike="noStrike">
                          <a:solidFill>
                            <a:srgbClr val="000000"/>
                          </a:solidFill>
                          <a:effectLst/>
                          <a:latin typeface="Calibri" panose="020F0502020204030204" pitchFamily="34" charset="0"/>
                          <a:cs typeface="Calibri" panose="020F0502020204030204" pitchFamily="34" charset="0"/>
                        </a:rPr>
                        <a:t>15</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b"/>
                      <a:r>
                        <a:rPr lang="es-ES" sz="1200" b="1" i="0" u="none" strike="noStrike">
                          <a:solidFill>
                            <a:srgbClr val="000000"/>
                          </a:solidFill>
                          <a:effectLst/>
                          <a:latin typeface="Calibri" panose="020F0502020204030204" pitchFamily="34" charset="0"/>
                          <a:cs typeface="Calibri" panose="020F0502020204030204" pitchFamily="34" charset="0"/>
                        </a:rPr>
                        <a:t>0.4%</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b"/>
                      <a:r>
                        <a:rPr lang="es-ES" sz="1200" b="1" i="0" u="none" strike="noStrike">
                          <a:solidFill>
                            <a:srgbClr val="000000"/>
                          </a:solidFill>
                          <a:effectLst/>
                          <a:latin typeface="Calibri" panose="020F0502020204030204" pitchFamily="34" charset="0"/>
                          <a:cs typeface="Calibri" panose="020F0502020204030204" pitchFamily="34" charset="0"/>
                        </a:rPr>
                        <a:t>175</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b"/>
                      <a:r>
                        <a:rPr lang="es-ES" sz="1200" b="1" i="0" u="none" strike="noStrike" dirty="0">
                          <a:solidFill>
                            <a:srgbClr val="000000"/>
                          </a:solidFill>
                          <a:effectLst/>
                          <a:latin typeface="Calibri" panose="020F0502020204030204" pitchFamily="34" charset="0"/>
                          <a:cs typeface="Calibri" panose="020F0502020204030204" pitchFamily="34" charset="0"/>
                        </a:rPr>
                        <a:t>0.9%</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r>
              <a:tr h="288000">
                <a:tc>
                  <a:txBody>
                    <a:bodyPr/>
                    <a:lstStyle/>
                    <a:p>
                      <a:pPr algn="l" fontAlgn="t"/>
                      <a:r>
                        <a:rPr lang="es-ES" sz="1200" b="1" i="0" u="none" strike="noStrike" dirty="0">
                          <a:solidFill>
                            <a:schemeClr val="bg1"/>
                          </a:solidFill>
                          <a:effectLst/>
                          <a:latin typeface="Calibri" panose="020F0502020204030204" pitchFamily="34" charset="0"/>
                          <a:cs typeface="Calibri" panose="020F0502020204030204" pitchFamily="34" charset="0"/>
                        </a:rPr>
                        <a:t>Total</a:t>
                      </a:r>
                    </a:p>
                  </a:txBody>
                  <a:tcPr marL="36000" marR="9525" marT="9525" marB="0" anchor="ctr">
                    <a:lnL w="9525" cap="flat" cmpd="sng" algn="ctr">
                      <a:solidFill>
                        <a:srgbClr val="2DA2BF"/>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algn="ctr" fontAlgn="t"/>
                      <a:r>
                        <a:rPr kumimoji="0" lang="es-MX" sz="1200" b="1" i="0" u="none" strike="noStrike" kern="1200" dirty="0" smtClean="0">
                          <a:solidFill>
                            <a:schemeClr val="bg1"/>
                          </a:solidFill>
                          <a:effectLst/>
                          <a:latin typeface="Calibri" panose="020F0502020204030204" pitchFamily="34" charset="0"/>
                          <a:ea typeface="+mn-ea"/>
                          <a:cs typeface="Calibri" panose="020F0502020204030204" pitchFamily="34" charset="0"/>
                        </a:rPr>
                        <a:t>15,787</a:t>
                      </a:r>
                      <a:endParaRPr kumimoji="0" lang="es-MX" sz="1200" b="1" i="0" u="none" strike="noStrike" kern="1200" dirty="0">
                        <a:solidFill>
                          <a:schemeClr val="bg1"/>
                        </a:solidFill>
                        <a:effectLst/>
                        <a:latin typeface="Calibri" panose="020F0502020204030204" pitchFamily="34" charset="0"/>
                        <a:ea typeface="+mn-ea"/>
                        <a:cs typeface="Calibri" panose="020F0502020204030204" pitchFamily="34" charset="0"/>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algn="ctr" fontAlgn="t"/>
                      <a:r>
                        <a:rPr kumimoji="0" lang="es-MX" sz="1200" b="1" i="0" u="none" strike="noStrike" kern="1200" dirty="0" smtClean="0">
                          <a:solidFill>
                            <a:schemeClr val="bg1"/>
                          </a:solidFill>
                          <a:effectLst/>
                          <a:latin typeface="Calibri" panose="020F0502020204030204" pitchFamily="34" charset="0"/>
                          <a:ea typeface="+mn-ea"/>
                          <a:cs typeface="Calibri" panose="020F0502020204030204" pitchFamily="34" charset="0"/>
                        </a:rPr>
                        <a:t>100%</a:t>
                      </a:r>
                      <a:endParaRPr kumimoji="0" lang="es-MX" sz="1200" b="1" i="0" u="none" strike="noStrike" kern="1200" dirty="0">
                        <a:solidFill>
                          <a:schemeClr val="bg1"/>
                        </a:solidFill>
                        <a:effectLst/>
                        <a:latin typeface="Calibri" panose="020F0502020204030204" pitchFamily="34" charset="0"/>
                        <a:ea typeface="+mn-ea"/>
                        <a:cs typeface="Calibri" panose="020F0502020204030204" pitchFamily="34" charset="0"/>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algn="ctr" fontAlgn="t"/>
                      <a:r>
                        <a:rPr kumimoji="0" lang="es-MX" sz="1200" b="1" i="0" u="none" strike="noStrike" kern="1200" dirty="0" smtClean="0">
                          <a:solidFill>
                            <a:schemeClr val="bg1"/>
                          </a:solidFill>
                          <a:effectLst/>
                          <a:latin typeface="Calibri" panose="020F0502020204030204" pitchFamily="34" charset="0"/>
                          <a:ea typeface="+mn-ea"/>
                          <a:cs typeface="Calibri" panose="020F0502020204030204" pitchFamily="34" charset="0"/>
                        </a:rPr>
                        <a:t>3,778</a:t>
                      </a:r>
                      <a:endParaRPr kumimoji="0" lang="es-MX" sz="1200" b="1" i="0" u="none" strike="noStrike" kern="1200" dirty="0">
                        <a:solidFill>
                          <a:schemeClr val="bg1"/>
                        </a:solidFill>
                        <a:effectLst/>
                        <a:latin typeface="Calibri" panose="020F0502020204030204" pitchFamily="34" charset="0"/>
                        <a:ea typeface="+mn-ea"/>
                        <a:cs typeface="Calibri" panose="020F0502020204030204" pitchFamily="34" charset="0"/>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algn="ctr" fontAlgn="t"/>
                      <a:r>
                        <a:rPr kumimoji="0" lang="es-MX" sz="1200" b="1" i="0" u="none" strike="noStrike" kern="1200" dirty="0">
                          <a:solidFill>
                            <a:schemeClr val="bg1"/>
                          </a:solidFill>
                          <a:effectLst/>
                          <a:latin typeface="Calibri" panose="020F0502020204030204" pitchFamily="34" charset="0"/>
                          <a:ea typeface="+mn-ea"/>
                          <a:cs typeface="Calibri" panose="020F0502020204030204" pitchFamily="34" charset="0"/>
                        </a:rPr>
                        <a:t>100.0%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algn="ctr" fontAlgn="t"/>
                      <a:r>
                        <a:rPr kumimoji="0" lang="es-MX" sz="1200" b="1" i="0" u="none" strike="noStrike" kern="1200" dirty="0" smtClean="0">
                          <a:solidFill>
                            <a:schemeClr val="bg1"/>
                          </a:solidFill>
                          <a:effectLst/>
                          <a:latin typeface="Calibri" panose="020F0502020204030204" pitchFamily="34" charset="0"/>
                          <a:ea typeface="+mn-ea"/>
                          <a:cs typeface="Calibri" panose="020F0502020204030204" pitchFamily="34" charset="0"/>
                        </a:rPr>
                        <a:t>19,565</a:t>
                      </a:r>
                      <a:endParaRPr kumimoji="0" lang="es-MX" sz="1200" b="1" i="0" u="none" strike="noStrike" kern="1200" dirty="0">
                        <a:solidFill>
                          <a:schemeClr val="bg1"/>
                        </a:solidFill>
                        <a:effectLst/>
                        <a:latin typeface="Calibri" panose="020F0502020204030204" pitchFamily="34" charset="0"/>
                        <a:ea typeface="+mn-ea"/>
                        <a:cs typeface="Calibri" panose="020F0502020204030204" pitchFamily="34" charset="0"/>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algn="ctr" fontAlgn="t"/>
                      <a:r>
                        <a:rPr kumimoji="0" lang="es-MX" sz="1200" b="1" i="0" u="none" strike="noStrike" kern="1200" dirty="0" smtClean="0">
                          <a:solidFill>
                            <a:schemeClr val="bg1"/>
                          </a:solidFill>
                          <a:effectLst/>
                          <a:latin typeface="Calibri" panose="020F0502020204030204" pitchFamily="34" charset="0"/>
                          <a:ea typeface="+mn-ea"/>
                          <a:cs typeface="Calibri" panose="020F0502020204030204" pitchFamily="34" charset="0"/>
                        </a:rPr>
                        <a:t>100%</a:t>
                      </a:r>
                      <a:endParaRPr kumimoji="0" lang="es-MX" sz="1200" b="1" i="0" u="none" strike="noStrike" kern="1200" dirty="0">
                        <a:solidFill>
                          <a:schemeClr val="bg1"/>
                        </a:solidFill>
                        <a:effectLst/>
                        <a:latin typeface="Calibri" panose="020F0502020204030204" pitchFamily="34" charset="0"/>
                        <a:ea typeface="+mn-ea"/>
                        <a:cs typeface="Calibri" panose="020F0502020204030204" pitchFamily="34" charset="0"/>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r>
            </a:tbl>
          </a:graphicData>
        </a:graphic>
      </p:graphicFrame>
      <p:sp>
        <p:nvSpPr>
          <p:cNvPr id="8" name="5 CuadroTexto"/>
          <p:cNvSpPr txBox="1"/>
          <p:nvPr/>
        </p:nvSpPr>
        <p:spPr>
          <a:xfrm>
            <a:off x="76169" y="85702"/>
            <a:ext cx="8388000" cy="864000"/>
          </a:xfrm>
          <a:prstGeom prst="rect">
            <a:avLst/>
          </a:prstGeom>
          <a:noFill/>
        </p:spPr>
        <p:txBody>
          <a:bodyPr wrap="square" rtlCol="0" anchor="ctr">
            <a:noAutofit/>
          </a:bodyPr>
          <a:lstStyle/>
          <a:p>
            <a:r>
              <a:rPr lang="es-MX" b="1" dirty="0" smtClean="0">
                <a:latin typeface="Calibri" pitchFamily="34" charset="0"/>
              </a:rPr>
              <a:t>Sociodemográficos</a:t>
            </a:r>
          </a:p>
          <a:p>
            <a:pPr lvl="0"/>
            <a:r>
              <a:rPr lang="es-ES" sz="1400" b="1" i="1" dirty="0">
                <a:solidFill>
                  <a:prstClr val="black"/>
                </a:solidFill>
                <a:latin typeface="Calibri" pitchFamily="34" charset="0"/>
              </a:rPr>
              <a:t>2007 a </a:t>
            </a:r>
            <a:r>
              <a:rPr lang="es-ES" sz="1400" b="1" i="1" dirty="0" smtClean="0">
                <a:solidFill>
                  <a:prstClr val="black"/>
                </a:solidFill>
                <a:latin typeface="Calibri" pitchFamily="34" charset="0"/>
              </a:rPr>
              <a:t>2017</a:t>
            </a:r>
            <a:endParaRPr lang="es-MX" b="1" dirty="0" smtClean="0">
              <a:latin typeface="Calibri" pitchFamily="34"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Rectángulo"/>
          <p:cNvSpPr/>
          <p:nvPr/>
        </p:nvSpPr>
        <p:spPr>
          <a:xfrm>
            <a:off x="680964" y="2710661"/>
            <a:ext cx="7762576" cy="646331"/>
          </a:xfrm>
          <a:prstGeom prst="rect">
            <a:avLst/>
          </a:prstGeom>
        </p:spPr>
        <p:txBody>
          <a:bodyPr wrap="square">
            <a:spAutoFit/>
          </a:bodyPr>
          <a:lstStyle/>
          <a:p>
            <a:pPr algn="ctr"/>
            <a:r>
              <a:rPr lang="es-MX" sz="3600" b="1" dirty="0" smtClean="0">
                <a:latin typeface="Calibri" pitchFamily="34" charset="0"/>
              </a:rPr>
              <a:t>Introducción</a:t>
            </a:r>
            <a:endParaRPr lang="es-ES" sz="1200" i="1" dirty="0" smtClean="0">
              <a:latin typeface="Calibri" pitchFamily="34" charset="0"/>
            </a:endParaRPr>
          </a:p>
        </p:txBody>
      </p:sp>
    </p:spTree>
    <p:extLst>
      <p:ext uri="{BB962C8B-B14F-4D97-AF65-F5344CB8AC3E}">
        <p14:creationId xmlns:p14="http://schemas.microsoft.com/office/powerpoint/2010/main" val="2586404710"/>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8 Marcador de número de diapositiva"/>
          <p:cNvSpPr>
            <a:spLocks noGrp="1"/>
          </p:cNvSpPr>
          <p:nvPr>
            <p:ph type="sldNum" sz="quarter" idx="12"/>
          </p:nvPr>
        </p:nvSpPr>
        <p:spPr/>
        <p:txBody>
          <a:bodyPr/>
          <a:lstStyle/>
          <a:p>
            <a:pPr>
              <a:defRPr/>
            </a:pPr>
            <a:fld id="{BD43386B-512A-4F48-AC60-1F2A615D5642}" type="slidenum">
              <a:rPr lang="es-MX" smtClean="0"/>
              <a:pPr>
                <a:defRPr/>
              </a:pPr>
              <a:t>40</a:t>
            </a:fld>
            <a:endParaRPr lang="es-MX" dirty="0"/>
          </a:p>
        </p:txBody>
      </p:sp>
      <p:graphicFrame>
        <p:nvGraphicFramePr>
          <p:cNvPr id="10" name="9 Tabla"/>
          <p:cNvGraphicFramePr>
            <a:graphicFrameLocks noGrp="1"/>
          </p:cNvGraphicFramePr>
          <p:nvPr>
            <p:extLst>
              <p:ext uri="{D42A27DB-BD31-4B8C-83A1-F6EECF244321}">
                <p14:modId xmlns:p14="http://schemas.microsoft.com/office/powerpoint/2010/main" val="1239425959"/>
              </p:ext>
            </p:extLst>
          </p:nvPr>
        </p:nvGraphicFramePr>
        <p:xfrm>
          <a:off x="862233" y="2571744"/>
          <a:ext cx="7380000" cy="2916000"/>
        </p:xfrm>
        <a:graphic>
          <a:graphicData uri="http://schemas.openxmlformats.org/drawingml/2006/table">
            <a:tbl>
              <a:tblPr/>
              <a:tblGrid>
                <a:gridCol w="1980000"/>
                <a:gridCol w="972000"/>
                <a:gridCol w="828000"/>
                <a:gridCol w="972000"/>
                <a:gridCol w="828000"/>
                <a:gridCol w="972000"/>
                <a:gridCol w="828000"/>
              </a:tblGrid>
              <a:tr h="324000">
                <a:tc rowSpan="2">
                  <a:txBody>
                    <a:bodyPr/>
                    <a:lstStyle/>
                    <a:p>
                      <a:pPr algn="ctr" fontAlgn="ctr"/>
                      <a:r>
                        <a:rPr lang="es-ES" sz="1200" b="1" i="0" u="none" strike="noStrike" dirty="0">
                          <a:solidFill>
                            <a:srgbClr val="FFFFFF"/>
                          </a:solidFill>
                          <a:latin typeface="Calibri" pitchFamily="34" charset="0"/>
                        </a:rPr>
                        <a:t> </a:t>
                      </a:r>
                      <a:r>
                        <a:rPr lang="es-ES" sz="1200" b="1" i="0" u="none" strike="noStrike" dirty="0" smtClean="0">
                          <a:solidFill>
                            <a:srgbClr val="FFFFFF"/>
                          </a:solidFill>
                          <a:latin typeface="Calibri" pitchFamily="34" charset="0"/>
                        </a:rPr>
                        <a:t>Escolaridad</a:t>
                      </a:r>
                      <a:endParaRPr lang="es-ES" sz="1200" b="1" i="0" u="none" strike="noStrike" dirty="0">
                        <a:solidFill>
                          <a:srgbClr val="FFFFFF"/>
                        </a:solidFill>
                        <a:latin typeface="Calibri" pitchFamily="34" charset="0"/>
                      </a:endParaRPr>
                    </a:p>
                  </a:txBody>
                  <a:tcPr marL="9525" marR="9525" marT="9525" marB="0" anchor="ctr">
                    <a:lnL w="9525" cap="flat" cmpd="sng" algn="ctr">
                      <a:solidFill>
                        <a:srgbClr val="2DA2BF"/>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gridSpan="2">
                  <a:txBody>
                    <a:bodyPr/>
                    <a:lstStyle/>
                    <a:p>
                      <a:pPr algn="ctr" fontAlgn="ctr"/>
                      <a:r>
                        <a:rPr lang="es-ES" sz="1200" b="1" i="0" u="none" strike="noStrike" dirty="0" smtClean="0">
                          <a:solidFill>
                            <a:srgbClr val="FFFFFF"/>
                          </a:solidFill>
                          <a:latin typeface="Calibri" pitchFamily="34" charset="0"/>
                        </a:rPr>
                        <a:t>INFOMEX</a:t>
                      </a:r>
                      <a:endParaRPr lang="es-ES" sz="1200" b="1" i="0" u="none" strike="noStrike" dirty="0">
                        <a:solidFill>
                          <a:srgbClr val="FFFFFF"/>
                        </a:solidFill>
                        <a:latin typeface="Calibri" pitchFamily="34" charset="0"/>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2DA2BF"/>
                    </a:solidFill>
                  </a:tcPr>
                </a:tc>
                <a:tc hMerge="1">
                  <a:txBody>
                    <a:bodyPr/>
                    <a:lstStyle/>
                    <a:p>
                      <a:pPr algn="ctr" fontAlgn="ctr"/>
                      <a:endParaRPr lang="es-ES" sz="1100" b="1" i="0" u="none" strike="noStrike" dirty="0">
                        <a:solidFill>
                          <a:srgbClr val="FFFFFF"/>
                        </a:solidFill>
                        <a:latin typeface="Calibri" pitchFamily="34" charset="0"/>
                      </a:endParaRP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8080"/>
                    </a:solidFill>
                  </a:tcPr>
                </a:tc>
                <a:tc gridSpan="2">
                  <a:txBody>
                    <a:bodyPr/>
                    <a:lstStyle/>
                    <a:p>
                      <a:pPr algn="ctr" fontAlgn="ctr"/>
                      <a:r>
                        <a:rPr lang="es-ES" sz="1200" b="1" i="0" u="none" strike="noStrike" dirty="0" smtClean="0">
                          <a:solidFill>
                            <a:srgbClr val="FFFFFF"/>
                          </a:solidFill>
                          <a:latin typeface="Calibri" pitchFamily="34" charset="0"/>
                        </a:rPr>
                        <a:t>Buzones</a:t>
                      </a:r>
                      <a:endParaRPr lang="es-ES" sz="1200" b="1" i="0" u="none" strike="noStrike" dirty="0">
                        <a:solidFill>
                          <a:srgbClr val="FFFFFF"/>
                        </a:solidFill>
                        <a:latin typeface="Calibri" pitchFamily="34" charset="0"/>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2DA2BF"/>
                    </a:solidFill>
                  </a:tcPr>
                </a:tc>
                <a:tc hMerge="1">
                  <a:txBody>
                    <a:bodyPr/>
                    <a:lstStyle/>
                    <a:p>
                      <a:pPr algn="ctr" fontAlgn="ctr"/>
                      <a:endParaRPr lang="es-ES" sz="1100" b="1" i="0" u="none" strike="noStrike" dirty="0">
                        <a:solidFill>
                          <a:srgbClr val="FFFFFF"/>
                        </a:solidFill>
                        <a:latin typeface="Calibri" pitchFamily="34" charset="0"/>
                      </a:endParaRP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8080"/>
                    </a:solidFill>
                  </a:tcPr>
                </a:tc>
                <a:tc gridSpan="2">
                  <a:txBody>
                    <a:bodyPr/>
                    <a:lstStyle/>
                    <a:p>
                      <a:pPr algn="ctr" fontAlgn="ctr"/>
                      <a:r>
                        <a:rPr lang="es-ES" sz="1200" b="1" i="0" u="none" strike="noStrike" dirty="0" smtClean="0">
                          <a:solidFill>
                            <a:srgbClr val="FFFFFF"/>
                          </a:solidFill>
                          <a:latin typeface="Calibri" pitchFamily="34" charset="0"/>
                        </a:rPr>
                        <a:t>Total</a:t>
                      </a:r>
                      <a:endParaRPr lang="es-ES" sz="1200" b="1" i="0" u="none" strike="noStrike" dirty="0">
                        <a:solidFill>
                          <a:srgbClr val="FFFFFF"/>
                        </a:solidFill>
                        <a:latin typeface="Calibri" pitchFamily="34" charset="0"/>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2DA2BF"/>
                    </a:solidFill>
                  </a:tcPr>
                </a:tc>
                <a:tc hMerge="1">
                  <a:txBody>
                    <a:bodyPr/>
                    <a:lstStyle/>
                    <a:p>
                      <a:pPr algn="ctr" fontAlgn="ctr"/>
                      <a:endParaRPr lang="es-ES" sz="1100" b="1" i="0" u="none" strike="noStrike" dirty="0">
                        <a:solidFill>
                          <a:srgbClr val="FFFFFF"/>
                        </a:solidFill>
                        <a:latin typeface="Calibri" pitchFamily="34" charset="0"/>
                      </a:endParaRP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8080"/>
                    </a:solidFill>
                  </a:tcPr>
                </a:tc>
              </a:tr>
              <a:tr h="324000">
                <a:tc vMerge="1">
                  <a:txBody>
                    <a:bodyPr/>
                    <a:lstStyle/>
                    <a:p>
                      <a:pPr algn="l" fontAlgn="ctr"/>
                      <a:endParaRPr lang="es-ES" sz="1100" b="1" i="0" u="none" strike="noStrike" dirty="0">
                        <a:solidFill>
                          <a:srgbClr val="FFFFFF"/>
                        </a:solidFill>
                        <a:latin typeface="Calibri" pitchFamily="34" charset="0"/>
                      </a:endParaRP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8080"/>
                    </a:solidFill>
                  </a:tcPr>
                </a:tc>
                <a:tc>
                  <a:txBody>
                    <a:bodyPr/>
                    <a:lstStyle/>
                    <a:p>
                      <a:pPr algn="ctr" fontAlgn="ctr"/>
                      <a:r>
                        <a:rPr lang="es-ES" sz="1200" b="1" i="0" u="none" strike="noStrike" dirty="0" smtClean="0">
                          <a:solidFill>
                            <a:srgbClr val="FFFFFF"/>
                          </a:solidFill>
                          <a:latin typeface="Calibri" pitchFamily="34" charset="0"/>
                        </a:rPr>
                        <a:t>Respuestas</a:t>
                      </a:r>
                      <a:endParaRPr lang="es-ES" sz="1200" b="1" i="0" u="none" strike="noStrike" dirty="0">
                        <a:solidFill>
                          <a:srgbClr val="FFFFFF"/>
                        </a:solidFill>
                        <a:latin typeface="Calibri" pitchFamily="34" charset="0"/>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algn="ctr" fontAlgn="ctr"/>
                      <a:r>
                        <a:rPr lang="es-ES" sz="1200" b="1" i="0" u="none" strike="noStrike" dirty="0" smtClean="0">
                          <a:solidFill>
                            <a:srgbClr val="FFFFFF"/>
                          </a:solidFill>
                          <a:latin typeface="Calibri" pitchFamily="34" charset="0"/>
                        </a:rPr>
                        <a:t>%</a:t>
                      </a:r>
                      <a:endParaRPr lang="es-ES" sz="1200" b="1" i="0" u="none" strike="noStrike" dirty="0">
                        <a:solidFill>
                          <a:srgbClr val="FFFFFF"/>
                        </a:solidFill>
                        <a:latin typeface="Calibri" pitchFamily="34" charset="0"/>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algn="ctr" fontAlgn="ctr"/>
                      <a:r>
                        <a:rPr lang="es-ES" sz="1200" b="1" i="0" u="none" strike="noStrike" dirty="0" smtClean="0">
                          <a:solidFill>
                            <a:srgbClr val="FFFFFF"/>
                          </a:solidFill>
                          <a:latin typeface="Calibri" pitchFamily="34" charset="0"/>
                        </a:rPr>
                        <a:t>Respuestas</a:t>
                      </a:r>
                      <a:endParaRPr lang="es-ES" sz="1200" b="1" i="0" u="none" strike="noStrike" dirty="0">
                        <a:solidFill>
                          <a:srgbClr val="FFFFFF"/>
                        </a:solidFill>
                        <a:latin typeface="Calibri" pitchFamily="34" charset="0"/>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algn="ctr" fontAlgn="ctr"/>
                      <a:r>
                        <a:rPr lang="es-ES" sz="1200" b="1" i="0" u="none" strike="noStrike" dirty="0" smtClean="0">
                          <a:solidFill>
                            <a:srgbClr val="FFFFFF"/>
                          </a:solidFill>
                          <a:latin typeface="Calibri" pitchFamily="34" charset="0"/>
                        </a:rPr>
                        <a:t>%</a:t>
                      </a:r>
                      <a:endParaRPr lang="es-ES" sz="1200" b="1" i="0" u="none" strike="noStrike" dirty="0">
                        <a:solidFill>
                          <a:srgbClr val="FFFFFF"/>
                        </a:solidFill>
                        <a:latin typeface="Calibri" pitchFamily="34" charset="0"/>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algn="ctr" fontAlgn="ctr"/>
                      <a:r>
                        <a:rPr lang="es-ES" sz="1200" b="1" i="0" u="none" strike="noStrike" dirty="0" smtClean="0">
                          <a:solidFill>
                            <a:srgbClr val="FFFFFF"/>
                          </a:solidFill>
                          <a:latin typeface="Calibri" pitchFamily="34" charset="0"/>
                        </a:rPr>
                        <a:t>Respuestas</a:t>
                      </a:r>
                      <a:endParaRPr lang="es-ES" sz="1200" b="1" i="0" u="none" strike="noStrike" dirty="0">
                        <a:solidFill>
                          <a:srgbClr val="FFFFFF"/>
                        </a:solidFill>
                        <a:latin typeface="Calibri" pitchFamily="34" charset="0"/>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algn="ctr" fontAlgn="ctr"/>
                      <a:r>
                        <a:rPr lang="es-ES" sz="1200" b="1" i="0" u="none" strike="noStrike" dirty="0" smtClean="0">
                          <a:solidFill>
                            <a:srgbClr val="FFFFFF"/>
                          </a:solidFill>
                          <a:latin typeface="Calibri" pitchFamily="34" charset="0"/>
                        </a:rPr>
                        <a:t>%</a:t>
                      </a:r>
                      <a:endParaRPr lang="es-ES" sz="1200" b="1" i="0" u="none" strike="noStrike" dirty="0">
                        <a:solidFill>
                          <a:srgbClr val="FFFFFF"/>
                        </a:solidFill>
                        <a:latin typeface="Calibri" pitchFamily="34" charset="0"/>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r>
              <a:tr h="324000">
                <a:tc>
                  <a:txBody>
                    <a:bodyPr/>
                    <a:lstStyle/>
                    <a:p>
                      <a:pPr algn="l" fontAlgn="ctr"/>
                      <a:r>
                        <a:rPr lang="es-MX" sz="1200" b="1" i="0" u="none" strike="noStrike" dirty="0" smtClean="0">
                          <a:solidFill>
                            <a:srgbClr val="000000"/>
                          </a:solidFill>
                          <a:latin typeface="Calibri"/>
                        </a:rPr>
                        <a:t>Sin </a:t>
                      </a:r>
                      <a:r>
                        <a:rPr lang="es-MX" sz="1200" b="1" i="0" u="none" strike="noStrike" dirty="0">
                          <a:solidFill>
                            <a:srgbClr val="000000"/>
                          </a:solidFill>
                          <a:latin typeface="Calibri"/>
                        </a:rPr>
                        <a:t>estudios</a:t>
                      </a:r>
                    </a:p>
                  </a:txBody>
                  <a:tcPr marL="36000"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marL="0" algn="ctr" rtl="0" eaLnBrk="1" fontAlgn="ctr" latinLnBrk="0" hangingPunct="1"/>
                      <a:r>
                        <a:rPr kumimoji="0" lang="es-MX" sz="1200" b="1" i="0" u="none" strike="noStrike" kern="1200" dirty="0">
                          <a:solidFill>
                            <a:srgbClr val="000000"/>
                          </a:solidFill>
                          <a:latin typeface="Calibri"/>
                          <a:ea typeface="+mn-ea"/>
                          <a:cs typeface="+mn-cs"/>
                        </a:rPr>
                        <a:t>72</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marL="0" algn="ctr" rtl="0" eaLnBrk="1" fontAlgn="ctr" latinLnBrk="0" hangingPunct="1"/>
                      <a:r>
                        <a:rPr kumimoji="0" lang="es-MX" sz="1200" b="1" i="0" u="none" strike="noStrike" kern="1200" dirty="0">
                          <a:solidFill>
                            <a:srgbClr val="000000"/>
                          </a:solidFill>
                          <a:latin typeface="Calibri"/>
                          <a:ea typeface="+mn-ea"/>
                          <a:cs typeface="+mn-cs"/>
                        </a:rPr>
                        <a:t>0.4%</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marL="0" algn="ctr" rtl="0" eaLnBrk="1" fontAlgn="ctr" latinLnBrk="0" hangingPunct="1"/>
                      <a:r>
                        <a:rPr kumimoji="0" lang="es-MX" sz="1200" b="1" i="0" u="none" strike="noStrike" kern="1200">
                          <a:solidFill>
                            <a:srgbClr val="000000"/>
                          </a:solidFill>
                          <a:latin typeface="Calibri"/>
                          <a:ea typeface="+mn-ea"/>
                          <a:cs typeface="+mn-cs"/>
                        </a:rPr>
                        <a:t>32</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marL="0" algn="ctr" rtl="0" eaLnBrk="1" fontAlgn="ctr" latinLnBrk="0" hangingPunct="1"/>
                      <a:r>
                        <a:rPr kumimoji="0" lang="es-MX" sz="1200" b="1" i="0" u="none" strike="noStrike" kern="1200">
                          <a:solidFill>
                            <a:srgbClr val="000000"/>
                          </a:solidFill>
                          <a:latin typeface="Calibri"/>
                          <a:ea typeface="+mn-ea"/>
                          <a:cs typeface="+mn-cs"/>
                        </a:rPr>
                        <a:t>0.8%</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marL="0" algn="ctr" rtl="0" eaLnBrk="1" fontAlgn="ctr" latinLnBrk="0" hangingPunct="1"/>
                      <a:r>
                        <a:rPr kumimoji="0" lang="es-MX" sz="1200" b="1" i="0" u="none" strike="noStrike" kern="1200">
                          <a:solidFill>
                            <a:srgbClr val="000000"/>
                          </a:solidFill>
                          <a:latin typeface="Calibri"/>
                          <a:ea typeface="+mn-ea"/>
                          <a:cs typeface="+mn-cs"/>
                        </a:rPr>
                        <a:t>104</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marL="0" algn="ctr" rtl="0" eaLnBrk="1" fontAlgn="ctr" latinLnBrk="0" hangingPunct="1"/>
                      <a:r>
                        <a:rPr kumimoji="0" lang="es-MX" sz="1200" b="1" i="0" u="none" strike="noStrike" kern="1200">
                          <a:solidFill>
                            <a:srgbClr val="000000"/>
                          </a:solidFill>
                          <a:latin typeface="Calibri"/>
                          <a:ea typeface="+mn-ea"/>
                          <a:cs typeface="+mn-cs"/>
                        </a:rPr>
                        <a:t>0.5%</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r>
              <a:tr h="324000">
                <a:tc>
                  <a:txBody>
                    <a:bodyPr/>
                    <a:lstStyle/>
                    <a:p>
                      <a:pPr algn="l" fontAlgn="ctr"/>
                      <a:r>
                        <a:rPr lang="es-MX" sz="1200" b="1" i="0" u="none" strike="noStrike" dirty="0" smtClean="0">
                          <a:solidFill>
                            <a:srgbClr val="000000"/>
                          </a:solidFill>
                          <a:latin typeface="Calibri"/>
                        </a:rPr>
                        <a:t>Primaria</a:t>
                      </a:r>
                      <a:endParaRPr lang="es-MX" sz="1200" b="1" i="0" u="none" strike="noStrike" dirty="0">
                        <a:solidFill>
                          <a:srgbClr val="000000"/>
                        </a:solidFill>
                        <a:latin typeface="Calibri"/>
                      </a:endParaRPr>
                    </a:p>
                  </a:txBody>
                  <a:tcPr marL="36000"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marL="0" algn="ctr" rtl="0" eaLnBrk="1" fontAlgn="ctr" latinLnBrk="0" hangingPunct="1"/>
                      <a:r>
                        <a:rPr kumimoji="0" lang="es-MX" sz="1200" b="1" i="0" u="none" strike="noStrike" kern="1200" dirty="0">
                          <a:solidFill>
                            <a:srgbClr val="000000"/>
                          </a:solidFill>
                          <a:latin typeface="Calibri"/>
                          <a:ea typeface="+mn-ea"/>
                          <a:cs typeface="+mn-cs"/>
                        </a:rPr>
                        <a:t>126</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marL="0" algn="ctr" rtl="0" eaLnBrk="1" fontAlgn="ctr" latinLnBrk="0" hangingPunct="1"/>
                      <a:r>
                        <a:rPr kumimoji="0" lang="es-MX" sz="1200" b="1" i="0" u="none" strike="noStrike" kern="1200" dirty="0">
                          <a:solidFill>
                            <a:srgbClr val="000000"/>
                          </a:solidFill>
                          <a:latin typeface="Calibri"/>
                          <a:ea typeface="+mn-ea"/>
                          <a:cs typeface="+mn-cs"/>
                        </a:rPr>
                        <a:t>0.8%</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marL="0" algn="ctr" rtl="0" eaLnBrk="1" fontAlgn="ctr" latinLnBrk="0" hangingPunct="1"/>
                      <a:r>
                        <a:rPr kumimoji="0" lang="es-MX" sz="1200" b="1" i="0" u="none" strike="noStrike" kern="1200">
                          <a:solidFill>
                            <a:srgbClr val="000000"/>
                          </a:solidFill>
                          <a:latin typeface="Calibri"/>
                          <a:ea typeface="+mn-ea"/>
                          <a:cs typeface="+mn-cs"/>
                        </a:rPr>
                        <a:t>234</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marL="0" algn="ctr" rtl="0" eaLnBrk="1" fontAlgn="ctr" latinLnBrk="0" hangingPunct="1"/>
                      <a:r>
                        <a:rPr kumimoji="0" lang="es-MX" sz="1200" b="1" i="0" u="none" strike="noStrike" kern="1200">
                          <a:solidFill>
                            <a:srgbClr val="000000"/>
                          </a:solidFill>
                          <a:latin typeface="Calibri"/>
                          <a:ea typeface="+mn-ea"/>
                          <a:cs typeface="+mn-cs"/>
                        </a:rPr>
                        <a:t>6.0%</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marL="0" algn="ctr" rtl="0" eaLnBrk="1" fontAlgn="ctr" latinLnBrk="0" hangingPunct="1"/>
                      <a:r>
                        <a:rPr kumimoji="0" lang="es-MX" sz="1200" b="1" i="0" u="none" strike="noStrike" kern="1200">
                          <a:solidFill>
                            <a:srgbClr val="000000"/>
                          </a:solidFill>
                          <a:latin typeface="Calibri"/>
                          <a:ea typeface="+mn-ea"/>
                          <a:cs typeface="+mn-cs"/>
                        </a:rPr>
                        <a:t>360</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marL="0" algn="ctr" rtl="0" eaLnBrk="1" fontAlgn="ctr" latinLnBrk="0" hangingPunct="1"/>
                      <a:r>
                        <a:rPr kumimoji="0" lang="es-MX" sz="1200" b="1" i="0" u="none" strike="noStrike" kern="1200">
                          <a:solidFill>
                            <a:srgbClr val="000000"/>
                          </a:solidFill>
                          <a:latin typeface="Calibri"/>
                          <a:ea typeface="+mn-ea"/>
                          <a:cs typeface="+mn-cs"/>
                        </a:rPr>
                        <a:t>1.8%</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r>
              <a:tr h="324000">
                <a:tc>
                  <a:txBody>
                    <a:bodyPr/>
                    <a:lstStyle/>
                    <a:p>
                      <a:pPr algn="l" fontAlgn="ctr"/>
                      <a:r>
                        <a:rPr lang="es-MX" sz="1200" b="1" i="0" u="none" strike="noStrike" dirty="0" smtClean="0">
                          <a:solidFill>
                            <a:srgbClr val="000000"/>
                          </a:solidFill>
                          <a:latin typeface="Calibri"/>
                        </a:rPr>
                        <a:t>Secundaria</a:t>
                      </a:r>
                      <a:endParaRPr lang="es-MX" sz="1200" b="1" i="0" u="none" strike="noStrike" dirty="0">
                        <a:solidFill>
                          <a:srgbClr val="000000"/>
                        </a:solidFill>
                        <a:latin typeface="Calibri"/>
                      </a:endParaRPr>
                    </a:p>
                  </a:txBody>
                  <a:tcPr marL="36000"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marL="0" algn="ctr" rtl="0" eaLnBrk="1" fontAlgn="ctr" latinLnBrk="0" hangingPunct="1"/>
                      <a:r>
                        <a:rPr kumimoji="0" lang="es-MX" sz="1200" b="1" i="0" u="none" strike="noStrike" kern="1200">
                          <a:solidFill>
                            <a:srgbClr val="000000"/>
                          </a:solidFill>
                          <a:latin typeface="Calibri"/>
                          <a:ea typeface="+mn-ea"/>
                          <a:cs typeface="+mn-cs"/>
                        </a:rPr>
                        <a:t>273</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marL="0" algn="ctr" rtl="0" eaLnBrk="1" fontAlgn="ctr" latinLnBrk="0" hangingPunct="1"/>
                      <a:r>
                        <a:rPr kumimoji="0" lang="es-MX" sz="1200" b="1" i="0" u="none" strike="noStrike" kern="1200" dirty="0">
                          <a:solidFill>
                            <a:srgbClr val="000000"/>
                          </a:solidFill>
                          <a:latin typeface="Calibri"/>
                          <a:ea typeface="+mn-ea"/>
                          <a:cs typeface="+mn-cs"/>
                        </a:rPr>
                        <a:t>1.7%</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marL="0" algn="ctr" rtl="0" eaLnBrk="1" fontAlgn="ctr" latinLnBrk="0" hangingPunct="1"/>
                      <a:r>
                        <a:rPr kumimoji="0" lang="es-MX" sz="1200" b="1" i="0" u="none" strike="noStrike" kern="1200" dirty="0">
                          <a:solidFill>
                            <a:srgbClr val="000000"/>
                          </a:solidFill>
                          <a:latin typeface="Calibri"/>
                          <a:ea typeface="+mn-ea"/>
                          <a:cs typeface="+mn-cs"/>
                        </a:rPr>
                        <a:t>949</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marL="0" algn="ctr" rtl="0" eaLnBrk="1" fontAlgn="ctr" latinLnBrk="0" hangingPunct="1"/>
                      <a:r>
                        <a:rPr kumimoji="0" lang="es-MX" sz="1200" b="1" i="0" u="none" strike="noStrike" kern="1200">
                          <a:solidFill>
                            <a:srgbClr val="000000"/>
                          </a:solidFill>
                          <a:latin typeface="Calibri"/>
                          <a:ea typeface="+mn-ea"/>
                          <a:cs typeface="+mn-cs"/>
                        </a:rPr>
                        <a:t>24.4%</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marL="0" algn="ctr" rtl="0" eaLnBrk="1" fontAlgn="ctr" latinLnBrk="0" hangingPunct="1"/>
                      <a:r>
                        <a:rPr kumimoji="0" lang="es-MX" sz="1200" b="1" i="0" u="none" strike="noStrike" kern="1200" dirty="0" smtClean="0">
                          <a:solidFill>
                            <a:srgbClr val="000000"/>
                          </a:solidFill>
                          <a:latin typeface="Calibri"/>
                          <a:ea typeface="+mn-ea"/>
                          <a:cs typeface="+mn-cs"/>
                        </a:rPr>
                        <a:t>1,222</a:t>
                      </a:r>
                      <a:endParaRPr kumimoji="0" lang="es-MX" sz="1200" b="1" i="0" u="none" strike="noStrike" kern="1200" dirty="0">
                        <a:solidFill>
                          <a:srgbClr val="000000"/>
                        </a:solidFill>
                        <a:latin typeface="Calibri"/>
                        <a:ea typeface="+mn-ea"/>
                        <a:cs typeface="+mn-cs"/>
                      </a:endParaRP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marL="0" algn="ctr" rtl="0" eaLnBrk="1" fontAlgn="ctr" latinLnBrk="0" hangingPunct="1"/>
                      <a:r>
                        <a:rPr kumimoji="0" lang="es-MX" sz="1200" b="1" i="0" u="none" strike="noStrike" kern="1200">
                          <a:solidFill>
                            <a:srgbClr val="000000"/>
                          </a:solidFill>
                          <a:latin typeface="Calibri"/>
                          <a:ea typeface="+mn-ea"/>
                          <a:cs typeface="+mn-cs"/>
                        </a:rPr>
                        <a:t>6.1%</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r>
              <a:tr h="324000">
                <a:tc>
                  <a:txBody>
                    <a:bodyPr/>
                    <a:lstStyle/>
                    <a:p>
                      <a:pPr algn="l" fontAlgn="ctr"/>
                      <a:r>
                        <a:rPr lang="es-MX" sz="1200" b="1" i="0" u="none" strike="noStrike" dirty="0" smtClean="0">
                          <a:solidFill>
                            <a:srgbClr val="000000"/>
                          </a:solidFill>
                          <a:latin typeface="Calibri"/>
                        </a:rPr>
                        <a:t>Bachillerato </a:t>
                      </a:r>
                      <a:r>
                        <a:rPr lang="es-MX" sz="1200" b="1" i="0" u="none" strike="noStrike" dirty="0">
                          <a:solidFill>
                            <a:srgbClr val="000000"/>
                          </a:solidFill>
                          <a:latin typeface="Calibri"/>
                        </a:rPr>
                        <a:t>o Carrera Técnica</a:t>
                      </a:r>
                    </a:p>
                  </a:txBody>
                  <a:tcPr marL="36000"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marL="0" algn="ctr" rtl="0" eaLnBrk="1" fontAlgn="ctr" latinLnBrk="0" hangingPunct="1"/>
                      <a:r>
                        <a:rPr kumimoji="0" lang="es-MX" sz="1200" b="1" i="0" u="none" strike="noStrike" kern="1200" dirty="0" smtClean="0">
                          <a:solidFill>
                            <a:srgbClr val="000000"/>
                          </a:solidFill>
                          <a:latin typeface="Calibri"/>
                          <a:ea typeface="+mn-ea"/>
                          <a:cs typeface="+mn-cs"/>
                        </a:rPr>
                        <a:t>1,617</a:t>
                      </a:r>
                      <a:endParaRPr kumimoji="0" lang="es-MX" sz="1200" b="1" i="0" u="none" strike="noStrike" kern="1200" dirty="0">
                        <a:solidFill>
                          <a:srgbClr val="000000"/>
                        </a:solidFill>
                        <a:latin typeface="Calibri"/>
                        <a:ea typeface="+mn-ea"/>
                        <a:cs typeface="+mn-cs"/>
                      </a:endParaRP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marL="0" algn="ctr" rtl="0" eaLnBrk="1" fontAlgn="ctr" latinLnBrk="0" hangingPunct="1"/>
                      <a:r>
                        <a:rPr kumimoji="0" lang="es-MX" sz="1200" b="1" i="0" u="none" strike="noStrike" kern="1200" dirty="0">
                          <a:solidFill>
                            <a:srgbClr val="000000"/>
                          </a:solidFill>
                          <a:latin typeface="Calibri"/>
                          <a:ea typeface="+mn-ea"/>
                          <a:cs typeface="+mn-cs"/>
                        </a:rPr>
                        <a:t>10.0%</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marL="0" algn="ctr" rtl="0" eaLnBrk="1" fontAlgn="ctr" latinLnBrk="0" hangingPunct="1"/>
                      <a:r>
                        <a:rPr kumimoji="0" lang="es-MX" sz="1200" b="1" i="0" u="none" strike="noStrike" kern="1200" dirty="0">
                          <a:solidFill>
                            <a:srgbClr val="000000"/>
                          </a:solidFill>
                          <a:latin typeface="Calibri"/>
                          <a:ea typeface="+mn-ea"/>
                          <a:cs typeface="+mn-cs"/>
                        </a:rPr>
                        <a:t>989</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marL="0" algn="ctr" rtl="0" eaLnBrk="1" fontAlgn="ctr" latinLnBrk="0" hangingPunct="1"/>
                      <a:r>
                        <a:rPr kumimoji="0" lang="es-MX" sz="1200" b="1" i="0" u="none" strike="noStrike" kern="1200" dirty="0">
                          <a:solidFill>
                            <a:srgbClr val="000000"/>
                          </a:solidFill>
                          <a:latin typeface="Calibri"/>
                          <a:ea typeface="+mn-ea"/>
                          <a:cs typeface="+mn-cs"/>
                        </a:rPr>
                        <a:t>25.4%</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marL="0" algn="ctr" rtl="0" eaLnBrk="1" fontAlgn="ctr" latinLnBrk="0" hangingPunct="1"/>
                      <a:r>
                        <a:rPr kumimoji="0" lang="es-MX" sz="1200" b="1" i="0" u="none" strike="noStrike" kern="1200" dirty="0" smtClean="0">
                          <a:solidFill>
                            <a:srgbClr val="000000"/>
                          </a:solidFill>
                          <a:latin typeface="Calibri"/>
                          <a:ea typeface="+mn-ea"/>
                          <a:cs typeface="+mn-cs"/>
                        </a:rPr>
                        <a:t>2,606</a:t>
                      </a:r>
                      <a:endParaRPr kumimoji="0" lang="es-MX" sz="1200" b="1" i="0" u="none" strike="noStrike" kern="1200" dirty="0">
                        <a:solidFill>
                          <a:srgbClr val="000000"/>
                        </a:solidFill>
                        <a:latin typeface="Calibri"/>
                        <a:ea typeface="+mn-ea"/>
                        <a:cs typeface="+mn-cs"/>
                      </a:endParaRP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marL="0" algn="ctr" rtl="0" eaLnBrk="1" fontAlgn="ctr" latinLnBrk="0" hangingPunct="1"/>
                      <a:r>
                        <a:rPr kumimoji="0" lang="es-MX" sz="1200" b="1" i="0" u="none" strike="noStrike" kern="1200">
                          <a:solidFill>
                            <a:srgbClr val="000000"/>
                          </a:solidFill>
                          <a:latin typeface="Calibri"/>
                          <a:ea typeface="+mn-ea"/>
                          <a:cs typeface="+mn-cs"/>
                        </a:rPr>
                        <a:t>13.0%</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r>
              <a:tr h="324000">
                <a:tc>
                  <a:txBody>
                    <a:bodyPr/>
                    <a:lstStyle/>
                    <a:p>
                      <a:pPr algn="l" fontAlgn="ctr"/>
                      <a:r>
                        <a:rPr lang="es-MX" sz="1200" b="1" i="0" u="none" strike="noStrike" dirty="0" smtClean="0">
                          <a:solidFill>
                            <a:srgbClr val="000000"/>
                          </a:solidFill>
                          <a:latin typeface="Calibri"/>
                        </a:rPr>
                        <a:t>Licenciatura</a:t>
                      </a:r>
                      <a:endParaRPr lang="es-MX" sz="1200" b="1" i="0" u="none" strike="noStrike" dirty="0">
                        <a:solidFill>
                          <a:srgbClr val="000000"/>
                        </a:solidFill>
                        <a:latin typeface="Calibri"/>
                      </a:endParaRPr>
                    </a:p>
                  </a:txBody>
                  <a:tcPr marL="36000"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marL="0" algn="ctr" rtl="0" eaLnBrk="1" fontAlgn="ctr" latinLnBrk="0" hangingPunct="1"/>
                      <a:r>
                        <a:rPr kumimoji="0" lang="es-MX" sz="1200" b="1" i="0" u="none" strike="noStrike" kern="1200" dirty="0" smtClean="0">
                          <a:solidFill>
                            <a:srgbClr val="000000"/>
                          </a:solidFill>
                          <a:latin typeface="Calibri"/>
                          <a:ea typeface="+mn-ea"/>
                          <a:cs typeface="+mn-cs"/>
                        </a:rPr>
                        <a:t>11,446</a:t>
                      </a:r>
                      <a:endParaRPr kumimoji="0" lang="es-MX" sz="1200" b="1" i="0" u="none" strike="noStrike" kern="1200" dirty="0">
                        <a:solidFill>
                          <a:srgbClr val="000000"/>
                        </a:solidFill>
                        <a:latin typeface="Calibri"/>
                        <a:ea typeface="+mn-ea"/>
                        <a:cs typeface="+mn-cs"/>
                      </a:endParaRP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marL="0" algn="ctr" rtl="0" eaLnBrk="1" fontAlgn="ctr" latinLnBrk="0" hangingPunct="1"/>
                      <a:r>
                        <a:rPr kumimoji="0" lang="es-MX" sz="1200" b="1" i="0" u="none" strike="noStrike" kern="1200">
                          <a:solidFill>
                            <a:srgbClr val="000000"/>
                          </a:solidFill>
                          <a:latin typeface="Calibri"/>
                          <a:ea typeface="+mn-ea"/>
                          <a:cs typeface="+mn-cs"/>
                        </a:rPr>
                        <a:t>71.1%</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marL="0" algn="ctr" rtl="0" eaLnBrk="1" fontAlgn="ctr" latinLnBrk="0" hangingPunct="1"/>
                      <a:r>
                        <a:rPr kumimoji="0" lang="es-MX" sz="1200" b="1" i="0" u="none" strike="noStrike" kern="1200" dirty="0" smtClean="0">
                          <a:solidFill>
                            <a:srgbClr val="000000"/>
                          </a:solidFill>
                          <a:latin typeface="Calibri"/>
                          <a:ea typeface="+mn-ea"/>
                          <a:cs typeface="+mn-cs"/>
                        </a:rPr>
                        <a:t>1,426</a:t>
                      </a:r>
                      <a:endParaRPr kumimoji="0" lang="es-MX" sz="1200" b="1" i="0" u="none" strike="noStrike" kern="1200" dirty="0">
                        <a:solidFill>
                          <a:srgbClr val="000000"/>
                        </a:solidFill>
                        <a:latin typeface="Calibri"/>
                        <a:ea typeface="+mn-ea"/>
                        <a:cs typeface="+mn-cs"/>
                      </a:endParaRP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marL="0" algn="ctr" rtl="0" eaLnBrk="1" fontAlgn="ctr" latinLnBrk="0" hangingPunct="1"/>
                      <a:r>
                        <a:rPr kumimoji="0" lang="es-MX" sz="1200" b="1" i="0" u="none" strike="noStrike" kern="1200">
                          <a:solidFill>
                            <a:srgbClr val="000000"/>
                          </a:solidFill>
                          <a:latin typeface="Calibri"/>
                          <a:ea typeface="+mn-ea"/>
                          <a:cs typeface="+mn-cs"/>
                        </a:rPr>
                        <a:t>36.6%</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marL="0" algn="ctr" rtl="0" eaLnBrk="1" fontAlgn="ctr" latinLnBrk="0" hangingPunct="1"/>
                      <a:r>
                        <a:rPr kumimoji="0" lang="es-MX" sz="1200" b="1" i="0" u="none" strike="noStrike" kern="1200" dirty="0" smtClean="0">
                          <a:solidFill>
                            <a:srgbClr val="000000"/>
                          </a:solidFill>
                          <a:latin typeface="Calibri"/>
                          <a:ea typeface="+mn-ea"/>
                          <a:cs typeface="+mn-cs"/>
                        </a:rPr>
                        <a:t>12,872</a:t>
                      </a:r>
                      <a:endParaRPr kumimoji="0" lang="es-MX" sz="1200" b="1" i="0" u="none" strike="noStrike" kern="1200" dirty="0">
                        <a:solidFill>
                          <a:srgbClr val="000000"/>
                        </a:solidFill>
                        <a:latin typeface="Calibri"/>
                        <a:ea typeface="+mn-ea"/>
                        <a:cs typeface="+mn-cs"/>
                      </a:endParaRP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marL="0" algn="ctr" rtl="0" eaLnBrk="1" fontAlgn="ctr" latinLnBrk="0" hangingPunct="1"/>
                      <a:r>
                        <a:rPr kumimoji="0" lang="es-MX" sz="1200" b="1" i="0" u="none" strike="noStrike" kern="1200">
                          <a:solidFill>
                            <a:srgbClr val="000000"/>
                          </a:solidFill>
                          <a:latin typeface="Calibri"/>
                          <a:ea typeface="+mn-ea"/>
                          <a:cs typeface="+mn-cs"/>
                        </a:rPr>
                        <a:t>64.4%</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r>
              <a:tr h="324000">
                <a:tc>
                  <a:txBody>
                    <a:bodyPr/>
                    <a:lstStyle/>
                    <a:p>
                      <a:pPr algn="l" fontAlgn="ctr"/>
                      <a:r>
                        <a:rPr lang="es-MX" sz="1200" b="1" i="0" u="none" strike="noStrike" dirty="0" smtClean="0">
                          <a:solidFill>
                            <a:srgbClr val="000000"/>
                          </a:solidFill>
                          <a:latin typeface="Calibri"/>
                        </a:rPr>
                        <a:t>Maestría </a:t>
                      </a:r>
                      <a:r>
                        <a:rPr lang="es-MX" sz="1200" b="1" i="0" u="none" strike="noStrike" dirty="0">
                          <a:solidFill>
                            <a:srgbClr val="000000"/>
                          </a:solidFill>
                          <a:latin typeface="Calibri"/>
                        </a:rPr>
                        <a:t>o Doctorado</a:t>
                      </a:r>
                    </a:p>
                  </a:txBody>
                  <a:tcPr marL="36000"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marL="0" algn="ctr" rtl="0" eaLnBrk="1" fontAlgn="ctr" latinLnBrk="0" hangingPunct="1"/>
                      <a:r>
                        <a:rPr kumimoji="0" lang="es-MX" sz="1200" b="1" i="0" u="none" strike="noStrike" kern="1200" dirty="0" smtClean="0">
                          <a:solidFill>
                            <a:srgbClr val="000000"/>
                          </a:solidFill>
                          <a:latin typeface="Calibri"/>
                          <a:ea typeface="+mn-ea"/>
                          <a:cs typeface="+mn-cs"/>
                        </a:rPr>
                        <a:t>2,562</a:t>
                      </a:r>
                      <a:endParaRPr kumimoji="0" lang="es-MX" sz="1200" b="1" i="0" u="none" strike="noStrike" kern="1200" dirty="0">
                        <a:solidFill>
                          <a:srgbClr val="000000"/>
                        </a:solidFill>
                        <a:latin typeface="Calibri"/>
                        <a:ea typeface="+mn-ea"/>
                        <a:cs typeface="+mn-cs"/>
                      </a:endParaRP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marL="0" algn="ctr" rtl="0" eaLnBrk="1" fontAlgn="ctr" latinLnBrk="0" hangingPunct="1"/>
                      <a:r>
                        <a:rPr kumimoji="0" lang="es-MX" sz="1200" b="1" i="0" u="none" strike="noStrike" kern="1200">
                          <a:solidFill>
                            <a:srgbClr val="000000"/>
                          </a:solidFill>
                          <a:latin typeface="Calibri"/>
                          <a:ea typeface="+mn-ea"/>
                          <a:cs typeface="+mn-cs"/>
                        </a:rPr>
                        <a:t>15.9%</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marL="0" algn="ctr" rtl="0" eaLnBrk="1" fontAlgn="ctr" latinLnBrk="0" hangingPunct="1"/>
                      <a:r>
                        <a:rPr kumimoji="0" lang="es-MX" sz="1200" b="1" i="0" u="none" strike="noStrike" kern="1200" dirty="0">
                          <a:solidFill>
                            <a:srgbClr val="000000"/>
                          </a:solidFill>
                          <a:latin typeface="Calibri"/>
                          <a:ea typeface="+mn-ea"/>
                          <a:cs typeface="+mn-cs"/>
                        </a:rPr>
                        <a:t>262</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marL="0" algn="ctr" rtl="0" eaLnBrk="1" fontAlgn="ctr" latinLnBrk="0" hangingPunct="1"/>
                      <a:r>
                        <a:rPr kumimoji="0" lang="es-MX" sz="1200" b="1" i="0" u="none" strike="noStrike" kern="1200" dirty="0">
                          <a:solidFill>
                            <a:srgbClr val="000000"/>
                          </a:solidFill>
                          <a:latin typeface="Calibri"/>
                          <a:ea typeface="+mn-ea"/>
                          <a:cs typeface="+mn-cs"/>
                        </a:rPr>
                        <a:t>6.7%</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marL="0" algn="ctr" rtl="0" eaLnBrk="1" fontAlgn="ctr" latinLnBrk="0" hangingPunct="1"/>
                      <a:r>
                        <a:rPr kumimoji="0" lang="es-MX" sz="1200" b="1" i="0" u="none" strike="noStrike" kern="1200" dirty="0" smtClean="0">
                          <a:solidFill>
                            <a:srgbClr val="000000"/>
                          </a:solidFill>
                          <a:latin typeface="Calibri"/>
                          <a:ea typeface="+mn-ea"/>
                          <a:cs typeface="+mn-cs"/>
                        </a:rPr>
                        <a:t>2,824</a:t>
                      </a:r>
                      <a:endParaRPr kumimoji="0" lang="es-MX" sz="1200" b="1" i="0" u="none" strike="noStrike" kern="1200" dirty="0">
                        <a:solidFill>
                          <a:srgbClr val="000000"/>
                        </a:solidFill>
                        <a:latin typeface="Calibri"/>
                        <a:ea typeface="+mn-ea"/>
                        <a:cs typeface="+mn-cs"/>
                      </a:endParaRP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marL="0" algn="ctr" rtl="0" eaLnBrk="1" fontAlgn="ctr" latinLnBrk="0" hangingPunct="1"/>
                      <a:r>
                        <a:rPr kumimoji="0" lang="es-MX" sz="1200" b="1" i="0" u="none" strike="noStrike" kern="1200" dirty="0">
                          <a:solidFill>
                            <a:srgbClr val="000000"/>
                          </a:solidFill>
                          <a:latin typeface="Calibri"/>
                          <a:ea typeface="+mn-ea"/>
                          <a:cs typeface="+mn-cs"/>
                        </a:rPr>
                        <a:t>14.1%</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r>
              <a:tr h="324000">
                <a:tc>
                  <a:txBody>
                    <a:bodyPr/>
                    <a:lstStyle/>
                    <a:p>
                      <a:pPr algn="l" fontAlgn="b"/>
                      <a:r>
                        <a:rPr lang="es-MX" sz="1200" b="1" i="0" u="none" strike="noStrike" dirty="0" smtClean="0">
                          <a:solidFill>
                            <a:schemeClr val="bg1"/>
                          </a:solidFill>
                          <a:latin typeface="Calibri" pitchFamily="34" charset="0"/>
                        </a:rPr>
                        <a:t>Total</a:t>
                      </a:r>
                      <a:endParaRPr lang="es-MX" sz="1200" b="1" i="0" u="none" strike="noStrike" dirty="0">
                        <a:solidFill>
                          <a:schemeClr val="bg1"/>
                        </a:solidFill>
                        <a:latin typeface="Calibri" pitchFamily="34" charset="0"/>
                      </a:endParaRPr>
                    </a:p>
                  </a:txBody>
                  <a:tcPr marL="36000" marR="9525" marT="9525" marB="0" anchor="ctr">
                    <a:lnL w="9525" cap="flat" cmpd="sng" algn="ctr">
                      <a:solidFill>
                        <a:srgbClr val="2DA2BF"/>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marL="0" algn="ctr" rtl="0" eaLnBrk="1" fontAlgn="ctr" latinLnBrk="0" hangingPunct="1"/>
                      <a:r>
                        <a:rPr kumimoji="0" lang="es-MX" sz="1200" b="1" i="0" u="none" strike="noStrike" kern="1200" dirty="0" smtClean="0">
                          <a:solidFill>
                            <a:schemeClr val="bg1"/>
                          </a:solidFill>
                          <a:latin typeface="Calibri"/>
                          <a:ea typeface="+mn-ea"/>
                          <a:cs typeface="+mn-cs"/>
                        </a:rPr>
                        <a:t>16,096</a:t>
                      </a:r>
                      <a:endParaRPr kumimoji="0" lang="es-MX" sz="1200" b="1" i="0" u="none" strike="noStrike" kern="1200" dirty="0">
                        <a:solidFill>
                          <a:schemeClr val="bg1"/>
                        </a:solidFill>
                        <a:latin typeface="Calibri"/>
                        <a:ea typeface="+mn-ea"/>
                        <a:cs typeface="+mn-cs"/>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marL="0" algn="ctr" rtl="0" eaLnBrk="1" fontAlgn="ctr" latinLnBrk="0" hangingPunct="1"/>
                      <a:r>
                        <a:rPr kumimoji="0" lang="es-MX" sz="1200" b="1" i="0" u="none" strike="noStrike" kern="1200" dirty="0" smtClean="0">
                          <a:solidFill>
                            <a:schemeClr val="bg1"/>
                          </a:solidFill>
                          <a:latin typeface="Calibri"/>
                          <a:ea typeface="+mn-ea"/>
                          <a:cs typeface="+mn-cs"/>
                        </a:rPr>
                        <a:t>100%</a:t>
                      </a:r>
                      <a:endParaRPr kumimoji="0" lang="es-MX" sz="1200" b="1" i="0" u="none" strike="noStrike" kern="1200" dirty="0">
                        <a:solidFill>
                          <a:schemeClr val="bg1"/>
                        </a:solidFill>
                        <a:latin typeface="Calibri"/>
                        <a:ea typeface="+mn-ea"/>
                        <a:cs typeface="+mn-cs"/>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marL="0" algn="ctr" rtl="0" eaLnBrk="1" fontAlgn="ctr" latinLnBrk="0" hangingPunct="1"/>
                      <a:r>
                        <a:rPr kumimoji="0" lang="es-MX" sz="1200" b="1" i="0" u="none" strike="noStrike" kern="1200" dirty="0" smtClean="0">
                          <a:solidFill>
                            <a:schemeClr val="bg1"/>
                          </a:solidFill>
                          <a:latin typeface="Calibri"/>
                          <a:ea typeface="+mn-ea"/>
                          <a:cs typeface="+mn-cs"/>
                        </a:rPr>
                        <a:t>3,892</a:t>
                      </a:r>
                      <a:endParaRPr kumimoji="0" lang="es-MX" sz="1200" b="1" i="0" u="none" strike="noStrike" kern="1200" dirty="0">
                        <a:solidFill>
                          <a:schemeClr val="bg1"/>
                        </a:solidFill>
                        <a:latin typeface="Calibri"/>
                        <a:ea typeface="+mn-ea"/>
                        <a:cs typeface="+mn-cs"/>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marL="0" algn="ctr" rtl="0" eaLnBrk="1" fontAlgn="ctr" latinLnBrk="0" hangingPunct="1"/>
                      <a:r>
                        <a:rPr kumimoji="0" lang="es-MX" sz="1200" b="1" i="0" u="none" strike="noStrike" kern="1200" dirty="0" smtClean="0">
                          <a:solidFill>
                            <a:schemeClr val="bg1"/>
                          </a:solidFill>
                          <a:latin typeface="Calibri"/>
                          <a:ea typeface="+mn-ea"/>
                          <a:cs typeface="+mn-cs"/>
                        </a:rPr>
                        <a:t>100%</a:t>
                      </a:r>
                      <a:endParaRPr kumimoji="0" lang="es-MX" sz="1200" b="1" i="0" u="none" strike="noStrike" kern="1200" dirty="0">
                        <a:solidFill>
                          <a:schemeClr val="bg1"/>
                        </a:solidFill>
                        <a:latin typeface="Calibri"/>
                        <a:ea typeface="+mn-ea"/>
                        <a:cs typeface="+mn-cs"/>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marL="0" algn="ctr" rtl="0" eaLnBrk="1" fontAlgn="ctr" latinLnBrk="0" hangingPunct="1"/>
                      <a:r>
                        <a:rPr kumimoji="0" lang="es-MX" sz="1200" b="1" i="0" u="none" strike="noStrike" kern="1200" dirty="0" smtClean="0">
                          <a:solidFill>
                            <a:schemeClr val="bg1"/>
                          </a:solidFill>
                          <a:latin typeface="Calibri"/>
                          <a:ea typeface="+mn-ea"/>
                          <a:cs typeface="+mn-cs"/>
                        </a:rPr>
                        <a:t>19,988</a:t>
                      </a:r>
                      <a:endParaRPr kumimoji="0" lang="es-MX" sz="1200" b="1" i="0" u="none" strike="noStrike" kern="1200" dirty="0">
                        <a:solidFill>
                          <a:schemeClr val="bg1"/>
                        </a:solidFill>
                        <a:latin typeface="Calibri"/>
                        <a:ea typeface="+mn-ea"/>
                        <a:cs typeface="+mn-cs"/>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marL="0" algn="ctr" rtl="0" eaLnBrk="1" fontAlgn="ctr" latinLnBrk="0" hangingPunct="1"/>
                      <a:r>
                        <a:rPr kumimoji="0" lang="es-MX" sz="1200" b="1" i="0" u="none" strike="noStrike" kern="1200" dirty="0" smtClean="0">
                          <a:solidFill>
                            <a:schemeClr val="bg1"/>
                          </a:solidFill>
                          <a:latin typeface="Calibri"/>
                          <a:ea typeface="+mn-ea"/>
                          <a:cs typeface="+mn-cs"/>
                        </a:rPr>
                        <a:t>100%</a:t>
                      </a:r>
                      <a:endParaRPr kumimoji="0" lang="es-MX" sz="1200" b="1" i="0" u="none" strike="noStrike" kern="1200" dirty="0">
                        <a:solidFill>
                          <a:schemeClr val="bg1"/>
                        </a:solidFill>
                        <a:latin typeface="Calibri"/>
                        <a:ea typeface="+mn-ea"/>
                        <a:cs typeface="+mn-cs"/>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r>
            </a:tbl>
          </a:graphicData>
        </a:graphic>
      </p:graphicFrame>
      <p:sp>
        <p:nvSpPr>
          <p:cNvPr id="8" name="7 Rectángulo"/>
          <p:cNvSpPr/>
          <p:nvPr/>
        </p:nvSpPr>
        <p:spPr>
          <a:xfrm>
            <a:off x="738721" y="1495817"/>
            <a:ext cx="7653375" cy="276999"/>
          </a:xfrm>
          <a:prstGeom prst="rect">
            <a:avLst/>
          </a:prstGeom>
        </p:spPr>
        <p:txBody>
          <a:bodyPr wrap="square">
            <a:spAutoFit/>
          </a:bodyPr>
          <a:lstStyle/>
          <a:p>
            <a:pPr algn="ctr"/>
            <a:r>
              <a:rPr lang="es-MX" sz="1200" b="1" dirty="0" smtClean="0">
                <a:latin typeface="Calibri" pitchFamily="34" charset="0"/>
              </a:rPr>
              <a:t>Último grado de estudios</a:t>
            </a:r>
          </a:p>
        </p:txBody>
      </p:sp>
      <p:sp>
        <p:nvSpPr>
          <p:cNvPr id="7" name="5 CuadroTexto"/>
          <p:cNvSpPr txBox="1"/>
          <p:nvPr/>
        </p:nvSpPr>
        <p:spPr>
          <a:xfrm>
            <a:off x="76169" y="85702"/>
            <a:ext cx="8388000" cy="864000"/>
          </a:xfrm>
          <a:prstGeom prst="rect">
            <a:avLst/>
          </a:prstGeom>
          <a:noFill/>
        </p:spPr>
        <p:txBody>
          <a:bodyPr wrap="square" rtlCol="0" anchor="ctr">
            <a:noAutofit/>
          </a:bodyPr>
          <a:lstStyle/>
          <a:p>
            <a:r>
              <a:rPr lang="es-MX" b="1" dirty="0" smtClean="0">
                <a:latin typeface="Calibri" pitchFamily="34" charset="0"/>
              </a:rPr>
              <a:t>Sociodemográficos</a:t>
            </a:r>
          </a:p>
          <a:p>
            <a:pPr lvl="0"/>
            <a:r>
              <a:rPr lang="es-ES" sz="1400" b="1" i="1" dirty="0">
                <a:solidFill>
                  <a:prstClr val="black"/>
                </a:solidFill>
                <a:latin typeface="Calibri" pitchFamily="34" charset="0"/>
              </a:rPr>
              <a:t>2007 a </a:t>
            </a:r>
            <a:r>
              <a:rPr lang="es-ES" sz="1400" b="1" i="1" dirty="0" smtClean="0">
                <a:solidFill>
                  <a:prstClr val="black"/>
                </a:solidFill>
                <a:latin typeface="Calibri" pitchFamily="34" charset="0"/>
              </a:rPr>
              <a:t>2017</a:t>
            </a:r>
            <a:endParaRPr lang="es-MX" b="1" dirty="0" smtClean="0">
              <a:latin typeface="Calibri" pitchFamily="34" charset="0"/>
            </a:endParaRPr>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8 Marcador de número de diapositiva"/>
          <p:cNvSpPr>
            <a:spLocks noGrp="1"/>
          </p:cNvSpPr>
          <p:nvPr>
            <p:ph type="sldNum" sz="quarter" idx="12"/>
          </p:nvPr>
        </p:nvSpPr>
        <p:spPr/>
        <p:txBody>
          <a:bodyPr/>
          <a:lstStyle/>
          <a:p>
            <a:pPr>
              <a:defRPr/>
            </a:pPr>
            <a:fld id="{BD43386B-512A-4F48-AC60-1F2A615D5642}" type="slidenum">
              <a:rPr lang="es-MX" smtClean="0"/>
              <a:pPr>
                <a:defRPr/>
              </a:pPr>
              <a:t>41</a:t>
            </a:fld>
            <a:endParaRPr lang="es-MX" dirty="0"/>
          </a:p>
        </p:txBody>
      </p:sp>
      <p:graphicFrame>
        <p:nvGraphicFramePr>
          <p:cNvPr id="7" name="6 Tabla"/>
          <p:cNvGraphicFramePr>
            <a:graphicFrameLocks noGrp="1"/>
          </p:cNvGraphicFramePr>
          <p:nvPr>
            <p:extLst>
              <p:ext uri="{D42A27DB-BD31-4B8C-83A1-F6EECF244321}">
                <p14:modId xmlns:p14="http://schemas.microsoft.com/office/powerpoint/2010/main" val="4007771728"/>
              </p:ext>
            </p:extLst>
          </p:nvPr>
        </p:nvGraphicFramePr>
        <p:xfrm>
          <a:off x="961830" y="2462426"/>
          <a:ext cx="7200000" cy="3564000"/>
        </p:xfrm>
        <a:graphic>
          <a:graphicData uri="http://schemas.openxmlformats.org/drawingml/2006/table">
            <a:tbl>
              <a:tblPr/>
              <a:tblGrid>
                <a:gridCol w="1800000"/>
                <a:gridCol w="972000"/>
                <a:gridCol w="828000"/>
                <a:gridCol w="972000"/>
                <a:gridCol w="828000"/>
                <a:gridCol w="972000"/>
                <a:gridCol w="828000"/>
              </a:tblGrid>
              <a:tr h="324000">
                <a:tc rowSpan="2">
                  <a:txBody>
                    <a:bodyPr/>
                    <a:lstStyle/>
                    <a:p>
                      <a:pPr algn="ctr" fontAlgn="ctr"/>
                      <a:r>
                        <a:rPr lang="es-ES" sz="1200" b="1" i="0" u="none" strike="noStrike" dirty="0">
                          <a:solidFill>
                            <a:srgbClr val="FFFFFF"/>
                          </a:solidFill>
                          <a:latin typeface="Calibri" pitchFamily="34" charset="0"/>
                        </a:rPr>
                        <a:t> </a:t>
                      </a:r>
                      <a:r>
                        <a:rPr lang="es-ES" sz="1200" b="1" i="0" u="none" strike="noStrike" dirty="0" smtClean="0">
                          <a:solidFill>
                            <a:srgbClr val="FFFFFF"/>
                          </a:solidFill>
                          <a:latin typeface="Calibri" pitchFamily="34" charset="0"/>
                        </a:rPr>
                        <a:t>Ingreso mensual</a:t>
                      </a:r>
                      <a:endParaRPr lang="es-ES" sz="1200" b="1" i="0" u="none" strike="noStrike" dirty="0">
                        <a:solidFill>
                          <a:srgbClr val="FFFFFF"/>
                        </a:solidFill>
                        <a:latin typeface="Calibri" pitchFamily="34" charset="0"/>
                      </a:endParaRPr>
                    </a:p>
                  </a:txBody>
                  <a:tcPr marL="9525" marR="9525" marT="9525" marB="0" anchor="ctr">
                    <a:lnL w="9525" cap="flat" cmpd="sng" algn="ctr">
                      <a:solidFill>
                        <a:srgbClr val="2DA2BF"/>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gridSpan="2">
                  <a:txBody>
                    <a:bodyPr/>
                    <a:lstStyle/>
                    <a:p>
                      <a:pPr algn="ctr" fontAlgn="ctr"/>
                      <a:r>
                        <a:rPr lang="es-ES" sz="1200" b="1" i="0" u="none" strike="noStrike" dirty="0" smtClean="0">
                          <a:solidFill>
                            <a:srgbClr val="FFFFFF"/>
                          </a:solidFill>
                          <a:latin typeface="Calibri" pitchFamily="34" charset="0"/>
                        </a:rPr>
                        <a:t>INFOMEX</a:t>
                      </a:r>
                      <a:endParaRPr lang="es-ES" sz="1200" b="1" i="0" u="none" strike="noStrike" dirty="0">
                        <a:solidFill>
                          <a:srgbClr val="FFFFFF"/>
                        </a:solidFill>
                        <a:latin typeface="Calibri" pitchFamily="34" charset="0"/>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2DA2BF"/>
                    </a:solidFill>
                  </a:tcPr>
                </a:tc>
                <a:tc hMerge="1">
                  <a:txBody>
                    <a:bodyPr/>
                    <a:lstStyle/>
                    <a:p>
                      <a:pPr algn="ctr" fontAlgn="ctr"/>
                      <a:endParaRPr lang="es-ES" sz="1100" b="1" i="0" u="none" strike="noStrike" dirty="0">
                        <a:solidFill>
                          <a:srgbClr val="FFFFFF"/>
                        </a:solidFill>
                        <a:latin typeface="Calibri" pitchFamily="34" charset="0"/>
                      </a:endParaRP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8080"/>
                    </a:solidFill>
                  </a:tcPr>
                </a:tc>
                <a:tc gridSpan="2">
                  <a:txBody>
                    <a:bodyPr/>
                    <a:lstStyle/>
                    <a:p>
                      <a:pPr algn="ctr" fontAlgn="ctr"/>
                      <a:r>
                        <a:rPr lang="es-ES" sz="1200" b="1" i="0" u="none" strike="noStrike" dirty="0" smtClean="0">
                          <a:solidFill>
                            <a:srgbClr val="FFFFFF"/>
                          </a:solidFill>
                          <a:latin typeface="Calibri" pitchFamily="34" charset="0"/>
                        </a:rPr>
                        <a:t>Buzones</a:t>
                      </a:r>
                      <a:endParaRPr lang="es-ES" sz="1200" b="1" i="0" u="none" strike="noStrike" dirty="0">
                        <a:solidFill>
                          <a:srgbClr val="FFFFFF"/>
                        </a:solidFill>
                        <a:latin typeface="Calibri" pitchFamily="34" charset="0"/>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2DA2BF"/>
                    </a:solidFill>
                  </a:tcPr>
                </a:tc>
                <a:tc hMerge="1">
                  <a:txBody>
                    <a:bodyPr/>
                    <a:lstStyle/>
                    <a:p>
                      <a:pPr algn="ctr" fontAlgn="ctr"/>
                      <a:endParaRPr lang="es-ES" sz="1100" b="1" i="0" u="none" strike="noStrike" dirty="0">
                        <a:solidFill>
                          <a:srgbClr val="FFFFFF"/>
                        </a:solidFill>
                        <a:latin typeface="Calibri" pitchFamily="34" charset="0"/>
                      </a:endParaRP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8080"/>
                    </a:solidFill>
                  </a:tcPr>
                </a:tc>
                <a:tc gridSpan="2">
                  <a:txBody>
                    <a:bodyPr/>
                    <a:lstStyle/>
                    <a:p>
                      <a:pPr algn="ctr" fontAlgn="ctr"/>
                      <a:r>
                        <a:rPr lang="es-ES" sz="1200" b="1" i="0" u="none" strike="noStrike" dirty="0" smtClean="0">
                          <a:solidFill>
                            <a:srgbClr val="FFFFFF"/>
                          </a:solidFill>
                          <a:latin typeface="Calibri" pitchFamily="34" charset="0"/>
                        </a:rPr>
                        <a:t>Total</a:t>
                      </a:r>
                      <a:endParaRPr lang="es-ES" sz="1200" b="1" i="0" u="none" strike="noStrike" dirty="0">
                        <a:solidFill>
                          <a:srgbClr val="FFFFFF"/>
                        </a:solidFill>
                        <a:latin typeface="Calibri" pitchFamily="34" charset="0"/>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2DA2BF"/>
                    </a:solidFill>
                  </a:tcPr>
                </a:tc>
                <a:tc hMerge="1">
                  <a:txBody>
                    <a:bodyPr/>
                    <a:lstStyle/>
                    <a:p>
                      <a:pPr algn="ctr" fontAlgn="ctr"/>
                      <a:endParaRPr lang="es-ES" sz="1100" b="1" i="0" u="none" strike="noStrike" dirty="0">
                        <a:solidFill>
                          <a:srgbClr val="FFFFFF"/>
                        </a:solidFill>
                        <a:latin typeface="Calibri" pitchFamily="34" charset="0"/>
                      </a:endParaRP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8080"/>
                    </a:solidFill>
                  </a:tcPr>
                </a:tc>
              </a:tr>
              <a:tr h="324000">
                <a:tc vMerge="1">
                  <a:txBody>
                    <a:bodyPr/>
                    <a:lstStyle/>
                    <a:p>
                      <a:pPr algn="l" fontAlgn="ctr"/>
                      <a:endParaRPr lang="es-ES" sz="1100" b="1" i="0" u="none" strike="noStrike" dirty="0">
                        <a:solidFill>
                          <a:srgbClr val="FFFFFF"/>
                        </a:solidFill>
                        <a:latin typeface="Calibri" pitchFamily="34" charset="0"/>
                      </a:endParaRP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8080"/>
                    </a:solidFill>
                  </a:tcPr>
                </a:tc>
                <a:tc>
                  <a:txBody>
                    <a:bodyPr/>
                    <a:lstStyle/>
                    <a:p>
                      <a:pPr algn="ctr" fontAlgn="ctr"/>
                      <a:r>
                        <a:rPr lang="es-ES" sz="1200" b="1" i="0" u="none" strike="noStrike" dirty="0" smtClean="0">
                          <a:solidFill>
                            <a:srgbClr val="FFFFFF"/>
                          </a:solidFill>
                          <a:latin typeface="Calibri" pitchFamily="34" charset="0"/>
                        </a:rPr>
                        <a:t>Respuestas</a:t>
                      </a:r>
                      <a:endParaRPr lang="es-ES" sz="1200" b="1" i="0" u="none" strike="noStrike" dirty="0">
                        <a:solidFill>
                          <a:srgbClr val="FFFFFF"/>
                        </a:solidFill>
                        <a:latin typeface="Calibri" pitchFamily="34" charset="0"/>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algn="ctr" fontAlgn="ctr"/>
                      <a:r>
                        <a:rPr lang="es-ES" sz="1200" b="1" i="0" u="none" strike="noStrike" dirty="0" smtClean="0">
                          <a:solidFill>
                            <a:srgbClr val="FFFFFF"/>
                          </a:solidFill>
                          <a:latin typeface="Calibri" pitchFamily="34" charset="0"/>
                        </a:rPr>
                        <a:t>%</a:t>
                      </a:r>
                      <a:endParaRPr lang="es-ES" sz="1200" b="1" i="0" u="none" strike="noStrike" dirty="0">
                        <a:solidFill>
                          <a:srgbClr val="FFFFFF"/>
                        </a:solidFill>
                        <a:latin typeface="Calibri" pitchFamily="34" charset="0"/>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algn="ctr" fontAlgn="ctr"/>
                      <a:r>
                        <a:rPr lang="es-ES" sz="1200" b="1" i="0" u="none" strike="noStrike" dirty="0" smtClean="0">
                          <a:solidFill>
                            <a:srgbClr val="FFFFFF"/>
                          </a:solidFill>
                          <a:latin typeface="Calibri" pitchFamily="34" charset="0"/>
                        </a:rPr>
                        <a:t>Respuestas</a:t>
                      </a:r>
                      <a:endParaRPr lang="es-ES" sz="1200" b="1" i="0" u="none" strike="noStrike" dirty="0">
                        <a:solidFill>
                          <a:srgbClr val="FFFFFF"/>
                        </a:solidFill>
                        <a:latin typeface="Calibri" pitchFamily="34" charset="0"/>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algn="ctr" fontAlgn="ctr"/>
                      <a:r>
                        <a:rPr lang="es-ES" sz="1200" b="1" i="0" u="none" strike="noStrike" dirty="0" smtClean="0">
                          <a:solidFill>
                            <a:srgbClr val="FFFFFF"/>
                          </a:solidFill>
                          <a:latin typeface="Calibri" pitchFamily="34" charset="0"/>
                        </a:rPr>
                        <a:t>%</a:t>
                      </a:r>
                      <a:endParaRPr lang="es-ES" sz="1200" b="1" i="0" u="none" strike="noStrike" dirty="0">
                        <a:solidFill>
                          <a:srgbClr val="FFFFFF"/>
                        </a:solidFill>
                        <a:latin typeface="Calibri" pitchFamily="34" charset="0"/>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algn="ctr" fontAlgn="ctr"/>
                      <a:r>
                        <a:rPr lang="es-ES" sz="1200" b="1" i="0" u="none" strike="noStrike" dirty="0" smtClean="0">
                          <a:solidFill>
                            <a:srgbClr val="FFFFFF"/>
                          </a:solidFill>
                          <a:latin typeface="Calibri" pitchFamily="34" charset="0"/>
                        </a:rPr>
                        <a:t>Respuestas</a:t>
                      </a:r>
                      <a:endParaRPr lang="es-ES" sz="1200" b="1" i="0" u="none" strike="noStrike" dirty="0">
                        <a:solidFill>
                          <a:srgbClr val="FFFFFF"/>
                        </a:solidFill>
                        <a:latin typeface="Calibri" pitchFamily="34" charset="0"/>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algn="ctr" fontAlgn="ctr"/>
                      <a:r>
                        <a:rPr lang="es-ES" sz="1200" b="1" i="0" u="none" strike="noStrike" dirty="0" smtClean="0">
                          <a:solidFill>
                            <a:srgbClr val="FFFFFF"/>
                          </a:solidFill>
                          <a:latin typeface="Calibri" pitchFamily="34" charset="0"/>
                        </a:rPr>
                        <a:t>%</a:t>
                      </a:r>
                      <a:endParaRPr lang="es-ES" sz="1200" b="1" i="0" u="none" strike="noStrike" dirty="0">
                        <a:solidFill>
                          <a:srgbClr val="FFFFFF"/>
                        </a:solidFill>
                        <a:latin typeface="Calibri" pitchFamily="34" charset="0"/>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r>
              <a:tr h="324000">
                <a:tc>
                  <a:txBody>
                    <a:bodyPr/>
                    <a:lstStyle/>
                    <a:p>
                      <a:pPr marL="50800" indent="0" algn="l" fontAlgn="ctr"/>
                      <a:r>
                        <a:rPr lang="es-MX" sz="1200" b="1" i="0" u="none" strike="noStrike" dirty="0" smtClean="0">
                          <a:solidFill>
                            <a:srgbClr val="000000"/>
                          </a:solidFill>
                          <a:latin typeface="Calibri"/>
                        </a:rPr>
                        <a:t>Hasta $1,577</a:t>
                      </a:r>
                      <a:endParaRPr lang="es-MX" sz="1200" b="1" i="0" u="none" strike="noStrike" dirty="0">
                        <a:solidFill>
                          <a:srgbClr val="000000"/>
                        </a:solidFill>
                        <a:latin typeface="Calibri"/>
                      </a:endParaRPr>
                    </a:p>
                  </a:txBody>
                  <a:tcPr marL="36000"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kumimoji="0" lang="es-MX" sz="1200" b="1" i="0" u="none" strike="noStrike" kern="1200" dirty="0">
                          <a:solidFill>
                            <a:srgbClr val="000000"/>
                          </a:solidFill>
                          <a:latin typeface="Calibri"/>
                          <a:ea typeface="+mn-ea"/>
                          <a:cs typeface="+mn-cs"/>
                        </a:rPr>
                        <a:t>745</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kumimoji="0" lang="es-MX" sz="1200" b="1" i="0" u="none" strike="noStrike" kern="1200">
                          <a:solidFill>
                            <a:srgbClr val="000000"/>
                          </a:solidFill>
                          <a:latin typeface="Calibri"/>
                          <a:ea typeface="+mn-ea"/>
                          <a:cs typeface="+mn-cs"/>
                        </a:rPr>
                        <a:t>6.1%</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kumimoji="0" lang="es-MX" sz="1200" b="1" i="0" u="none" strike="noStrike" kern="1200">
                          <a:solidFill>
                            <a:srgbClr val="000000"/>
                          </a:solidFill>
                          <a:latin typeface="Calibri"/>
                          <a:ea typeface="+mn-ea"/>
                          <a:cs typeface="+mn-cs"/>
                        </a:rPr>
                        <a:t>405</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kumimoji="0" lang="es-MX" sz="1200" b="1" i="0" u="none" strike="noStrike" kern="1200">
                          <a:solidFill>
                            <a:srgbClr val="000000"/>
                          </a:solidFill>
                          <a:latin typeface="Calibri"/>
                          <a:ea typeface="+mn-ea"/>
                          <a:cs typeface="+mn-cs"/>
                        </a:rPr>
                        <a:t>12.5%</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kumimoji="0" lang="es-MX" sz="1200" b="1" i="0" u="none" strike="noStrike" kern="1200" dirty="0" smtClean="0">
                          <a:solidFill>
                            <a:srgbClr val="000000"/>
                          </a:solidFill>
                          <a:latin typeface="Calibri"/>
                          <a:ea typeface="+mn-ea"/>
                          <a:cs typeface="+mn-cs"/>
                        </a:rPr>
                        <a:t>1,150</a:t>
                      </a:r>
                      <a:endParaRPr kumimoji="0" lang="es-MX" sz="1200" b="1" i="0" u="none" strike="noStrike" kern="1200" dirty="0">
                        <a:solidFill>
                          <a:srgbClr val="000000"/>
                        </a:solidFill>
                        <a:latin typeface="Calibri"/>
                        <a:ea typeface="+mn-ea"/>
                        <a:cs typeface="+mn-cs"/>
                      </a:endParaRP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kumimoji="0" lang="es-MX" sz="1200" b="1" i="0" u="none" strike="noStrike" kern="1200">
                          <a:solidFill>
                            <a:srgbClr val="000000"/>
                          </a:solidFill>
                          <a:latin typeface="Calibri"/>
                          <a:ea typeface="+mn-ea"/>
                          <a:cs typeface="+mn-cs"/>
                        </a:rPr>
                        <a:t>7.5%</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r>
              <a:tr h="324000">
                <a:tc>
                  <a:txBody>
                    <a:bodyPr/>
                    <a:lstStyle/>
                    <a:p>
                      <a:pPr marL="50800" indent="0" algn="l" fontAlgn="ctr"/>
                      <a:r>
                        <a:rPr lang="es-MX" sz="1200" b="1" i="0" u="none" strike="noStrike" dirty="0" smtClean="0">
                          <a:solidFill>
                            <a:srgbClr val="000000"/>
                          </a:solidFill>
                          <a:latin typeface="Calibri"/>
                        </a:rPr>
                        <a:t>De $1,578 a $4,731</a:t>
                      </a:r>
                      <a:endParaRPr lang="es-MX" sz="1200" b="1" i="0" u="none" strike="noStrike" dirty="0">
                        <a:solidFill>
                          <a:srgbClr val="000000"/>
                        </a:solidFill>
                        <a:latin typeface="Calibri"/>
                      </a:endParaRPr>
                    </a:p>
                  </a:txBody>
                  <a:tcPr marL="36000"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kumimoji="0" lang="es-MX" sz="1200" b="1" i="0" u="none" strike="noStrike" kern="1200" dirty="0" smtClean="0">
                          <a:solidFill>
                            <a:srgbClr val="000000"/>
                          </a:solidFill>
                          <a:latin typeface="Calibri"/>
                          <a:ea typeface="+mn-ea"/>
                          <a:cs typeface="+mn-cs"/>
                        </a:rPr>
                        <a:t>1,397</a:t>
                      </a:r>
                      <a:endParaRPr kumimoji="0" lang="es-MX" sz="1200" b="1" i="0" u="none" strike="noStrike" kern="1200" dirty="0">
                        <a:solidFill>
                          <a:srgbClr val="000000"/>
                        </a:solidFill>
                        <a:latin typeface="Calibri"/>
                        <a:ea typeface="+mn-ea"/>
                        <a:cs typeface="+mn-cs"/>
                      </a:endParaRP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kumimoji="0" lang="es-MX" sz="1200" b="1" i="0" u="none" strike="noStrike" kern="1200" dirty="0">
                          <a:solidFill>
                            <a:srgbClr val="000000"/>
                          </a:solidFill>
                          <a:latin typeface="Calibri"/>
                          <a:ea typeface="+mn-ea"/>
                          <a:cs typeface="+mn-cs"/>
                        </a:rPr>
                        <a:t>11.5%</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kumimoji="0" lang="es-MX" sz="1200" b="1" i="0" u="none" strike="noStrike" kern="1200">
                          <a:solidFill>
                            <a:srgbClr val="000000"/>
                          </a:solidFill>
                          <a:latin typeface="Calibri"/>
                          <a:ea typeface="+mn-ea"/>
                          <a:cs typeface="+mn-cs"/>
                        </a:rPr>
                        <a:t>858</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kumimoji="0" lang="es-MX" sz="1200" b="1" i="0" u="none" strike="noStrike" kern="1200">
                          <a:solidFill>
                            <a:srgbClr val="000000"/>
                          </a:solidFill>
                          <a:latin typeface="Calibri"/>
                          <a:ea typeface="+mn-ea"/>
                          <a:cs typeface="+mn-cs"/>
                        </a:rPr>
                        <a:t>26.4%</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kumimoji="0" lang="es-MX" sz="1200" b="1" i="0" u="none" strike="noStrike" kern="1200" dirty="0" smtClean="0">
                          <a:solidFill>
                            <a:srgbClr val="000000"/>
                          </a:solidFill>
                          <a:latin typeface="Calibri"/>
                          <a:ea typeface="+mn-ea"/>
                          <a:cs typeface="+mn-cs"/>
                        </a:rPr>
                        <a:t>2,255</a:t>
                      </a:r>
                      <a:endParaRPr kumimoji="0" lang="es-MX" sz="1200" b="1" i="0" u="none" strike="noStrike" kern="1200" dirty="0">
                        <a:solidFill>
                          <a:srgbClr val="000000"/>
                        </a:solidFill>
                        <a:latin typeface="Calibri"/>
                        <a:ea typeface="+mn-ea"/>
                        <a:cs typeface="+mn-cs"/>
                      </a:endParaRP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kumimoji="0" lang="es-MX" sz="1200" b="1" i="0" u="none" strike="noStrike" kern="1200">
                          <a:solidFill>
                            <a:srgbClr val="000000"/>
                          </a:solidFill>
                          <a:latin typeface="Calibri"/>
                          <a:ea typeface="+mn-ea"/>
                          <a:cs typeface="+mn-cs"/>
                        </a:rPr>
                        <a:t>14.7%</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r>
              <a:tr h="324000">
                <a:tc>
                  <a:txBody>
                    <a:bodyPr/>
                    <a:lstStyle/>
                    <a:p>
                      <a:pPr marL="50800" indent="0" algn="l" fontAlgn="ctr"/>
                      <a:r>
                        <a:rPr lang="es-MX" sz="1200" b="1" i="0" u="none" strike="noStrike" dirty="0" smtClean="0">
                          <a:solidFill>
                            <a:srgbClr val="000000"/>
                          </a:solidFill>
                          <a:latin typeface="Calibri"/>
                        </a:rPr>
                        <a:t>De $4,732 a $7,885</a:t>
                      </a:r>
                      <a:endParaRPr lang="es-MX" sz="1200" b="1" i="0" u="none" strike="noStrike" dirty="0">
                        <a:solidFill>
                          <a:srgbClr val="000000"/>
                        </a:solidFill>
                        <a:latin typeface="Calibri"/>
                      </a:endParaRPr>
                    </a:p>
                  </a:txBody>
                  <a:tcPr marL="36000"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kumimoji="0" lang="es-MX" sz="1200" b="1" i="0" u="none" strike="noStrike" kern="1200" dirty="0" smtClean="0">
                          <a:solidFill>
                            <a:srgbClr val="000000"/>
                          </a:solidFill>
                          <a:latin typeface="Calibri"/>
                          <a:ea typeface="+mn-ea"/>
                          <a:cs typeface="+mn-cs"/>
                        </a:rPr>
                        <a:t>3,751</a:t>
                      </a:r>
                      <a:endParaRPr kumimoji="0" lang="es-MX" sz="1200" b="1" i="0" u="none" strike="noStrike" kern="1200" dirty="0">
                        <a:solidFill>
                          <a:srgbClr val="000000"/>
                        </a:solidFill>
                        <a:latin typeface="Calibri"/>
                        <a:ea typeface="+mn-ea"/>
                        <a:cs typeface="+mn-cs"/>
                      </a:endParaRP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kumimoji="0" lang="es-MX" sz="1200" b="1" i="0" u="none" strike="noStrike" kern="1200" dirty="0">
                          <a:solidFill>
                            <a:srgbClr val="000000"/>
                          </a:solidFill>
                          <a:latin typeface="Calibri"/>
                          <a:ea typeface="+mn-ea"/>
                          <a:cs typeface="+mn-cs"/>
                        </a:rPr>
                        <a:t>30.9%</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kumimoji="0" lang="es-MX" sz="1200" b="1" i="0" u="none" strike="noStrike" kern="1200">
                          <a:solidFill>
                            <a:srgbClr val="000000"/>
                          </a:solidFill>
                          <a:latin typeface="Calibri"/>
                          <a:ea typeface="+mn-ea"/>
                          <a:cs typeface="+mn-cs"/>
                        </a:rPr>
                        <a:t>892</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kumimoji="0" lang="es-MX" sz="1200" b="1" i="0" u="none" strike="noStrike" kern="1200">
                          <a:solidFill>
                            <a:srgbClr val="000000"/>
                          </a:solidFill>
                          <a:latin typeface="Calibri"/>
                          <a:ea typeface="+mn-ea"/>
                          <a:cs typeface="+mn-cs"/>
                        </a:rPr>
                        <a:t>27.4%</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kumimoji="0" lang="es-MX" sz="1200" b="1" i="0" u="none" strike="noStrike" kern="1200" dirty="0" smtClean="0">
                          <a:solidFill>
                            <a:srgbClr val="000000"/>
                          </a:solidFill>
                          <a:latin typeface="Calibri"/>
                          <a:ea typeface="+mn-ea"/>
                          <a:cs typeface="+mn-cs"/>
                        </a:rPr>
                        <a:t>4,643</a:t>
                      </a:r>
                      <a:endParaRPr kumimoji="0" lang="es-MX" sz="1200" b="1" i="0" u="none" strike="noStrike" kern="1200" dirty="0">
                        <a:solidFill>
                          <a:srgbClr val="000000"/>
                        </a:solidFill>
                        <a:latin typeface="Calibri"/>
                        <a:ea typeface="+mn-ea"/>
                        <a:cs typeface="+mn-cs"/>
                      </a:endParaRP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kumimoji="0" lang="es-MX" sz="1200" b="1" i="0" u="none" strike="noStrike" kern="1200">
                          <a:solidFill>
                            <a:srgbClr val="000000"/>
                          </a:solidFill>
                          <a:latin typeface="Calibri"/>
                          <a:ea typeface="+mn-ea"/>
                          <a:cs typeface="+mn-cs"/>
                        </a:rPr>
                        <a:t>30.2%</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r>
              <a:tr h="324000">
                <a:tc>
                  <a:txBody>
                    <a:bodyPr/>
                    <a:lstStyle/>
                    <a:p>
                      <a:pPr marL="50800" indent="0" algn="l" fontAlgn="ctr"/>
                      <a:r>
                        <a:rPr lang="es-MX" sz="1200" b="1" i="0" u="none" strike="noStrike" dirty="0" smtClean="0">
                          <a:solidFill>
                            <a:srgbClr val="000000"/>
                          </a:solidFill>
                          <a:latin typeface="Calibri"/>
                        </a:rPr>
                        <a:t>De $7,886 a $11,039</a:t>
                      </a:r>
                      <a:endParaRPr lang="es-MX" sz="1200" b="1" i="0" u="none" strike="noStrike" dirty="0">
                        <a:solidFill>
                          <a:srgbClr val="000000"/>
                        </a:solidFill>
                        <a:latin typeface="Calibri"/>
                      </a:endParaRPr>
                    </a:p>
                  </a:txBody>
                  <a:tcPr marL="36000"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kumimoji="0" lang="es-MX" sz="1200" b="1" i="0" u="none" strike="noStrike" kern="1200" dirty="0" smtClean="0">
                          <a:solidFill>
                            <a:srgbClr val="000000"/>
                          </a:solidFill>
                          <a:latin typeface="Calibri"/>
                          <a:ea typeface="+mn-ea"/>
                          <a:cs typeface="+mn-cs"/>
                        </a:rPr>
                        <a:t>1,408</a:t>
                      </a:r>
                      <a:endParaRPr kumimoji="0" lang="es-MX" sz="1200" b="1" i="0" u="none" strike="noStrike" kern="1200" dirty="0">
                        <a:solidFill>
                          <a:srgbClr val="000000"/>
                        </a:solidFill>
                        <a:latin typeface="Calibri"/>
                        <a:ea typeface="+mn-ea"/>
                        <a:cs typeface="+mn-cs"/>
                      </a:endParaRP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kumimoji="0" lang="es-MX" sz="1200" b="1" i="0" u="none" strike="noStrike" kern="1200">
                          <a:solidFill>
                            <a:srgbClr val="000000"/>
                          </a:solidFill>
                          <a:latin typeface="Calibri"/>
                          <a:ea typeface="+mn-ea"/>
                          <a:cs typeface="+mn-cs"/>
                        </a:rPr>
                        <a:t>11.6%</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kumimoji="0" lang="es-MX" sz="1200" b="1" i="0" u="none" strike="noStrike" kern="1200" dirty="0">
                          <a:solidFill>
                            <a:srgbClr val="000000"/>
                          </a:solidFill>
                          <a:latin typeface="Calibri"/>
                          <a:ea typeface="+mn-ea"/>
                          <a:cs typeface="+mn-cs"/>
                        </a:rPr>
                        <a:t>388</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kumimoji="0" lang="es-MX" sz="1200" b="1" i="0" u="none" strike="noStrike" kern="1200">
                          <a:solidFill>
                            <a:srgbClr val="000000"/>
                          </a:solidFill>
                          <a:latin typeface="Calibri"/>
                          <a:ea typeface="+mn-ea"/>
                          <a:cs typeface="+mn-cs"/>
                        </a:rPr>
                        <a:t>11.9%</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kumimoji="0" lang="es-MX" sz="1200" b="1" i="0" u="none" strike="noStrike" kern="1200" dirty="0" smtClean="0">
                          <a:solidFill>
                            <a:srgbClr val="000000"/>
                          </a:solidFill>
                          <a:latin typeface="Calibri"/>
                          <a:ea typeface="+mn-ea"/>
                          <a:cs typeface="+mn-cs"/>
                        </a:rPr>
                        <a:t>1,796</a:t>
                      </a:r>
                      <a:endParaRPr kumimoji="0" lang="es-MX" sz="1200" b="1" i="0" u="none" strike="noStrike" kern="1200" dirty="0">
                        <a:solidFill>
                          <a:srgbClr val="000000"/>
                        </a:solidFill>
                        <a:latin typeface="Calibri"/>
                        <a:ea typeface="+mn-ea"/>
                        <a:cs typeface="+mn-cs"/>
                      </a:endParaRP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kumimoji="0" lang="es-MX" sz="1200" b="1" i="0" u="none" strike="noStrike" kern="1200">
                          <a:solidFill>
                            <a:srgbClr val="000000"/>
                          </a:solidFill>
                          <a:latin typeface="Calibri"/>
                          <a:ea typeface="+mn-ea"/>
                          <a:cs typeface="+mn-cs"/>
                        </a:rPr>
                        <a:t>11.7%</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r>
              <a:tr h="324000">
                <a:tc>
                  <a:txBody>
                    <a:bodyPr/>
                    <a:lstStyle/>
                    <a:p>
                      <a:pPr marL="50800" indent="0" algn="l" fontAlgn="ctr"/>
                      <a:r>
                        <a:rPr lang="es-MX" sz="1200" b="1" i="0" u="none" strike="noStrike" dirty="0" smtClean="0">
                          <a:solidFill>
                            <a:srgbClr val="000000"/>
                          </a:solidFill>
                          <a:latin typeface="Calibri"/>
                        </a:rPr>
                        <a:t>De $11,040 a $15,770</a:t>
                      </a:r>
                      <a:endParaRPr lang="es-MX" sz="1200" b="1" i="0" u="none" strike="noStrike" dirty="0">
                        <a:solidFill>
                          <a:srgbClr val="000000"/>
                        </a:solidFill>
                        <a:latin typeface="Calibri"/>
                      </a:endParaRPr>
                    </a:p>
                  </a:txBody>
                  <a:tcPr marL="36000"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kumimoji="0" lang="es-MX" sz="1200" b="1" i="0" u="none" strike="noStrike" kern="1200" dirty="0" smtClean="0">
                          <a:solidFill>
                            <a:srgbClr val="000000"/>
                          </a:solidFill>
                          <a:latin typeface="Calibri"/>
                          <a:ea typeface="+mn-ea"/>
                          <a:cs typeface="+mn-cs"/>
                        </a:rPr>
                        <a:t>1,645</a:t>
                      </a:r>
                      <a:endParaRPr kumimoji="0" lang="es-MX" sz="1200" b="1" i="0" u="none" strike="noStrike" kern="1200" dirty="0">
                        <a:solidFill>
                          <a:srgbClr val="000000"/>
                        </a:solidFill>
                        <a:latin typeface="Calibri"/>
                        <a:ea typeface="+mn-ea"/>
                        <a:cs typeface="+mn-cs"/>
                      </a:endParaRP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kumimoji="0" lang="es-MX" sz="1200" b="1" i="0" u="none" strike="noStrike" kern="1200">
                          <a:solidFill>
                            <a:srgbClr val="000000"/>
                          </a:solidFill>
                          <a:latin typeface="Calibri"/>
                          <a:ea typeface="+mn-ea"/>
                          <a:cs typeface="+mn-cs"/>
                        </a:rPr>
                        <a:t>13.6%</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kumimoji="0" lang="es-MX" sz="1200" b="1" i="0" u="none" strike="noStrike" kern="1200" dirty="0">
                          <a:solidFill>
                            <a:srgbClr val="000000"/>
                          </a:solidFill>
                          <a:latin typeface="Calibri"/>
                          <a:ea typeface="+mn-ea"/>
                          <a:cs typeface="+mn-cs"/>
                        </a:rPr>
                        <a:t>240</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kumimoji="0" lang="es-MX" sz="1200" b="1" i="0" u="none" strike="noStrike" kern="1200">
                          <a:solidFill>
                            <a:srgbClr val="000000"/>
                          </a:solidFill>
                          <a:latin typeface="Calibri"/>
                          <a:ea typeface="+mn-ea"/>
                          <a:cs typeface="+mn-cs"/>
                        </a:rPr>
                        <a:t>7.4%</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kumimoji="0" lang="es-MX" sz="1200" b="1" i="0" u="none" strike="noStrike" kern="1200" dirty="0" smtClean="0">
                          <a:solidFill>
                            <a:srgbClr val="000000"/>
                          </a:solidFill>
                          <a:latin typeface="Calibri"/>
                          <a:ea typeface="+mn-ea"/>
                          <a:cs typeface="+mn-cs"/>
                        </a:rPr>
                        <a:t>1,885</a:t>
                      </a:r>
                      <a:endParaRPr kumimoji="0" lang="es-MX" sz="1200" b="1" i="0" u="none" strike="noStrike" kern="1200" dirty="0">
                        <a:solidFill>
                          <a:srgbClr val="000000"/>
                        </a:solidFill>
                        <a:latin typeface="Calibri"/>
                        <a:ea typeface="+mn-ea"/>
                        <a:cs typeface="+mn-cs"/>
                      </a:endParaRP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kumimoji="0" lang="es-MX" sz="1200" b="1" i="0" u="none" strike="noStrike" kern="1200">
                          <a:solidFill>
                            <a:srgbClr val="000000"/>
                          </a:solidFill>
                          <a:latin typeface="Calibri"/>
                          <a:ea typeface="+mn-ea"/>
                          <a:cs typeface="+mn-cs"/>
                        </a:rPr>
                        <a:t>12.2%</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r>
              <a:tr h="324000">
                <a:tc>
                  <a:txBody>
                    <a:bodyPr/>
                    <a:lstStyle/>
                    <a:p>
                      <a:pPr marL="50800" indent="0" algn="l" fontAlgn="ctr"/>
                      <a:r>
                        <a:rPr lang="es-MX" sz="1200" b="1" i="0" u="none" strike="noStrike" dirty="0" smtClean="0">
                          <a:solidFill>
                            <a:srgbClr val="000000"/>
                          </a:solidFill>
                          <a:latin typeface="Calibri"/>
                        </a:rPr>
                        <a:t>De $15,771 a $20,000</a:t>
                      </a:r>
                      <a:endParaRPr lang="es-MX" sz="1200" b="1" i="0" u="none" strike="noStrike" dirty="0">
                        <a:solidFill>
                          <a:srgbClr val="000000"/>
                        </a:solidFill>
                        <a:latin typeface="Calibri"/>
                      </a:endParaRPr>
                    </a:p>
                  </a:txBody>
                  <a:tcPr marL="36000"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kumimoji="0" lang="es-MX" sz="1200" b="1" i="0" u="none" strike="noStrike" kern="1200" dirty="0" smtClean="0">
                          <a:solidFill>
                            <a:srgbClr val="000000"/>
                          </a:solidFill>
                          <a:latin typeface="Calibri"/>
                          <a:ea typeface="+mn-ea"/>
                          <a:cs typeface="+mn-cs"/>
                        </a:rPr>
                        <a:t>1,199</a:t>
                      </a:r>
                      <a:endParaRPr kumimoji="0" lang="es-MX" sz="1200" b="1" i="0" u="none" strike="noStrike" kern="1200" dirty="0">
                        <a:solidFill>
                          <a:srgbClr val="000000"/>
                        </a:solidFill>
                        <a:latin typeface="Calibri"/>
                        <a:ea typeface="+mn-ea"/>
                        <a:cs typeface="+mn-cs"/>
                      </a:endParaRP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kumimoji="0" lang="es-MX" sz="1200" b="1" i="0" u="none" strike="noStrike" kern="1200" dirty="0">
                          <a:solidFill>
                            <a:srgbClr val="000000"/>
                          </a:solidFill>
                          <a:latin typeface="Calibri"/>
                          <a:ea typeface="+mn-ea"/>
                          <a:cs typeface="+mn-cs"/>
                        </a:rPr>
                        <a:t>9.9%</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kumimoji="0" lang="es-MX" sz="1200" b="1" i="0" u="none" strike="noStrike" kern="1200" dirty="0">
                          <a:solidFill>
                            <a:srgbClr val="000000"/>
                          </a:solidFill>
                          <a:latin typeface="Calibri"/>
                          <a:ea typeface="+mn-ea"/>
                          <a:cs typeface="+mn-cs"/>
                        </a:rPr>
                        <a:t>210</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kumimoji="0" lang="es-MX" sz="1200" b="1" i="0" u="none" strike="noStrike" kern="1200" dirty="0">
                          <a:solidFill>
                            <a:srgbClr val="000000"/>
                          </a:solidFill>
                          <a:latin typeface="Calibri"/>
                          <a:ea typeface="+mn-ea"/>
                          <a:cs typeface="+mn-cs"/>
                        </a:rPr>
                        <a:t>6.5%</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kumimoji="0" lang="es-MX" sz="1200" b="1" i="0" u="none" strike="noStrike" kern="1200" dirty="0" smtClean="0">
                          <a:solidFill>
                            <a:srgbClr val="000000"/>
                          </a:solidFill>
                          <a:latin typeface="Calibri"/>
                          <a:ea typeface="+mn-ea"/>
                          <a:cs typeface="+mn-cs"/>
                        </a:rPr>
                        <a:t>1,409</a:t>
                      </a:r>
                      <a:endParaRPr kumimoji="0" lang="es-MX" sz="1200" b="1" i="0" u="none" strike="noStrike" kern="1200" dirty="0">
                        <a:solidFill>
                          <a:srgbClr val="000000"/>
                        </a:solidFill>
                        <a:latin typeface="Calibri"/>
                        <a:ea typeface="+mn-ea"/>
                        <a:cs typeface="+mn-cs"/>
                      </a:endParaRP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kumimoji="0" lang="es-MX" sz="1200" b="1" i="0" u="none" strike="noStrike" kern="1200">
                          <a:solidFill>
                            <a:srgbClr val="000000"/>
                          </a:solidFill>
                          <a:latin typeface="Calibri"/>
                          <a:ea typeface="+mn-ea"/>
                          <a:cs typeface="+mn-cs"/>
                        </a:rPr>
                        <a:t>9.2%</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r>
              <a:tr h="324000">
                <a:tc>
                  <a:txBody>
                    <a:bodyPr/>
                    <a:lstStyle/>
                    <a:p>
                      <a:pPr marL="50800" indent="0" algn="l" fontAlgn="ctr"/>
                      <a:r>
                        <a:rPr lang="es-MX" sz="1200" b="1" i="0" u="none" strike="noStrike" dirty="0" smtClean="0">
                          <a:solidFill>
                            <a:srgbClr val="000000"/>
                          </a:solidFill>
                          <a:latin typeface="Calibri"/>
                        </a:rPr>
                        <a:t>De </a:t>
                      </a:r>
                      <a:r>
                        <a:rPr lang="es-MX" sz="1200" b="1" i="0" u="none" strike="noStrike" dirty="0">
                          <a:solidFill>
                            <a:srgbClr val="000000"/>
                          </a:solidFill>
                          <a:latin typeface="Calibri"/>
                        </a:rPr>
                        <a:t>$20,001 a $50,000</a:t>
                      </a:r>
                    </a:p>
                  </a:txBody>
                  <a:tcPr marL="36000"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kumimoji="0" lang="es-MX" sz="1200" b="1" i="0" u="none" strike="noStrike" kern="1200" dirty="0" smtClean="0">
                          <a:solidFill>
                            <a:srgbClr val="000000"/>
                          </a:solidFill>
                          <a:latin typeface="Calibri"/>
                          <a:ea typeface="+mn-ea"/>
                          <a:cs typeface="+mn-cs"/>
                        </a:rPr>
                        <a:t>1,548</a:t>
                      </a:r>
                      <a:endParaRPr kumimoji="0" lang="es-MX" sz="1200" b="1" i="0" u="none" strike="noStrike" kern="1200" dirty="0">
                        <a:solidFill>
                          <a:srgbClr val="000000"/>
                        </a:solidFill>
                        <a:latin typeface="Calibri"/>
                        <a:ea typeface="+mn-ea"/>
                        <a:cs typeface="+mn-cs"/>
                      </a:endParaRP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kumimoji="0" lang="es-MX" sz="1200" b="1" i="0" u="none" strike="noStrike" kern="1200" dirty="0">
                          <a:solidFill>
                            <a:srgbClr val="000000"/>
                          </a:solidFill>
                          <a:latin typeface="Calibri"/>
                          <a:ea typeface="+mn-ea"/>
                          <a:cs typeface="+mn-cs"/>
                        </a:rPr>
                        <a:t>12.8%</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kumimoji="0" lang="es-MX" sz="1200" b="1" i="0" u="none" strike="noStrike" kern="1200">
                          <a:solidFill>
                            <a:srgbClr val="000000"/>
                          </a:solidFill>
                          <a:latin typeface="Calibri"/>
                          <a:ea typeface="+mn-ea"/>
                          <a:cs typeface="+mn-cs"/>
                        </a:rPr>
                        <a:t>219</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kumimoji="0" lang="es-MX" sz="1200" b="1" i="0" u="none" strike="noStrike" kern="1200" dirty="0">
                          <a:solidFill>
                            <a:srgbClr val="000000"/>
                          </a:solidFill>
                          <a:latin typeface="Calibri"/>
                          <a:ea typeface="+mn-ea"/>
                          <a:cs typeface="+mn-cs"/>
                        </a:rPr>
                        <a:t>6.7%</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kumimoji="0" lang="es-MX" sz="1200" b="1" i="0" u="none" strike="noStrike" kern="1200" dirty="0" smtClean="0">
                          <a:solidFill>
                            <a:srgbClr val="000000"/>
                          </a:solidFill>
                          <a:latin typeface="Calibri"/>
                          <a:ea typeface="+mn-ea"/>
                          <a:cs typeface="+mn-cs"/>
                        </a:rPr>
                        <a:t>1,767</a:t>
                      </a:r>
                      <a:endParaRPr kumimoji="0" lang="es-MX" sz="1200" b="1" i="0" u="none" strike="noStrike" kern="1200" dirty="0">
                        <a:solidFill>
                          <a:srgbClr val="000000"/>
                        </a:solidFill>
                        <a:latin typeface="Calibri"/>
                        <a:ea typeface="+mn-ea"/>
                        <a:cs typeface="+mn-cs"/>
                      </a:endParaRP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kumimoji="0" lang="es-MX" sz="1200" b="1" i="0" u="none" strike="noStrike" kern="1200">
                          <a:solidFill>
                            <a:srgbClr val="000000"/>
                          </a:solidFill>
                          <a:latin typeface="Calibri"/>
                          <a:ea typeface="+mn-ea"/>
                          <a:cs typeface="+mn-cs"/>
                        </a:rPr>
                        <a:t>11.5%</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r>
              <a:tr h="324000">
                <a:tc>
                  <a:txBody>
                    <a:bodyPr/>
                    <a:lstStyle/>
                    <a:p>
                      <a:pPr marL="50800" indent="0" algn="l" fontAlgn="ctr"/>
                      <a:r>
                        <a:rPr lang="es-MX" sz="1200" b="1" i="0" u="none" strike="noStrike" dirty="0" smtClean="0">
                          <a:solidFill>
                            <a:srgbClr val="000000"/>
                          </a:solidFill>
                          <a:latin typeface="Calibri"/>
                        </a:rPr>
                        <a:t>Más </a:t>
                      </a:r>
                      <a:r>
                        <a:rPr lang="es-MX" sz="1200" b="1" i="0" u="none" strike="noStrike" dirty="0">
                          <a:solidFill>
                            <a:srgbClr val="000000"/>
                          </a:solidFill>
                          <a:latin typeface="Calibri"/>
                        </a:rPr>
                        <a:t>de $50,000</a:t>
                      </a:r>
                    </a:p>
                  </a:txBody>
                  <a:tcPr marL="36000"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kumimoji="0" lang="es-MX" sz="1200" b="1" i="0" u="none" strike="noStrike" kern="1200">
                          <a:solidFill>
                            <a:srgbClr val="000000"/>
                          </a:solidFill>
                          <a:latin typeface="Calibri"/>
                          <a:ea typeface="+mn-ea"/>
                          <a:cs typeface="+mn-cs"/>
                        </a:rPr>
                        <a:t>443</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kumimoji="0" lang="es-MX" sz="1200" b="1" i="0" u="none" strike="noStrike" kern="1200">
                          <a:solidFill>
                            <a:srgbClr val="000000"/>
                          </a:solidFill>
                          <a:latin typeface="Calibri"/>
                          <a:ea typeface="+mn-ea"/>
                          <a:cs typeface="+mn-cs"/>
                        </a:rPr>
                        <a:t>3.7%</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kumimoji="0" lang="es-MX" sz="1200" b="1" i="0" u="none" strike="noStrike" kern="1200">
                          <a:solidFill>
                            <a:srgbClr val="000000"/>
                          </a:solidFill>
                          <a:latin typeface="Calibri"/>
                          <a:ea typeface="+mn-ea"/>
                          <a:cs typeface="+mn-cs"/>
                        </a:rPr>
                        <a:t>41</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kumimoji="0" lang="es-MX" sz="1200" b="1" i="0" u="none" strike="noStrike" kern="1200" dirty="0">
                          <a:solidFill>
                            <a:srgbClr val="000000"/>
                          </a:solidFill>
                          <a:latin typeface="Calibri"/>
                          <a:ea typeface="+mn-ea"/>
                          <a:cs typeface="+mn-cs"/>
                        </a:rPr>
                        <a:t>1.3%</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kumimoji="0" lang="es-MX" sz="1200" b="1" i="0" u="none" strike="noStrike" kern="1200" dirty="0">
                          <a:solidFill>
                            <a:srgbClr val="000000"/>
                          </a:solidFill>
                          <a:latin typeface="Calibri"/>
                          <a:ea typeface="+mn-ea"/>
                          <a:cs typeface="+mn-cs"/>
                        </a:rPr>
                        <a:t>484</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kumimoji="0" lang="es-MX" sz="1200" b="1" i="0" u="none" strike="noStrike" kern="1200">
                          <a:solidFill>
                            <a:srgbClr val="000000"/>
                          </a:solidFill>
                          <a:latin typeface="Calibri"/>
                          <a:ea typeface="+mn-ea"/>
                          <a:cs typeface="+mn-cs"/>
                        </a:rPr>
                        <a:t>3.1%</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r>
              <a:tr h="324000">
                <a:tc>
                  <a:txBody>
                    <a:bodyPr/>
                    <a:lstStyle/>
                    <a:p>
                      <a:pPr marL="50800" indent="0" algn="l" fontAlgn="b"/>
                      <a:r>
                        <a:rPr lang="es-MX" sz="1200" b="1" i="0" u="none" strike="noStrike" dirty="0" smtClean="0">
                          <a:solidFill>
                            <a:schemeClr val="bg1"/>
                          </a:solidFill>
                          <a:latin typeface="Calibri" pitchFamily="34" charset="0"/>
                        </a:rPr>
                        <a:t>Total</a:t>
                      </a:r>
                      <a:endParaRPr lang="es-MX" sz="1200" b="1" i="0" u="none" strike="noStrike" dirty="0">
                        <a:solidFill>
                          <a:schemeClr val="bg1"/>
                        </a:solidFill>
                        <a:latin typeface="Calibri" pitchFamily="34" charset="0"/>
                      </a:endParaRPr>
                    </a:p>
                  </a:txBody>
                  <a:tcPr marL="36000" marR="9525" marT="9525" marB="0" anchor="ctr">
                    <a:lnL w="9525" cap="flat" cmpd="sng" algn="ctr">
                      <a:solidFill>
                        <a:srgbClr val="2DA2BF"/>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algn="ctr" fontAlgn="t"/>
                      <a:r>
                        <a:rPr kumimoji="0" lang="es-MX" sz="1200" b="1" i="0" u="none" strike="noStrike" kern="1200" dirty="0" smtClean="0">
                          <a:solidFill>
                            <a:schemeClr val="bg1"/>
                          </a:solidFill>
                          <a:latin typeface="Calibri"/>
                          <a:ea typeface="+mn-ea"/>
                          <a:cs typeface="+mn-cs"/>
                        </a:rPr>
                        <a:t>12,136</a:t>
                      </a:r>
                      <a:endParaRPr kumimoji="0" lang="es-MX" sz="1200" b="1" i="0" u="none" strike="noStrike" kern="1200" dirty="0">
                        <a:solidFill>
                          <a:schemeClr val="bg1"/>
                        </a:solidFill>
                        <a:latin typeface="Calibri"/>
                        <a:ea typeface="+mn-ea"/>
                        <a:cs typeface="+mn-cs"/>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algn="ctr" fontAlgn="t"/>
                      <a:r>
                        <a:rPr kumimoji="0" lang="es-MX" sz="1200" b="1" i="0" u="none" strike="noStrike" kern="1200" dirty="0" smtClean="0">
                          <a:solidFill>
                            <a:schemeClr val="bg1"/>
                          </a:solidFill>
                          <a:latin typeface="Calibri"/>
                          <a:ea typeface="+mn-ea"/>
                          <a:cs typeface="+mn-cs"/>
                        </a:rPr>
                        <a:t>100%</a:t>
                      </a:r>
                      <a:endParaRPr kumimoji="0" lang="es-MX" sz="1200" b="1" i="0" u="none" strike="noStrike" kern="1200" dirty="0">
                        <a:solidFill>
                          <a:schemeClr val="bg1"/>
                        </a:solidFill>
                        <a:latin typeface="Calibri"/>
                        <a:ea typeface="+mn-ea"/>
                        <a:cs typeface="+mn-cs"/>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algn="ctr" fontAlgn="t"/>
                      <a:r>
                        <a:rPr kumimoji="0" lang="es-MX" sz="1200" b="1" i="0" u="none" strike="noStrike" kern="1200" dirty="0" smtClean="0">
                          <a:solidFill>
                            <a:schemeClr val="bg1"/>
                          </a:solidFill>
                          <a:latin typeface="Calibri"/>
                          <a:ea typeface="+mn-ea"/>
                          <a:cs typeface="+mn-cs"/>
                        </a:rPr>
                        <a:t>3,253</a:t>
                      </a:r>
                      <a:endParaRPr kumimoji="0" lang="es-MX" sz="1200" b="1" i="0" u="none" strike="noStrike" kern="1200" dirty="0">
                        <a:solidFill>
                          <a:schemeClr val="bg1"/>
                        </a:solidFill>
                        <a:latin typeface="Calibri"/>
                        <a:ea typeface="+mn-ea"/>
                        <a:cs typeface="+mn-cs"/>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algn="ctr" fontAlgn="t"/>
                      <a:r>
                        <a:rPr kumimoji="0" lang="es-MX" sz="1200" b="1" i="0" u="none" strike="noStrike" kern="1200" dirty="0" smtClean="0">
                          <a:solidFill>
                            <a:schemeClr val="bg1"/>
                          </a:solidFill>
                          <a:latin typeface="Calibri"/>
                          <a:ea typeface="+mn-ea"/>
                          <a:cs typeface="+mn-cs"/>
                        </a:rPr>
                        <a:t>100%</a:t>
                      </a:r>
                      <a:endParaRPr kumimoji="0" lang="es-MX" sz="1200" b="1" i="0" u="none" strike="noStrike" kern="1200" dirty="0">
                        <a:solidFill>
                          <a:schemeClr val="bg1"/>
                        </a:solidFill>
                        <a:latin typeface="Calibri"/>
                        <a:ea typeface="+mn-ea"/>
                        <a:cs typeface="+mn-cs"/>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algn="ctr" fontAlgn="t"/>
                      <a:r>
                        <a:rPr kumimoji="0" lang="es-MX" sz="1200" b="1" i="0" u="none" strike="noStrike" kern="1200" dirty="0" smtClean="0">
                          <a:solidFill>
                            <a:schemeClr val="bg1"/>
                          </a:solidFill>
                          <a:latin typeface="Calibri"/>
                          <a:ea typeface="+mn-ea"/>
                          <a:cs typeface="+mn-cs"/>
                        </a:rPr>
                        <a:t>15,389</a:t>
                      </a:r>
                      <a:endParaRPr kumimoji="0" lang="es-MX" sz="1200" b="1" i="0" u="none" strike="noStrike" kern="1200" dirty="0">
                        <a:solidFill>
                          <a:schemeClr val="bg1"/>
                        </a:solidFill>
                        <a:latin typeface="Calibri"/>
                        <a:ea typeface="+mn-ea"/>
                        <a:cs typeface="+mn-cs"/>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algn="ctr" fontAlgn="t"/>
                      <a:r>
                        <a:rPr kumimoji="0" lang="es-MX" sz="1200" b="1" i="0" u="none" strike="noStrike" kern="1200" dirty="0" smtClean="0">
                          <a:solidFill>
                            <a:schemeClr val="bg1"/>
                          </a:solidFill>
                          <a:latin typeface="Calibri"/>
                          <a:ea typeface="+mn-ea"/>
                          <a:cs typeface="+mn-cs"/>
                        </a:rPr>
                        <a:t>100%</a:t>
                      </a:r>
                      <a:endParaRPr kumimoji="0" lang="es-MX" sz="1200" b="1" i="0" u="none" strike="noStrike" kern="1200" dirty="0">
                        <a:solidFill>
                          <a:schemeClr val="bg1"/>
                        </a:solidFill>
                        <a:latin typeface="Calibri"/>
                        <a:ea typeface="+mn-ea"/>
                        <a:cs typeface="+mn-cs"/>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r>
            </a:tbl>
          </a:graphicData>
        </a:graphic>
      </p:graphicFrame>
      <p:sp>
        <p:nvSpPr>
          <p:cNvPr id="8" name="7 Rectángulo"/>
          <p:cNvSpPr/>
          <p:nvPr/>
        </p:nvSpPr>
        <p:spPr>
          <a:xfrm>
            <a:off x="738721" y="1495817"/>
            <a:ext cx="7653375" cy="276999"/>
          </a:xfrm>
          <a:prstGeom prst="rect">
            <a:avLst/>
          </a:prstGeom>
        </p:spPr>
        <p:txBody>
          <a:bodyPr wrap="square">
            <a:spAutoFit/>
          </a:bodyPr>
          <a:lstStyle/>
          <a:p>
            <a:pPr algn="ctr"/>
            <a:r>
              <a:rPr lang="es-MX" sz="1200" b="1" dirty="0" smtClean="0">
                <a:latin typeface="Calibri" pitchFamily="34" charset="0"/>
              </a:rPr>
              <a:t>Ingreso familiar mensual aproximado</a:t>
            </a:r>
          </a:p>
        </p:txBody>
      </p:sp>
      <p:sp>
        <p:nvSpPr>
          <p:cNvPr id="10" name="5 CuadroTexto"/>
          <p:cNvSpPr txBox="1"/>
          <p:nvPr/>
        </p:nvSpPr>
        <p:spPr>
          <a:xfrm>
            <a:off x="76169" y="85702"/>
            <a:ext cx="8388000" cy="864000"/>
          </a:xfrm>
          <a:prstGeom prst="rect">
            <a:avLst/>
          </a:prstGeom>
          <a:noFill/>
        </p:spPr>
        <p:txBody>
          <a:bodyPr wrap="square" rtlCol="0" anchor="ctr">
            <a:noAutofit/>
          </a:bodyPr>
          <a:lstStyle/>
          <a:p>
            <a:r>
              <a:rPr lang="es-MX" b="1" dirty="0" smtClean="0">
                <a:latin typeface="Calibri" pitchFamily="34" charset="0"/>
              </a:rPr>
              <a:t>Sociodemográficos</a:t>
            </a:r>
          </a:p>
          <a:p>
            <a:pPr lvl="0"/>
            <a:r>
              <a:rPr lang="es-ES" sz="1400" b="1" i="1" dirty="0">
                <a:solidFill>
                  <a:prstClr val="black"/>
                </a:solidFill>
                <a:latin typeface="Calibri" pitchFamily="34" charset="0"/>
              </a:rPr>
              <a:t>2007 a </a:t>
            </a:r>
            <a:r>
              <a:rPr lang="es-ES" sz="1400" b="1" i="1" dirty="0" smtClean="0">
                <a:solidFill>
                  <a:prstClr val="black"/>
                </a:solidFill>
                <a:latin typeface="Calibri" pitchFamily="34" charset="0"/>
              </a:rPr>
              <a:t>2017</a:t>
            </a:r>
            <a:endParaRPr lang="es-MX" b="1" dirty="0" smtClean="0">
              <a:latin typeface="Calibri" pitchFamily="34"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76169" y="85702"/>
            <a:ext cx="8388000" cy="864000"/>
          </a:xfrm>
          <a:prstGeom prst="rect">
            <a:avLst/>
          </a:prstGeom>
          <a:noFill/>
        </p:spPr>
        <p:txBody>
          <a:bodyPr wrap="square" rtlCol="0" anchor="ctr">
            <a:noAutofit/>
          </a:bodyPr>
          <a:lstStyle/>
          <a:p>
            <a:pPr algn="ctr"/>
            <a:r>
              <a:rPr lang="es-MX" sz="2000" b="1" dirty="0" smtClean="0">
                <a:latin typeface="Calibri" pitchFamily="34" charset="0"/>
              </a:rPr>
              <a:t>I N T R O D U C C I Ó N</a:t>
            </a:r>
            <a:endParaRPr lang="es-ES" sz="1600" b="1" i="1" dirty="0">
              <a:latin typeface="Calibri" pitchFamily="34" charset="0"/>
            </a:endParaRPr>
          </a:p>
        </p:txBody>
      </p:sp>
      <p:sp>
        <p:nvSpPr>
          <p:cNvPr id="14" name="13 Marcador de número de diapositiva"/>
          <p:cNvSpPr>
            <a:spLocks noGrp="1"/>
          </p:cNvSpPr>
          <p:nvPr>
            <p:ph type="sldNum" sz="quarter" idx="12"/>
          </p:nvPr>
        </p:nvSpPr>
        <p:spPr/>
        <p:txBody>
          <a:bodyPr vert="horz" anchor="b"/>
          <a:lstStyle/>
          <a:p>
            <a:pPr>
              <a:defRPr/>
            </a:pPr>
            <a:fld id="{BD43386B-512A-4F48-AC60-1F2A615D5642}" type="slidenum">
              <a:rPr lang="es-MX" b="1" smtClean="0">
                <a:latin typeface="Calibri" pitchFamily="34" charset="0"/>
              </a:rPr>
              <a:pPr>
                <a:defRPr/>
              </a:pPr>
              <a:t>5</a:t>
            </a:fld>
            <a:endParaRPr lang="es-MX" b="1" dirty="0">
              <a:latin typeface="Calibri" pitchFamily="34" charset="0"/>
            </a:endParaRPr>
          </a:p>
        </p:txBody>
      </p:sp>
      <p:sp>
        <p:nvSpPr>
          <p:cNvPr id="4" name="3 Rectángulo"/>
          <p:cNvSpPr/>
          <p:nvPr/>
        </p:nvSpPr>
        <p:spPr>
          <a:xfrm>
            <a:off x="251520" y="1268760"/>
            <a:ext cx="8640960" cy="5355312"/>
          </a:xfrm>
          <a:prstGeom prst="rect">
            <a:avLst/>
          </a:prstGeom>
        </p:spPr>
        <p:txBody>
          <a:bodyPr wrap="square">
            <a:spAutoFit/>
          </a:bodyPr>
          <a:lstStyle/>
          <a:p>
            <a:pPr algn="just"/>
            <a:r>
              <a:rPr lang="es-MX" b="1" dirty="0">
                <a:latin typeface="Calibri" pitchFamily="34" charset="0"/>
                <a:cs typeface="Calibri" pitchFamily="34" charset="0"/>
              </a:rPr>
              <a:t>A fin de contar con </a:t>
            </a:r>
            <a:r>
              <a:rPr lang="es-MX" b="1" dirty="0" smtClean="0">
                <a:latin typeface="Calibri" pitchFamily="34" charset="0"/>
                <a:cs typeface="Calibri" pitchFamily="34" charset="0"/>
              </a:rPr>
              <a:t>indicadores </a:t>
            </a:r>
            <a:r>
              <a:rPr lang="es-MX" b="1" dirty="0">
                <a:latin typeface="Calibri" pitchFamily="34" charset="0"/>
                <a:cs typeface="Calibri" pitchFamily="34" charset="0"/>
              </a:rPr>
              <a:t>que permitan conocer </a:t>
            </a:r>
            <a:r>
              <a:rPr lang="es-MX" b="1" dirty="0" smtClean="0">
                <a:latin typeface="Calibri" pitchFamily="34" charset="0"/>
                <a:cs typeface="Calibri" pitchFamily="34" charset="0"/>
              </a:rPr>
              <a:t>el </a:t>
            </a:r>
            <a:r>
              <a:rPr lang="es-MX" b="1" dirty="0">
                <a:latin typeface="Calibri" pitchFamily="34" charset="0"/>
                <a:cs typeface="Calibri" pitchFamily="34" charset="0"/>
              </a:rPr>
              <a:t>grado de satisfacción que manifiestan los solicitantes sobre diversos aspectos relacionados con las respuestas que les dan los </a:t>
            </a:r>
            <a:r>
              <a:rPr lang="es-MX" b="1" dirty="0" smtClean="0">
                <a:latin typeface="Calibri" pitchFamily="34" charset="0"/>
                <a:cs typeface="Calibri" pitchFamily="34" charset="0"/>
              </a:rPr>
              <a:t>Sujetos Obligados </a:t>
            </a:r>
            <a:r>
              <a:rPr lang="es-MX" b="1" dirty="0">
                <a:latin typeface="Calibri" pitchFamily="34" charset="0"/>
                <a:cs typeface="Calibri" pitchFamily="34" charset="0"/>
              </a:rPr>
              <a:t>a sus solicitudes de información pública, el </a:t>
            </a:r>
            <a:r>
              <a:rPr lang="es-MX" b="1" dirty="0" smtClean="0">
                <a:latin typeface="Calibri" pitchFamily="34" charset="0"/>
                <a:cs typeface="Calibri" pitchFamily="34" charset="0"/>
              </a:rPr>
              <a:t>Instituto de Acceso a la Información Pública y Protección de Datos Personales del Distrito Federal (INFODF) instrumentó </a:t>
            </a:r>
            <a:r>
              <a:rPr lang="es-MX" b="1" dirty="0">
                <a:latin typeface="Calibri" pitchFamily="34" charset="0"/>
                <a:cs typeface="Calibri" pitchFamily="34" charset="0"/>
              </a:rPr>
              <a:t>la Encuesta de Satisfacción </a:t>
            </a:r>
            <a:r>
              <a:rPr lang="es-MX" b="1" dirty="0" smtClean="0">
                <a:latin typeface="Calibri" pitchFamily="34" charset="0"/>
                <a:cs typeface="Calibri" pitchFamily="34" charset="0"/>
              </a:rPr>
              <a:t>del Solicitante </a:t>
            </a:r>
            <a:r>
              <a:rPr lang="es-MX" b="1" dirty="0">
                <a:latin typeface="Calibri" pitchFamily="34" charset="0"/>
                <a:cs typeface="Calibri" pitchFamily="34" charset="0"/>
              </a:rPr>
              <a:t>de Información </a:t>
            </a:r>
            <a:r>
              <a:rPr lang="es-MX" b="1" dirty="0" smtClean="0">
                <a:latin typeface="Calibri" pitchFamily="34" charset="0"/>
                <a:cs typeface="Calibri" pitchFamily="34" charset="0"/>
              </a:rPr>
              <a:t>Pública (ESSIP), </a:t>
            </a:r>
            <a:r>
              <a:rPr lang="es-MX" b="1" dirty="0">
                <a:latin typeface="Calibri" pitchFamily="34" charset="0"/>
                <a:cs typeface="Calibri" pitchFamily="34" charset="0"/>
              </a:rPr>
              <a:t>tanto en el sistema </a:t>
            </a:r>
            <a:r>
              <a:rPr lang="es-MX" b="1" dirty="0" smtClean="0">
                <a:latin typeface="Calibri" pitchFamily="34" charset="0"/>
                <a:cs typeface="Calibri" pitchFamily="34" charset="0"/>
              </a:rPr>
              <a:t>INFOMEX como </a:t>
            </a:r>
            <a:r>
              <a:rPr lang="es-MX" b="1" dirty="0">
                <a:latin typeface="Calibri" pitchFamily="34" charset="0"/>
                <a:cs typeface="Calibri" pitchFamily="34" charset="0"/>
              </a:rPr>
              <a:t>a través de la instalación </a:t>
            </a:r>
            <a:r>
              <a:rPr lang="es-MX" b="1" dirty="0" smtClean="0">
                <a:latin typeface="Calibri" pitchFamily="34" charset="0"/>
                <a:cs typeface="Calibri" pitchFamily="34" charset="0"/>
              </a:rPr>
              <a:t>de </a:t>
            </a:r>
            <a:r>
              <a:rPr lang="es-MX" b="1" dirty="0">
                <a:latin typeface="Calibri" pitchFamily="34" charset="0"/>
                <a:cs typeface="Calibri" pitchFamily="34" charset="0"/>
              </a:rPr>
              <a:t>buzones en cada una de las </a:t>
            </a:r>
            <a:r>
              <a:rPr lang="es-MX" b="1" dirty="0" smtClean="0">
                <a:latin typeface="Calibri" pitchFamily="34" charset="0"/>
                <a:cs typeface="Calibri" pitchFamily="34" charset="0"/>
              </a:rPr>
              <a:t>Unidades de Transparencia (UT) de </a:t>
            </a:r>
            <a:r>
              <a:rPr lang="es-MX" b="1" dirty="0">
                <a:latin typeface="Calibri" pitchFamily="34" charset="0"/>
                <a:cs typeface="Calibri" pitchFamily="34" charset="0"/>
              </a:rPr>
              <a:t>los </a:t>
            </a:r>
            <a:r>
              <a:rPr lang="es-MX" b="1" dirty="0" smtClean="0">
                <a:latin typeface="Calibri" pitchFamily="34" charset="0"/>
                <a:cs typeface="Calibri" pitchFamily="34" charset="0"/>
              </a:rPr>
              <a:t>Sujetos Obligados</a:t>
            </a:r>
            <a:r>
              <a:rPr lang="es-MX" b="1" dirty="0">
                <a:latin typeface="Calibri" pitchFamily="34" charset="0"/>
                <a:cs typeface="Calibri" pitchFamily="34" charset="0"/>
              </a:rPr>
              <a:t>, para aquellos casos en los que los solicitantes reciben su respuesta en dichas oficinas.</a:t>
            </a:r>
          </a:p>
          <a:p>
            <a:pPr algn="just"/>
            <a:endParaRPr lang="es-MX" b="1" dirty="0">
              <a:latin typeface="Calibri" pitchFamily="34" charset="0"/>
              <a:cs typeface="Calibri" pitchFamily="34" charset="0"/>
            </a:endParaRPr>
          </a:p>
          <a:p>
            <a:pPr algn="just"/>
            <a:r>
              <a:rPr lang="es-MX" b="1" dirty="0">
                <a:latin typeface="Calibri" pitchFamily="34" charset="0"/>
                <a:cs typeface="Calibri" pitchFamily="34" charset="0"/>
              </a:rPr>
              <a:t>Para lograr una mayor objetividad para dicho estudio, en el caso de las encuestas que se aplican directamente en las Unidades de Transparencia , una vez que el solicitante recibe su respuesta, todos los requirentes reciben </a:t>
            </a:r>
            <a:r>
              <a:rPr lang="es-MX" b="1" dirty="0" smtClean="0">
                <a:latin typeface="Calibri" pitchFamily="34" charset="0"/>
                <a:cs typeface="Calibri" pitchFamily="34" charset="0"/>
              </a:rPr>
              <a:t>el </a:t>
            </a:r>
            <a:r>
              <a:rPr lang="es-MX" b="1" dirty="0">
                <a:latin typeface="Calibri" pitchFamily="34" charset="0"/>
                <a:cs typeface="Calibri" pitchFamily="34" charset="0"/>
              </a:rPr>
              <a:t>cuestionario, en el que no se solicita ni un solo dato de identificación, y lo responden con toda privacidad para después depositarlo a manera de voto con la hoja de papel doblada, en los buzones que para tal efecto ha instalado el </a:t>
            </a:r>
            <a:r>
              <a:rPr lang="es-MX" b="1" dirty="0" smtClean="0">
                <a:latin typeface="Calibri" pitchFamily="34" charset="0"/>
                <a:cs typeface="Calibri" pitchFamily="34" charset="0"/>
              </a:rPr>
              <a:t>INFODF en </a:t>
            </a:r>
            <a:r>
              <a:rPr lang="es-MX" b="1" dirty="0">
                <a:latin typeface="Calibri" pitchFamily="34" charset="0"/>
                <a:cs typeface="Calibri" pitchFamily="34" charset="0"/>
              </a:rPr>
              <a:t>cada una de las Unidades de </a:t>
            </a:r>
            <a:r>
              <a:rPr lang="es-MX" b="1" dirty="0" smtClean="0">
                <a:latin typeface="Calibri" pitchFamily="34" charset="0"/>
                <a:cs typeface="Calibri" pitchFamily="34" charset="0"/>
              </a:rPr>
              <a:t>Transparencia, </a:t>
            </a:r>
            <a:r>
              <a:rPr lang="es-MX" b="1" dirty="0">
                <a:latin typeface="Calibri" pitchFamily="34" charset="0"/>
                <a:cs typeface="Calibri" pitchFamily="34" charset="0"/>
              </a:rPr>
              <a:t>y de los cuales las </a:t>
            </a:r>
            <a:r>
              <a:rPr lang="es-MX" b="1" dirty="0" smtClean="0">
                <a:latin typeface="Calibri" pitchFamily="34" charset="0"/>
                <a:cs typeface="Calibri" pitchFamily="34" charset="0"/>
              </a:rPr>
              <a:t>UT </a:t>
            </a:r>
            <a:r>
              <a:rPr lang="es-MX" b="1" dirty="0">
                <a:latin typeface="Calibri" pitchFamily="34" charset="0"/>
                <a:cs typeface="Calibri" pitchFamily="34" charset="0"/>
              </a:rPr>
              <a:t>no cuentan con llave. En el caso de las encuestas que los solicitantes responden a través de </a:t>
            </a:r>
            <a:r>
              <a:rPr lang="es-MX" b="1" dirty="0" smtClean="0">
                <a:latin typeface="Calibri" pitchFamily="34" charset="0"/>
                <a:cs typeface="Calibri" pitchFamily="34" charset="0"/>
              </a:rPr>
              <a:t>INFOMEX, </a:t>
            </a:r>
            <a:r>
              <a:rPr lang="es-MX" b="1" dirty="0">
                <a:latin typeface="Calibri" pitchFamily="34" charset="0"/>
                <a:cs typeface="Calibri" pitchFamily="34" charset="0"/>
              </a:rPr>
              <a:t>después de que reciben su respuesta, esta privacidad es aún mayor, pues los requirentes la responden directamente en el Sistema por medio de sus computadoras dentro de sus espacios personales, ya sea del hogar o el trabajo.</a:t>
            </a:r>
          </a:p>
        </p:txBody>
      </p:sp>
    </p:spTree>
    <p:extLst>
      <p:ext uri="{BB962C8B-B14F-4D97-AF65-F5344CB8AC3E}">
        <p14:creationId xmlns:p14="http://schemas.microsoft.com/office/powerpoint/2010/main" val="255691451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8 Marcador de número de diapositiva"/>
          <p:cNvSpPr>
            <a:spLocks noGrp="1"/>
          </p:cNvSpPr>
          <p:nvPr>
            <p:ph type="sldNum" sz="quarter" idx="12"/>
          </p:nvPr>
        </p:nvSpPr>
        <p:spPr/>
        <p:txBody>
          <a:bodyPr/>
          <a:lstStyle/>
          <a:p>
            <a:pPr>
              <a:defRPr/>
            </a:pPr>
            <a:fld id="{BD43386B-512A-4F48-AC60-1F2A615D5642}" type="slidenum">
              <a:rPr lang="es-MX" smtClean="0"/>
              <a:pPr>
                <a:defRPr/>
              </a:pPr>
              <a:t>6</a:t>
            </a:fld>
            <a:endParaRPr lang="es-MX" dirty="0"/>
          </a:p>
        </p:txBody>
      </p:sp>
      <p:sp>
        <p:nvSpPr>
          <p:cNvPr id="8" name="7 Rectángulo"/>
          <p:cNvSpPr/>
          <p:nvPr/>
        </p:nvSpPr>
        <p:spPr>
          <a:xfrm>
            <a:off x="342029" y="1197440"/>
            <a:ext cx="8453778" cy="707886"/>
          </a:xfrm>
          <a:prstGeom prst="rect">
            <a:avLst/>
          </a:prstGeom>
        </p:spPr>
        <p:txBody>
          <a:bodyPr wrap="square">
            <a:spAutoFit/>
          </a:bodyPr>
          <a:lstStyle/>
          <a:p>
            <a:pPr algn="ctr"/>
            <a:r>
              <a:rPr lang="es-MX" sz="1300" b="1" dirty="0" smtClean="0">
                <a:latin typeface="Calibri" pitchFamily="34" charset="0"/>
              </a:rPr>
              <a:t>En general, ¿cómo califica usted al portal de internet de INFOMEX como medio para realizar solicitudes de información pública?  /  ¿cómo califica usted la atención que le dio el personal de la Unidad </a:t>
            </a:r>
            <a:r>
              <a:rPr lang="es-MX" sz="1300" b="1" dirty="0">
                <a:latin typeface="Calibri" pitchFamily="34" charset="0"/>
              </a:rPr>
              <a:t>de Transparencia </a:t>
            </a:r>
            <a:r>
              <a:rPr lang="es-MX" sz="1300" b="1" dirty="0" smtClean="0">
                <a:latin typeface="Calibri" pitchFamily="34" charset="0"/>
              </a:rPr>
              <a:t>que recibió y dio respuesta a su solicitud de información?</a:t>
            </a:r>
          </a:p>
        </p:txBody>
      </p:sp>
      <p:graphicFrame>
        <p:nvGraphicFramePr>
          <p:cNvPr id="6" name="5 Gráfico"/>
          <p:cNvGraphicFramePr/>
          <p:nvPr>
            <p:extLst>
              <p:ext uri="{D42A27DB-BD31-4B8C-83A1-F6EECF244321}">
                <p14:modId xmlns:p14="http://schemas.microsoft.com/office/powerpoint/2010/main" val="4203781259"/>
              </p:ext>
            </p:extLst>
          </p:nvPr>
        </p:nvGraphicFramePr>
        <p:xfrm>
          <a:off x="1691680" y="2492896"/>
          <a:ext cx="5760640" cy="3568848"/>
        </p:xfrm>
        <a:graphic>
          <a:graphicData uri="http://schemas.openxmlformats.org/drawingml/2006/chart">
            <c:chart xmlns:c="http://schemas.openxmlformats.org/drawingml/2006/chart" xmlns:r="http://schemas.openxmlformats.org/officeDocument/2006/relationships" r:id="rId3"/>
          </a:graphicData>
        </a:graphic>
      </p:graphicFrame>
      <p:sp>
        <p:nvSpPr>
          <p:cNvPr id="7" name="6 CuadroTexto"/>
          <p:cNvSpPr txBox="1"/>
          <p:nvPr/>
        </p:nvSpPr>
        <p:spPr>
          <a:xfrm>
            <a:off x="76169" y="85702"/>
            <a:ext cx="8388000" cy="864000"/>
          </a:xfrm>
          <a:prstGeom prst="rect">
            <a:avLst/>
          </a:prstGeom>
          <a:noFill/>
        </p:spPr>
        <p:txBody>
          <a:bodyPr wrap="square" rtlCol="0" anchor="ctr">
            <a:noAutofit/>
          </a:bodyPr>
          <a:lstStyle/>
          <a:p>
            <a:pPr lvl="0"/>
            <a:r>
              <a:rPr lang="es-MX" b="1" dirty="0" smtClean="0">
                <a:latin typeface="Calibri" pitchFamily="34" charset="0"/>
              </a:rPr>
              <a:t>Opinión del portal INFOMEX / la atención recibida en la UT</a:t>
            </a:r>
          </a:p>
          <a:p>
            <a:r>
              <a:rPr lang="es-MX" sz="1400" b="1" i="1" dirty="0">
                <a:latin typeface="Calibri" pitchFamily="34" charset="0"/>
              </a:rPr>
              <a:t>2007 a </a:t>
            </a:r>
            <a:r>
              <a:rPr lang="es-MX" sz="1400" b="1" i="1" dirty="0" smtClean="0">
                <a:latin typeface="Calibri" pitchFamily="34" charset="0"/>
              </a:rPr>
              <a:t>2017</a:t>
            </a:r>
            <a:endParaRPr lang="es-MX" sz="1400" b="1" dirty="0">
              <a:latin typeface="Calibri" pitchFamily="34" charset="0"/>
            </a:endParaRPr>
          </a:p>
          <a:p>
            <a:pPr lvl="0"/>
            <a:r>
              <a:rPr lang="es-MX" sz="1400" b="1" i="1" dirty="0" smtClean="0">
                <a:solidFill>
                  <a:prstClr val="black"/>
                </a:solidFill>
                <a:latin typeface="Calibri" pitchFamily="34" charset="0"/>
              </a:rPr>
              <a:t>General</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76169" y="85702"/>
            <a:ext cx="8388000" cy="864000"/>
          </a:xfrm>
          <a:prstGeom prst="rect">
            <a:avLst/>
          </a:prstGeom>
          <a:noFill/>
        </p:spPr>
        <p:txBody>
          <a:bodyPr wrap="square" rtlCol="0" anchor="ctr">
            <a:noAutofit/>
          </a:bodyPr>
          <a:lstStyle/>
          <a:p>
            <a:pPr lvl="0"/>
            <a:r>
              <a:rPr lang="es-MX" b="1" dirty="0" smtClean="0">
                <a:latin typeface="Calibri" pitchFamily="34" charset="0"/>
              </a:rPr>
              <a:t>Opinión del portal INFOMEX / la atención recibida en la UT</a:t>
            </a:r>
          </a:p>
          <a:p>
            <a:r>
              <a:rPr lang="es-ES" sz="1400" b="1" i="1" dirty="0">
                <a:solidFill>
                  <a:prstClr val="black"/>
                </a:solidFill>
                <a:latin typeface="Calibri" pitchFamily="34" charset="0"/>
              </a:rPr>
              <a:t>2007 a </a:t>
            </a:r>
            <a:r>
              <a:rPr lang="es-ES" sz="1400" b="1" i="1" dirty="0" smtClean="0">
                <a:solidFill>
                  <a:prstClr val="black"/>
                </a:solidFill>
                <a:latin typeface="Calibri" pitchFamily="34" charset="0"/>
              </a:rPr>
              <a:t>2017</a:t>
            </a:r>
            <a:endParaRPr lang="es-MX" sz="2000" b="1" dirty="0">
              <a:latin typeface="Calibri" pitchFamily="34" charset="0"/>
            </a:endParaRPr>
          </a:p>
          <a:p>
            <a:pPr lvl="0"/>
            <a:r>
              <a:rPr lang="es-MX" sz="1400" b="1" i="1" dirty="0" smtClean="0">
                <a:solidFill>
                  <a:prstClr val="black"/>
                </a:solidFill>
                <a:latin typeface="Calibri" pitchFamily="34" charset="0"/>
              </a:rPr>
              <a:t>General por Órgano de gobierno</a:t>
            </a:r>
          </a:p>
        </p:txBody>
      </p:sp>
      <p:sp>
        <p:nvSpPr>
          <p:cNvPr id="9" name="8 Marcador de número de diapositiva"/>
          <p:cNvSpPr>
            <a:spLocks noGrp="1"/>
          </p:cNvSpPr>
          <p:nvPr>
            <p:ph type="sldNum" sz="quarter" idx="12"/>
          </p:nvPr>
        </p:nvSpPr>
        <p:spPr/>
        <p:txBody>
          <a:bodyPr/>
          <a:lstStyle/>
          <a:p>
            <a:pPr>
              <a:defRPr/>
            </a:pPr>
            <a:fld id="{BD43386B-512A-4F48-AC60-1F2A615D5642}" type="slidenum">
              <a:rPr lang="es-MX" smtClean="0"/>
              <a:pPr>
                <a:defRPr/>
              </a:pPr>
              <a:t>7</a:t>
            </a:fld>
            <a:endParaRPr lang="es-MX" dirty="0"/>
          </a:p>
        </p:txBody>
      </p:sp>
      <p:sp>
        <p:nvSpPr>
          <p:cNvPr id="8" name="7 Rectángulo"/>
          <p:cNvSpPr/>
          <p:nvPr/>
        </p:nvSpPr>
        <p:spPr>
          <a:xfrm>
            <a:off x="371739" y="1052736"/>
            <a:ext cx="8453778" cy="692497"/>
          </a:xfrm>
          <a:prstGeom prst="rect">
            <a:avLst/>
          </a:prstGeom>
        </p:spPr>
        <p:txBody>
          <a:bodyPr wrap="square">
            <a:spAutoFit/>
          </a:bodyPr>
          <a:lstStyle/>
          <a:p>
            <a:pPr algn="ctr"/>
            <a:r>
              <a:rPr lang="es-MX" sz="1300" b="1" dirty="0" smtClean="0">
                <a:latin typeface="Calibri" pitchFamily="34" charset="0"/>
              </a:rPr>
              <a:t>En general, ¿cómo califica usted al portal de internet de INFOMEX como medio para realizar solicitudes de información pública?  /  ¿cómo califica usted la atención que le dio el personal de la Unidad de Transparencia que recibió y dio respuesta a su solicitud de información?</a:t>
            </a:r>
          </a:p>
        </p:txBody>
      </p:sp>
      <p:graphicFrame>
        <p:nvGraphicFramePr>
          <p:cNvPr id="10" name="9 Tabla"/>
          <p:cNvGraphicFramePr>
            <a:graphicFrameLocks noGrp="1"/>
          </p:cNvGraphicFramePr>
          <p:nvPr>
            <p:extLst>
              <p:ext uri="{D42A27DB-BD31-4B8C-83A1-F6EECF244321}">
                <p14:modId xmlns:p14="http://schemas.microsoft.com/office/powerpoint/2010/main" val="4233727018"/>
              </p:ext>
            </p:extLst>
          </p:nvPr>
        </p:nvGraphicFramePr>
        <p:xfrm>
          <a:off x="148395" y="1801656"/>
          <a:ext cx="8854544" cy="4779424"/>
        </p:xfrm>
        <a:graphic>
          <a:graphicData uri="http://schemas.openxmlformats.org/drawingml/2006/table">
            <a:tbl>
              <a:tblPr/>
              <a:tblGrid>
                <a:gridCol w="2087656"/>
                <a:gridCol w="971840"/>
                <a:gridCol w="719882"/>
                <a:gridCol w="971840"/>
                <a:gridCol w="719882"/>
                <a:gridCol w="971840"/>
                <a:gridCol w="719882"/>
                <a:gridCol w="971840"/>
                <a:gridCol w="719882"/>
              </a:tblGrid>
              <a:tr h="348863">
                <a:tc rowSpan="2">
                  <a:txBody>
                    <a:bodyPr/>
                    <a:lstStyle/>
                    <a:p>
                      <a:pPr algn="ctr" fontAlgn="ctr"/>
                      <a:r>
                        <a:rPr lang="es-MX" sz="1200" b="1" i="0" u="none" strike="noStrike" dirty="0">
                          <a:solidFill>
                            <a:srgbClr val="FFFFFF"/>
                          </a:solidFill>
                          <a:latin typeface="Calibri"/>
                        </a:rPr>
                        <a:t>Órgano </a:t>
                      </a:r>
                      <a:r>
                        <a:rPr lang="es-MX" sz="1200" b="1" i="0" u="none" strike="noStrike" dirty="0" smtClean="0">
                          <a:solidFill>
                            <a:srgbClr val="FFFFFF"/>
                          </a:solidFill>
                          <a:latin typeface="Calibri"/>
                        </a:rPr>
                        <a:t>de</a:t>
                      </a:r>
                    </a:p>
                    <a:p>
                      <a:pPr algn="ctr" fontAlgn="ctr"/>
                      <a:r>
                        <a:rPr lang="es-MX" sz="1200" b="1" i="0" u="none" strike="noStrike" dirty="0" smtClean="0">
                          <a:solidFill>
                            <a:srgbClr val="FFFFFF"/>
                          </a:solidFill>
                          <a:latin typeface="Calibri"/>
                        </a:rPr>
                        <a:t> gobierno</a:t>
                      </a:r>
                      <a:endParaRPr lang="es-MX" sz="1200" b="1" i="0" u="none" strike="noStrike" dirty="0">
                        <a:solidFill>
                          <a:srgbClr val="FFFFFF"/>
                        </a:solidFill>
                        <a:latin typeface="Calibri"/>
                      </a:endParaRPr>
                    </a:p>
                  </a:txBody>
                  <a:tcPr marL="6220" marR="6220" marT="6220" marB="0" anchor="ctr">
                    <a:lnL w="6350" cap="flat" cmpd="sng" algn="ctr">
                      <a:solidFill>
                        <a:srgbClr val="008080"/>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gridSpan="2">
                  <a:txBody>
                    <a:bodyPr/>
                    <a:lstStyle/>
                    <a:p>
                      <a:pPr algn="ctr" fontAlgn="ctr"/>
                      <a:r>
                        <a:rPr lang="es-MX" sz="1200" b="1" i="0" u="none" strike="noStrike" dirty="0">
                          <a:solidFill>
                            <a:srgbClr val="FFFFFF"/>
                          </a:solidFill>
                          <a:latin typeface="Calibri"/>
                        </a:rPr>
                        <a:t>Bueno</a:t>
                      </a:r>
                    </a:p>
                  </a:txBody>
                  <a:tcPr marL="6220" marR="6220" marT="622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hMerge="1">
                  <a:txBody>
                    <a:bodyPr/>
                    <a:lstStyle/>
                    <a:p>
                      <a:endParaRPr lang="es-MX"/>
                    </a:p>
                  </a:txBody>
                  <a:tcPr/>
                </a:tc>
                <a:tc gridSpan="2">
                  <a:txBody>
                    <a:bodyPr/>
                    <a:lstStyle/>
                    <a:p>
                      <a:pPr algn="ctr" fontAlgn="ctr"/>
                      <a:r>
                        <a:rPr lang="es-MX" sz="1200" b="1" i="0" u="none" strike="noStrike" dirty="0">
                          <a:solidFill>
                            <a:srgbClr val="FFFFFF"/>
                          </a:solidFill>
                          <a:latin typeface="Calibri"/>
                        </a:rPr>
                        <a:t>Regular</a:t>
                      </a:r>
                    </a:p>
                  </a:txBody>
                  <a:tcPr marL="6220" marR="6220" marT="622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hMerge="1">
                  <a:txBody>
                    <a:bodyPr/>
                    <a:lstStyle/>
                    <a:p>
                      <a:endParaRPr lang="es-MX"/>
                    </a:p>
                  </a:txBody>
                  <a:tcPr/>
                </a:tc>
                <a:tc gridSpan="2">
                  <a:txBody>
                    <a:bodyPr/>
                    <a:lstStyle/>
                    <a:p>
                      <a:pPr algn="ctr" fontAlgn="ctr"/>
                      <a:r>
                        <a:rPr lang="es-MX" sz="1200" b="1" i="0" u="none" strike="noStrike" dirty="0">
                          <a:solidFill>
                            <a:srgbClr val="FFFFFF"/>
                          </a:solidFill>
                          <a:latin typeface="Calibri"/>
                        </a:rPr>
                        <a:t>Malo</a:t>
                      </a:r>
                    </a:p>
                  </a:txBody>
                  <a:tcPr marL="6220" marR="6220" marT="622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hMerge="1">
                  <a:txBody>
                    <a:bodyPr/>
                    <a:lstStyle/>
                    <a:p>
                      <a:endParaRPr lang="es-MX"/>
                    </a:p>
                  </a:txBody>
                  <a:tcPr/>
                </a:tc>
                <a:tc gridSpan="2">
                  <a:txBody>
                    <a:bodyPr/>
                    <a:lstStyle/>
                    <a:p>
                      <a:pPr algn="ctr" fontAlgn="ctr"/>
                      <a:r>
                        <a:rPr lang="es-MX" sz="1200" b="1" i="0" u="none" strike="noStrike" dirty="0">
                          <a:solidFill>
                            <a:srgbClr val="FFFFFF"/>
                          </a:solidFill>
                          <a:latin typeface="Calibri"/>
                        </a:rPr>
                        <a:t>Total</a:t>
                      </a:r>
                    </a:p>
                  </a:txBody>
                  <a:tcPr marL="6220" marR="6220" marT="6220" marB="0" anchor="ctr">
                    <a:lnL w="6350" cap="flat" cmpd="sng" algn="ctr">
                      <a:solidFill>
                        <a:srgbClr val="FFFFFF"/>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hMerge="1">
                  <a:txBody>
                    <a:bodyPr/>
                    <a:lstStyle/>
                    <a:p>
                      <a:endParaRPr lang="es-MX"/>
                    </a:p>
                  </a:txBody>
                  <a:tcPr/>
                </a:tc>
              </a:tr>
              <a:tr h="348863">
                <a:tc vMerge="1">
                  <a:txBody>
                    <a:bodyPr/>
                    <a:lstStyle/>
                    <a:p>
                      <a:endParaRPr lang="es-MX"/>
                    </a:p>
                  </a:txBody>
                  <a:tcPr/>
                </a:tc>
                <a:tc>
                  <a:txBody>
                    <a:bodyPr/>
                    <a:lstStyle/>
                    <a:p>
                      <a:pPr algn="ctr" fontAlgn="ctr"/>
                      <a:r>
                        <a:rPr lang="es-MX" sz="1200" b="1" i="0" u="none" strike="noStrike" dirty="0" smtClean="0">
                          <a:solidFill>
                            <a:srgbClr val="FFFFFF"/>
                          </a:solidFill>
                          <a:latin typeface="Calibri"/>
                        </a:rPr>
                        <a:t>Respuestas</a:t>
                      </a:r>
                      <a:endParaRPr lang="es-MX" sz="1200" b="1" i="0" u="none" strike="noStrike" dirty="0">
                        <a:solidFill>
                          <a:srgbClr val="FFFFFF"/>
                        </a:solidFill>
                        <a:latin typeface="Calibri"/>
                      </a:endParaRPr>
                    </a:p>
                  </a:txBody>
                  <a:tcPr marL="6220" marR="6220" marT="622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ctr"/>
                      <a:r>
                        <a:rPr lang="es-MX" sz="1200" b="1" i="0" u="none" strike="noStrike" dirty="0">
                          <a:solidFill>
                            <a:srgbClr val="FFFFFF"/>
                          </a:solidFill>
                          <a:latin typeface="Calibri"/>
                        </a:rPr>
                        <a:t>%</a:t>
                      </a:r>
                    </a:p>
                  </a:txBody>
                  <a:tcPr marL="6220" marR="6220" marT="622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ctr"/>
                      <a:r>
                        <a:rPr lang="es-MX" sz="1200" b="1" i="0" u="none" strike="noStrike" dirty="0" smtClean="0">
                          <a:solidFill>
                            <a:srgbClr val="FFFFFF"/>
                          </a:solidFill>
                          <a:latin typeface="Calibri"/>
                        </a:rPr>
                        <a:t>Respuestas</a:t>
                      </a:r>
                      <a:endParaRPr lang="es-MX" sz="1200" b="1" i="0" u="none" strike="noStrike" dirty="0">
                        <a:solidFill>
                          <a:srgbClr val="FFFFFF"/>
                        </a:solidFill>
                        <a:latin typeface="Calibri"/>
                      </a:endParaRPr>
                    </a:p>
                  </a:txBody>
                  <a:tcPr marL="6220" marR="6220" marT="622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ctr"/>
                      <a:r>
                        <a:rPr lang="es-MX" sz="1200" b="1" i="0" u="none" strike="noStrike" dirty="0">
                          <a:solidFill>
                            <a:srgbClr val="FFFFFF"/>
                          </a:solidFill>
                          <a:latin typeface="Calibri"/>
                        </a:rPr>
                        <a:t>%</a:t>
                      </a:r>
                    </a:p>
                  </a:txBody>
                  <a:tcPr marL="6220" marR="6220" marT="622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ctr"/>
                      <a:r>
                        <a:rPr lang="es-MX" sz="1200" b="1" i="0" u="none" strike="noStrike" dirty="0" smtClean="0">
                          <a:solidFill>
                            <a:srgbClr val="FFFFFF"/>
                          </a:solidFill>
                          <a:latin typeface="Calibri"/>
                        </a:rPr>
                        <a:t>Respuestas</a:t>
                      </a:r>
                      <a:endParaRPr lang="es-MX" sz="1200" b="1" i="0" u="none" strike="noStrike" dirty="0">
                        <a:solidFill>
                          <a:srgbClr val="FFFFFF"/>
                        </a:solidFill>
                        <a:latin typeface="Calibri"/>
                      </a:endParaRPr>
                    </a:p>
                  </a:txBody>
                  <a:tcPr marL="6220" marR="6220" marT="622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ctr"/>
                      <a:r>
                        <a:rPr lang="es-MX" sz="1200" b="1" i="0" u="none" strike="noStrike" dirty="0">
                          <a:solidFill>
                            <a:srgbClr val="FFFFFF"/>
                          </a:solidFill>
                          <a:latin typeface="Calibri"/>
                        </a:rPr>
                        <a:t>%</a:t>
                      </a:r>
                    </a:p>
                  </a:txBody>
                  <a:tcPr marL="6220" marR="6220" marT="622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ctr"/>
                      <a:r>
                        <a:rPr lang="es-MX" sz="1200" b="1" i="0" u="none" strike="noStrike" dirty="0" smtClean="0">
                          <a:solidFill>
                            <a:srgbClr val="FFFFFF"/>
                          </a:solidFill>
                          <a:latin typeface="Calibri"/>
                        </a:rPr>
                        <a:t>Respuestas</a:t>
                      </a:r>
                      <a:endParaRPr lang="es-MX" sz="1200" b="1" i="0" u="none" strike="noStrike" dirty="0">
                        <a:solidFill>
                          <a:srgbClr val="FFFFFF"/>
                        </a:solidFill>
                        <a:latin typeface="Calibri"/>
                      </a:endParaRPr>
                    </a:p>
                  </a:txBody>
                  <a:tcPr marL="6220" marR="6220" marT="622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ctr"/>
                      <a:r>
                        <a:rPr lang="es-MX" sz="1200" b="1" i="0" u="none" strike="noStrike" dirty="0" smtClean="0">
                          <a:solidFill>
                            <a:srgbClr val="FFFFFF"/>
                          </a:solidFill>
                          <a:latin typeface="Calibri"/>
                        </a:rPr>
                        <a:t>%</a:t>
                      </a:r>
                      <a:endParaRPr lang="es-MX" sz="1200" b="1" i="0" u="none" strike="noStrike" dirty="0">
                        <a:solidFill>
                          <a:srgbClr val="FFFFFF"/>
                        </a:solidFill>
                        <a:latin typeface="Calibri"/>
                      </a:endParaRPr>
                    </a:p>
                  </a:txBody>
                  <a:tcPr marL="6220" marR="6220" marT="6220" marB="0" anchor="ctr">
                    <a:lnL w="6350" cap="flat" cmpd="sng" algn="ctr">
                      <a:solidFill>
                        <a:srgbClr val="FFFFFF"/>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r>
              <a:tr h="453522">
                <a:tc>
                  <a:txBody>
                    <a:bodyPr/>
                    <a:lstStyle/>
                    <a:p>
                      <a:pPr marL="88900" indent="0" algn="l" fontAlgn="ctr"/>
                      <a:r>
                        <a:rPr lang="es-MX" sz="1200" b="1" i="0" u="none" strike="noStrike" dirty="0">
                          <a:solidFill>
                            <a:srgbClr val="000000"/>
                          </a:solidFill>
                          <a:latin typeface="Calibri"/>
                        </a:rPr>
                        <a:t>Administración Pública Central</a:t>
                      </a:r>
                    </a:p>
                  </a:txBody>
                  <a:tcPr marL="6220" marR="6220" marT="6220"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marL="88900" indent="0" algn="ctr" rtl="0" eaLnBrk="1" fontAlgn="ctr" latinLnBrk="0" hangingPunct="1"/>
                      <a:r>
                        <a:rPr kumimoji="0" lang="es-MX" sz="1200" b="1" i="0" u="none" strike="noStrike" kern="1200" dirty="0" smtClean="0">
                          <a:solidFill>
                            <a:srgbClr val="000000"/>
                          </a:solidFill>
                          <a:latin typeface="Calibri"/>
                          <a:ea typeface="+mn-ea"/>
                          <a:cs typeface="+mn-cs"/>
                        </a:rPr>
                        <a:t>7,016</a:t>
                      </a:r>
                      <a:endParaRPr kumimoji="0" lang="es-MX" sz="1200" b="1" i="0" u="none" strike="noStrike" kern="1200" dirty="0">
                        <a:solidFill>
                          <a:srgbClr val="000000"/>
                        </a:solidFill>
                        <a:latin typeface="Calibri"/>
                        <a:ea typeface="+mn-ea"/>
                        <a:cs typeface="+mn-cs"/>
                      </a:endParaRP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marL="88900" indent="0" algn="ctr" rtl="0" eaLnBrk="1" fontAlgn="ctr" latinLnBrk="0" hangingPunct="1"/>
                      <a:r>
                        <a:rPr kumimoji="0" lang="es-MX" sz="1200" b="1" i="0" u="none" strike="noStrike" kern="1200">
                          <a:solidFill>
                            <a:srgbClr val="000000"/>
                          </a:solidFill>
                          <a:latin typeface="Calibri"/>
                          <a:ea typeface="+mn-ea"/>
                          <a:cs typeface="+mn-cs"/>
                        </a:rPr>
                        <a:t>80.7%</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marL="88900" indent="0" algn="ctr" rtl="0" eaLnBrk="1" fontAlgn="ctr" latinLnBrk="0" hangingPunct="1"/>
                      <a:r>
                        <a:rPr kumimoji="0" lang="es-MX" sz="1200" b="1" i="0" u="none" strike="noStrike" kern="1200" dirty="0" smtClean="0">
                          <a:solidFill>
                            <a:srgbClr val="000000"/>
                          </a:solidFill>
                          <a:latin typeface="Calibri"/>
                          <a:ea typeface="+mn-ea"/>
                          <a:cs typeface="+mn-cs"/>
                        </a:rPr>
                        <a:t>1,208</a:t>
                      </a:r>
                      <a:endParaRPr kumimoji="0" lang="es-MX" sz="1200" b="1" i="0" u="none" strike="noStrike" kern="1200" dirty="0">
                        <a:solidFill>
                          <a:srgbClr val="000000"/>
                        </a:solidFill>
                        <a:latin typeface="Calibri"/>
                        <a:ea typeface="+mn-ea"/>
                        <a:cs typeface="+mn-cs"/>
                      </a:endParaRP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marL="88900" indent="0" algn="ctr" rtl="0" eaLnBrk="1" fontAlgn="ctr" latinLnBrk="0" hangingPunct="1"/>
                      <a:r>
                        <a:rPr kumimoji="0" lang="es-MX" sz="1200" b="1" i="0" u="none" strike="noStrike" kern="1200">
                          <a:solidFill>
                            <a:srgbClr val="000000"/>
                          </a:solidFill>
                          <a:latin typeface="Calibri"/>
                          <a:ea typeface="+mn-ea"/>
                          <a:cs typeface="+mn-cs"/>
                        </a:rPr>
                        <a:t>13.9%</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marL="88900" indent="0" algn="ctr" rtl="0" eaLnBrk="1" fontAlgn="ctr" latinLnBrk="0" hangingPunct="1"/>
                      <a:r>
                        <a:rPr kumimoji="0" lang="es-MX" sz="1200" b="1" i="0" u="none" strike="noStrike" kern="1200">
                          <a:solidFill>
                            <a:srgbClr val="000000"/>
                          </a:solidFill>
                          <a:latin typeface="Calibri"/>
                          <a:ea typeface="+mn-ea"/>
                          <a:cs typeface="+mn-cs"/>
                        </a:rPr>
                        <a:t>469</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marL="88900" indent="0" algn="ctr" rtl="0" eaLnBrk="1" fontAlgn="ctr" latinLnBrk="0" hangingPunct="1"/>
                      <a:r>
                        <a:rPr kumimoji="0" lang="es-MX" sz="1200" b="1" i="0" u="none" strike="noStrike" kern="1200">
                          <a:solidFill>
                            <a:srgbClr val="000000"/>
                          </a:solidFill>
                          <a:latin typeface="Calibri"/>
                          <a:ea typeface="+mn-ea"/>
                          <a:cs typeface="+mn-cs"/>
                        </a:rPr>
                        <a:t>5.4%</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marL="88900" indent="0" algn="ctr" rtl="0" eaLnBrk="1" fontAlgn="ctr" latinLnBrk="0" hangingPunct="1"/>
                      <a:r>
                        <a:rPr kumimoji="0" lang="es-MX" sz="1200" b="1" i="0" u="none" strike="noStrike" kern="1200" dirty="0" smtClean="0">
                          <a:solidFill>
                            <a:srgbClr val="000000"/>
                          </a:solidFill>
                          <a:latin typeface="Calibri"/>
                          <a:ea typeface="+mn-ea"/>
                          <a:cs typeface="+mn-cs"/>
                        </a:rPr>
                        <a:t>8,693</a:t>
                      </a:r>
                      <a:endParaRPr kumimoji="0" lang="es-MX" sz="1200" b="1" i="0" u="none" strike="noStrike" kern="1200" dirty="0">
                        <a:solidFill>
                          <a:srgbClr val="000000"/>
                        </a:solidFill>
                        <a:latin typeface="Calibri"/>
                        <a:ea typeface="+mn-ea"/>
                        <a:cs typeface="+mn-cs"/>
                      </a:endParaRP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marL="88900" indent="0" algn="ctr" rtl="0" eaLnBrk="1" fontAlgn="ctr" latinLnBrk="0" hangingPunct="1"/>
                      <a:r>
                        <a:rPr kumimoji="0" lang="es-MX" sz="1200" b="1" i="0" u="none" strike="noStrike" kern="1200" dirty="0" smtClean="0">
                          <a:solidFill>
                            <a:srgbClr val="000000"/>
                          </a:solidFill>
                          <a:latin typeface="Calibri"/>
                          <a:ea typeface="+mn-ea"/>
                          <a:cs typeface="+mn-cs"/>
                        </a:rPr>
                        <a:t>100%</a:t>
                      </a:r>
                      <a:endParaRPr kumimoji="0" lang="es-MX" sz="1200" b="1" i="0" u="none" strike="noStrike" kern="1200" dirty="0">
                        <a:solidFill>
                          <a:srgbClr val="000000"/>
                        </a:solidFill>
                        <a:latin typeface="Calibri"/>
                        <a:ea typeface="+mn-ea"/>
                        <a:cs typeface="+mn-cs"/>
                      </a:endParaRP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r>
              <a:tr h="453522">
                <a:tc>
                  <a:txBody>
                    <a:bodyPr/>
                    <a:lstStyle/>
                    <a:p>
                      <a:pPr marL="88900" indent="0" algn="l" fontAlgn="ctr"/>
                      <a:r>
                        <a:rPr lang="es-MX" sz="1200" b="1" i="0" u="none" strike="noStrike" dirty="0">
                          <a:solidFill>
                            <a:srgbClr val="000000"/>
                          </a:solidFill>
                          <a:latin typeface="Calibri"/>
                        </a:rPr>
                        <a:t>Desconcentrados y Paraestatales</a:t>
                      </a:r>
                    </a:p>
                  </a:txBody>
                  <a:tcPr marL="6220" marR="6220" marT="6220"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marL="88900" indent="0" algn="ctr" rtl="0" eaLnBrk="1" fontAlgn="ctr" latinLnBrk="0" hangingPunct="1"/>
                      <a:r>
                        <a:rPr kumimoji="0" lang="es-MX" sz="1200" b="1" i="0" u="none" strike="noStrike" kern="1200" dirty="0" smtClean="0">
                          <a:solidFill>
                            <a:srgbClr val="000000"/>
                          </a:solidFill>
                          <a:latin typeface="Calibri"/>
                          <a:ea typeface="+mn-ea"/>
                          <a:cs typeface="+mn-cs"/>
                        </a:rPr>
                        <a:t>5,298</a:t>
                      </a:r>
                      <a:endParaRPr kumimoji="0" lang="es-MX" sz="1200" b="1" i="0" u="none" strike="noStrike" kern="1200" dirty="0">
                        <a:solidFill>
                          <a:srgbClr val="000000"/>
                        </a:solidFill>
                        <a:latin typeface="Calibri"/>
                        <a:ea typeface="+mn-ea"/>
                        <a:cs typeface="+mn-cs"/>
                      </a:endParaRP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marL="88900" indent="0" algn="ctr" rtl="0" eaLnBrk="1" fontAlgn="ctr" latinLnBrk="0" hangingPunct="1"/>
                      <a:r>
                        <a:rPr kumimoji="0" lang="es-MX" sz="1200" b="1" i="0" u="none" strike="noStrike" kern="1200" dirty="0">
                          <a:solidFill>
                            <a:srgbClr val="000000"/>
                          </a:solidFill>
                          <a:latin typeface="Calibri"/>
                          <a:ea typeface="+mn-ea"/>
                          <a:cs typeface="+mn-cs"/>
                        </a:rPr>
                        <a:t>86.1%</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marL="88900" indent="0" algn="ctr" rtl="0" eaLnBrk="1" fontAlgn="ctr" latinLnBrk="0" hangingPunct="1"/>
                      <a:r>
                        <a:rPr kumimoji="0" lang="es-MX" sz="1200" b="1" i="0" u="none" strike="noStrike" kern="1200" dirty="0">
                          <a:solidFill>
                            <a:srgbClr val="000000"/>
                          </a:solidFill>
                          <a:latin typeface="Calibri"/>
                          <a:ea typeface="+mn-ea"/>
                          <a:cs typeface="+mn-cs"/>
                        </a:rPr>
                        <a:t>632</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marL="88900" indent="0" algn="ctr" rtl="0" eaLnBrk="1" fontAlgn="ctr" latinLnBrk="0" hangingPunct="1"/>
                      <a:r>
                        <a:rPr kumimoji="0" lang="es-MX" sz="1200" b="1" i="0" u="none" strike="noStrike" kern="1200">
                          <a:solidFill>
                            <a:srgbClr val="000000"/>
                          </a:solidFill>
                          <a:latin typeface="Calibri"/>
                          <a:ea typeface="+mn-ea"/>
                          <a:cs typeface="+mn-cs"/>
                        </a:rPr>
                        <a:t>10.3%</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marL="88900" indent="0" algn="ctr" rtl="0" eaLnBrk="1" fontAlgn="ctr" latinLnBrk="0" hangingPunct="1"/>
                      <a:r>
                        <a:rPr kumimoji="0" lang="es-MX" sz="1200" b="1" i="0" u="none" strike="noStrike" kern="1200">
                          <a:solidFill>
                            <a:srgbClr val="000000"/>
                          </a:solidFill>
                          <a:latin typeface="Calibri"/>
                          <a:ea typeface="+mn-ea"/>
                          <a:cs typeface="+mn-cs"/>
                        </a:rPr>
                        <a:t>226</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marL="88900" indent="0" algn="ctr" rtl="0" eaLnBrk="1" fontAlgn="ctr" latinLnBrk="0" hangingPunct="1"/>
                      <a:r>
                        <a:rPr kumimoji="0" lang="es-MX" sz="1200" b="1" i="0" u="none" strike="noStrike" kern="1200">
                          <a:solidFill>
                            <a:srgbClr val="000000"/>
                          </a:solidFill>
                          <a:latin typeface="Calibri"/>
                          <a:ea typeface="+mn-ea"/>
                          <a:cs typeface="+mn-cs"/>
                        </a:rPr>
                        <a:t>3.7%</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marL="88900" indent="0" algn="ctr" rtl="0" eaLnBrk="1" fontAlgn="ctr" latinLnBrk="0" hangingPunct="1"/>
                      <a:r>
                        <a:rPr kumimoji="0" lang="es-MX" sz="1200" b="1" i="0" u="none" strike="noStrike" kern="1200" dirty="0" smtClean="0">
                          <a:solidFill>
                            <a:srgbClr val="000000"/>
                          </a:solidFill>
                          <a:latin typeface="Calibri"/>
                          <a:ea typeface="+mn-ea"/>
                          <a:cs typeface="+mn-cs"/>
                        </a:rPr>
                        <a:t>6,156</a:t>
                      </a:r>
                      <a:endParaRPr kumimoji="0" lang="es-MX" sz="1200" b="1" i="0" u="none" strike="noStrike" kern="1200" dirty="0">
                        <a:solidFill>
                          <a:srgbClr val="000000"/>
                        </a:solidFill>
                        <a:latin typeface="Calibri"/>
                        <a:ea typeface="+mn-ea"/>
                        <a:cs typeface="+mn-cs"/>
                      </a:endParaRP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marL="88900" indent="0" algn="ctr" rtl="0" eaLnBrk="1" fontAlgn="ctr" latinLnBrk="0" hangingPunct="1"/>
                      <a:r>
                        <a:rPr kumimoji="0" lang="es-MX" sz="1200" b="1" i="0" u="none" strike="noStrike" kern="1200" dirty="0" smtClean="0">
                          <a:solidFill>
                            <a:srgbClr val="000000"/>
                          </a:solidFill>
                          <a:latin typeface="Calibri"/>
                          <a:ea typeface="+mn-ea"/>
                          <a:cs typeface="+mn-cs"/>
                        </a:rPr>
                        <a:t>100%</a:t>
                      </a:r>
                      <a:endParaRPr kumimoji="0" lang="es-MX" sz="1200" b="1" i="0" u="none" strike="noStrike" kern="1200" dirty="0">
                        <a:solidFill>
                          <a:srgbClr val="000000"/>
                        </a:solidFill>
                        <a:latin typeface="Calibri"/>
                        <a:ea typeface="+mn-ea"/>
                        <a:cs typeface="+mn-cs"/>
                      </a:endParaRP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r>
              <a:tr h="453522">
                <a:tc>
                  <a:txBody>
                    <a:bodyPr/>
                    <a:lstStyle/>
                    <a:p>
                      <a:pPr marL="88900" indent="0" algn="l" fontAlgn="ctr"/>
                      <a:r>
                        <a:rPr lang="es-MX" sz="1200" b="1" i="0" u="none" strike="noStrike" dirty="0">
                          <a:solidFill>
                            <a:srgbClr val="000000"/>
                          </a:solidFill>
                          <a:latin typeface="Calibri"/>
                        </a:rPr>
                        <a:t>Delegaciones Políticas</a:t>
                      </a:r>
                    </a:p>
                  </a:txBody>
                  <a:tcPr marL="6220" marR="6220" marT="6220"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marL="88900" indent="0" algn="ctr" rtl="0" eaLnBrk="1" fontAlgn="ctr" latinLnBrk="0" hangingPunct="1"/>
                      <a:r>
                        <a:rPr kumimoji="0" lang="es-MX" sz="1200" b="1" i="0" u="none" strike="noStrike" kern="1200" dirty="0" smtClean="0">
                          <a:solidFill>
                            <a:srgbClr val="000000"/>
                          </a:solidFill>
                          <a:latin typeface="Calibri"/>
                          <a:ea typeface="+mn-ea"/>
                          <a:cs typeface="+mn-cs"/>
                        </a:rPr>
                        <a:t>7,781</a:t>
                      </a:r>
                      <a:endParaRPr kumimoji="0" lang="es-MX" sz="1200" b="1" i="0" u="none" strike="noStrike" kern="1200" dirty="0">
                        <a:solidFill>
                          <a:srgbClr val="000000"/>
                        </a:solidFill>
                        <a:latin typeface="Calibri"/>
                        <a:ea typeface="+mn-ea"/>
                        <a:cs typeface="+mn-cs"/>
                      </a:endParaRP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marL="88900" indent="0" algn="ctr" rtl="0" eaLnBrk="1" fontAlgn="ctr" latinLnBrk="0" hangingPunct="1"/>
                      <a:r>
                        <a:rPr kumimoji="0" lang="es-MX" sz="1200" b="1" i="0" u="none" strike="noStrike" kern="1200" dirty="0">
                          <a:solidFill>
                            <a:srgbClr val="000000"/>
                          </a:solidFill>
                          <a:latin typeface="Calibri"/>
                          <a:ea typeface="+mn-ea"/>
                          <a:cs typeface="+mn-cs"/>
                        </a:rPr>
                        <a:t>86.1%</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marL="88900" indent="0" algn="ctr" rtl="0" eaLnBrk="1" fontAlgn="ctr" latinLnBrk="0" hangingPunct="1"/>
                      <a:r>
                        <a:rPr kumimoji="0" lang="es-MX" sz="1200" b="1" i="0" u="none" strike="noStrike" kern="1200" dirty="0">
                          <a:solidFill>
                            <a:srgbClr val="000000"/>
                          </a:solidFill>
                          <a:latin typeface="Calibri"/>
                          <a:ea typeface="+mn-ea"/>
                          <a:cs typeface="+mn-cs"/>
                        </a:rPr>
                        <a:t>912</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marL="88900" indent="0" algn="ctr" rtl="0" eaLnBrk="1" fontAlgn="ctr" latinLnBrk="0" hangingPunct="1"/>
                      <a:r>
                        <a:rPr kumimoji="0" lang="es-MX" sz="1200" b="1" i="0" u="none" strike="noStrike" kern="1200">
                          <a:solidFill>
                            <a:srgbClr val="000000"/>
                          </a:solidFill>
                          <a:latin typeface="Calibri"/>
                          <a:ea typeface="+mn-ea"/>
                          <a:cs typeface="+mn-cs"/>
                        </a:rPr>
                        <a:t>10.1%</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marL="88900" indent="0" algn="ctr" rtl="0" eaLnBrk="1" fontAlgn="ctr" latinLnBrk="0" hangingPunct="1"/>
                      <a:r>
                        <a:rPr kumimoji="0" lang="es-MX" sz="1200" b="1" i="0" u="none" strike="noStrike" kern="1200">
                          <a:solidFill>
                            <a:srgbClr val="000000"/>
                          </a:solidFill>
                          <a:latin typeface="Calibri"/>
                          <a:ea typeface="+mn-ea"/>
                          <a:cs typeface="+mn-cs"/>
                        </a:rPr>
                        <a:t>339</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marL="88900" indent="0" algn="ctr" rtl="0" eaLnBrk="1" fontAlgn="ctr" latinLnBrk="0" hangingPunct="1"/>
                      <a:r>
                        <a:rPr kumimoji="0" lang="es-MX" sz="1200" b="1" i="0" u="none" strike="noStrike" kern="1200">
                          <a:solidFill>
                            <a:srgbClr val="000000"/>
                          </a:solidFill>
                          <a:latin typeface="Calibri"/>
                          <a:ea typeface="+mn-ea"/>
                          <a:cs typeface="+mn-cs"/>
                        </a:rPr>
                        <a:t>3.8%</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marL="88900" indent="0" algn="ctr" rtl="0" eaLnBrk="1" fontAlgn="ctr" latinLnBrk="0" hangingPunct="1"/>
                      <a:r>
                        <a:rPr kumimoji="0" lang="es-MX" sz="1200" b="1" i="0" u="none" strike="noStrike" kern="1200" dirty="0" smtClean="0">
                          <a:solidFill>
                            <a:srgbClr val="000000"/>
                          </a:solidFill>
                          <a:latin typeface="Calibri"/>
                          <a:ea typeface="+mn-ea"/>
                          <a:cs typeface="+mn-cs"/>
                        </a:rPr>
                        <a:t>9,032</a:t>
                      </a:r>
                      <a:endParaRPr kumimoji="0" lang="es-MX" sz="1200" b="1" i="0" u="none" strike="noStrike" kern="1200" dirty="0">
                        <a:solidFill>
                          <a:srgbClr val="000000"/>
                        </a:solidFill>
                        <a:latin typeface="Calibri"/>
                        <a:ea typeface="+mn-ea"/>
                        <a:cs typeface="+mn-cs"/>
                      </a:endParaRP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marL="88900" indent="0" algn="ctr" rtl="0" eaLnBrk="1" fontAlgn="ctr" latinLnBrk="0" hangingPunct="1"/>
                      <a:r>
                        <a:rPr kumimoji="0" lang="es-MX" sz="1200" b="1" i="0" u="none" strike="noStrike" kern="1200" dirty="0" smtClean="0">
                          <a:solidFill>
                            <a:srgbClr val="000000"/>
                          </a:solidFill>
                          <a:latin typeface="Calibri"/>
                          <a:ea typeface="+mn-ea"/>
                          <a:cs typeface="+mn-cs"/>
                        </a:rPr>
                        <a:t>100%</a:t>
                      </a:r>
                      <a:endParaRPr kumimoji="0" lang="es-MX" sz="1200" b="1" i="0" u="none" strike="noStrike" kern="1200" dirty="0">
                        <a:solidFill>
                          <a:srgbClr val="000000"/>
                        </a:solidFill>
                        <a:latin typeface="Calibri"/>
                        <a:ea typeface="+mn-ea"/>
                        <a:cs typeface="+mn-cs"/>
                      </a:endParaRP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r>
              <a:tr h="453522">
                <a:tc>
                  <a:txBody>
                    <a:bodyPr/>
                    <a:lstStyle/>
                    <a:p>
                      <a:pPr marL="88900" indent="0" algn="l" fontAlgn="ctr"/>
                      <a:r>
                        <a:rPr lang="es-MX" sz="1200" b="1" i="0" u="none" strike="noStrike" dirty="0">
                          <a:solidFill>
                            <a:srgbClr val="000000"/>
                          </a:solidFill>
                          <a:latin typeface="Calibri"/>
                        </a:rPr>
                        <a:t>Judicial</a:t>
                      </a:r>
                    </a:p>
                  </a:txBody>
                  <a:tcPr marL="6220" marR="6220" marT="6220"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marL="88900" indent="0" algn="ctr" rtl="0" eaLnBrk="1" fontAlgn="ctr" latinLnBrk="0" hangingPunct="1"/>
                      <a:r>
                        <a:rPr kumimoji="0" lang="es-MX" sz="1200" b="1" i="0" u="none" strike="noStrike" kern="1200">
                          <a:solidFill>
                            <a:srgbClr val="000000"/>
                          </a:solidFill>
                          <a:latin typeface="Calibri"/>
                          <a:ea typeface="+mn-ea"/>
                          <a:cs typeface="+mn-cs"/>
                        </a:rPr>
                        <a:t>362</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marL="88900" indent="0" algn="ctr" rtl="0" eaLnBrk="1" fontAlgn="ctr" latinLnBrk="0" hangingPunct="1"/>
                      <a:r>
                        <a:rPr kumimoji="0" lang="es-MX" sz="1200" b="1" i="0" u="none" strike="noStrike" kern="1200">
                          <a:solidFill>
                            <a:srgbClr val="000000"/>
                          </a:solidFill>
                          <a:latin typeface="Calibri"/>
                          <a:ea typeface="+mn-ea"/>
                          <a:cs typeface="+mn-cs"/>
                        </a:rPr>
                        <a:t>83.6%</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marL="88900" indent="0" algn="ctr" rtl="0" eaLnBrk="1" fontAlgn="ctr" latinLnBrk="0" hangingPunct="1"/>
                      <a:r>
                        <a:rPr kumimoji="0" lang="es-MX" sz="1200" b="1" i="0" u="none" strike="noStrike" kern="1200" dirty="0">
                          <a:solidFill>
                            <a:srgbClr val="000000"/>
                          </a:solidFill>
                          <a:latin typeface="Calibri"/>
                          <a:ea typeface="+mn-ea"/>
                          <a:cs typeface="+mn-cs"/>
                        </a:rPr>
                        <a:t>53</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marL="88900" indent="0" algn="ctr" rtl="0" eaLnBrk="1" fontAlgn="ctr" latinLnBrk="0" hangingPunct="1"/>
                      <a:r>
                        <a:rPr kumimoji="0" lang="es-MX" sz="1200" b="1" i="0" u="none" strike="noStrike" kern="1200" dirty="0">
                          <a:solidFill>
                            <a:srgbClr val="000000"/>
                          </a:solidFill>
                          <a:latin typeface="Calibri"/>
                          <a:ea typeface="+mn-ea"/>
                          <a:cs typeface="+mn-cs"/>
                        </a:rPr>
                        <a:t>12.2%</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marL="88900" indent="0" algn="ctr" rtl="0" eaLnBrk="1" fontAlgn="ctr" latinLnBrk="0" hangingPunct="1"/>
                      <a:r>
                        <a:rPr kumimoji="0" lang="es-MX" sz="1200" b="1" i="0" u="none" strike="noStrike" kern="1200">
                          <a:solidFill>
                            <a:srgbClr val="000000"/>
                          </a:solidFill>
                          <a:latin typeface="Calibri"/>
                          <a:ea typeface="+mn-ea"/>
                          <a:cs typeface="+mn-cs"/>
                        </a:rPr>
                        <a:t>18</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marL="88900" indent="0" algn="ctr" rtl="0" eaLnBrk="1" fontAlgn="ctr" latinLnBrk="0" hangingPunct="1"/>
                      <a:r>
                        <a:rPr kumimoji="0" lang="es-MX" sz="1200" b="1" i="0" u="none" strike="noStrike" kern="1200">
                          <a:solidFill>
                            <a:srgbClr val="000000"/>
                          </a:solidFill>
                          <a:latin typeface="Calibri"/>
                          <a:ea typeface="+mn-ea"/>
                          <a:cs typeface="+mn-cs"/>
                        </a:rPr>
                        <a:t>4.2%</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marL="88900" indent="0" algn="ctr" rtl="0" eaLnBrk="1" fontAlgn="ctr" latinLnBrk="0" hangingPunct="1"/>
                      <a:r>
                        <a:rPr kumimoji="0" lang="es-MX" sz="1200" b="1" i="0" u="none" strike="noStrike" kern="1200">
                          <a:solidFill>
                            <a:srgbClr val="000000"/>
                          </a:solidFill>
                          <a:latin typeface="Calibri"/>
                          <a:ea typeface="+mn-ea"/>
                          <a:cs typeface="+mn-cs"/>
                        </a:rPr>
                        <a:t>433</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marL="88900" indent="0" algn="ctr" rtl="0" eaLnBrk="1" fontAlgn="ctr" latinLnBrk="0" hangingPunct="1"/>
                      <a:r>
                        <a:rPr kumimoji="0" lang="es-MX" sz="1200" b="1" i="0" u="none" strike="noStrike" kern="1200" dirty="0" smtClean="0">
                          <a:solidFill>
                            <a:srgbClr val="000000"/>
                          </a:solidFill>
                          <a:latin typeface="Calibri"/>
                          <a:ea typeface="+mn-ea"/>
                          <a:cs typeface="+mn-cs"/>
                        </a:rPr>
                        <a:t>100%</a:t>
                      </a:r>
                      <a:endParaRPr kumimoji="0" lang="es-MX" sz="1200" b="1" i="0" u="none" strike="noStrike" kern="1200" dirty="0">
                        <a:solidFill>
                          <a:srgbClr val="000000"/>
                        </a:solidFill>
                        <a:latin typeface="Calibri"/>
                        <a:ea typeface="+mn-ea"/>
                        <a:cs typeface="+mn-cs"/>
                      </a:endParaRP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r>
              <a:tr h="453522">
                <a:tc>
                  <a:txBody>
                    <a:bodyPr/>
                    <a:lstStyle/>
                    <a:p>
                      <a:pPr marL="88900" indent="0" algn="l" fontAlgn="ctr"/>
                      <a:r>
                        <a:rPr lang="es-MX" sz="1200" b="1" i="0" u="none" strike="noStrike" dirty="0">
                          <a:solidFill>
                            <a:srgbClr val="000000"/>
                          </a:solidFill>
                          <a:latin typeface="Calibri"/>
                        </a:rPr>
                        <a:t>Legislativo</a:t>
                      </a:r>
                    </a:p>
                  </a:txBody>
                  <a:tcPr marL="6220" marR="6220" marT="6220"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marL="88900" indent="0" algn="ctr" rtl="0" eaLnBrk="1" fontAlgn="ctr" latinLnBrk="0" hangingPunct="1"/>
                      <a:r>
                        <a:rPr kumimoji="0" lang="es-MX" sz="1200" b="1" i="0" u="none" strike="noStrike" kern="1200">
                          <a:solidFill>
                            <a:srgbClr val="000000"/>
                          </a:solidFill>
                          <a:latin typeface="Calibri"/>
                          <a:ea typeface="+mn-ea"/>
                          <a:cs typeface="+mn-cs"/>
                        </a:rPr>
                        <a:t>853</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marL="88900" indent="0" algn="ctr" rtl="0" eaLnBrk="1" fontAlgn="ctr" latinLnBrk="0" hangingPunct="1"/>
                      <a:r>
                        <a:rPr kumimoji="0" lang="es-MX" sz="1200" b="1" i="0" u="none" strike="noStrike" kern="1200">
                          <a:solidFill>
                            <a:srgbClr val="000000"/>
                          </a:solidFill>
                          <a:latin typeface="Calibri"/>
                          <a:ea typeface="+mn-ea"/>
                          <a:cs typeface="+mn-cs"/>
                        </a:rPr>
                        <a:t>85.4%</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marL="88900" indent="0" algn="ctr" rtl="0" eaLnBrk="1" fontAlgn="ctr" latinLnBrk="0" hangingPunct="1"/>
                      <a:r>
                        <a:rPr kumimoji="0" lang="es-MX" sz="1200" b="1" i="0" u="none" strike="noStrike" kern="1200" dirty="0">
                          <a:solidFill>
                            <a:srgbClr val="000000"/>
                          </a:solidFill>
                          <a:latin typeface="Calibri"/>
                          <a:ea typeface="+mn-ea"/>
                          <a:cs typeface="+mn-cs"/>
                        </a:rPr>
                        <a:t>112</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marL="88900" indent="0" algn="ctr" rtl="0" eaLnBrk="1" fontAlgn="ctr" latinLnBrk="0" hangingPunct="1"/>
                      <a:r>
                        <a:rPr kumimoji="0" lang="es-MX" sz="1200" b="1" i="0" u="none" strike="noStrike" kern="1200" dirty="0">
                          <a:solidFill>
                            <a:srgbClr val="000000"/>
                          </a:solidFill>
                          <a:latin typeface="Calibri"/>
                          <a:ea typeface="+mn-ea"/>
                          <a:cs typeface="+mn-cs"/>
                        </a:rPr>
                        <a:t>11.2%</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marL="88900" indent="0" algn="ctr" rtl="0" eaLnBrk="1" fontAlgn="ctr" latinLnBrk="0" hangingPunct="1"/>
                      <a:r>
                        <a:rPr kumimoji="0" lang="es-MX" sz="1200" b="1" i="0" u="none" strike="noStrike" kern="1200" dirty="0">
                          <a:solidFill>
                            <a:srgbClr val="000000"/>
                          </a:solidFill>
                          <a:latin typeface="Calibri"/>
                          <a:ea typeface="+mn-ea"/>
                          <a:cs typeface="+mn-cs"/>
                        </a:rPr>
                        <a:t>34</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marL="88900" indent="0" algn="ctr" rtl="0" eaLnBrk="1" fontAlgn="ctr" latinLnBrk="0" hangingPunct="1"/>
                      <a:r>
                        <a:rPr kumimoji="0" lang="es-MX" sz="1200" b="1" i="0" u="none" strike="noStrike" kern="1200">
                          <a:solidFill>
                            <a:srgbClr val="000000"/>
                          </a:solidFill>
                          <a:latin typeface="Calibri"/>
                          <a:ea typeface="+mn-ea"/>
                          <a:cs typeface="+mn-cs"/>
                        </a:rPr>
                        <a:t>3.4%</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marL="88900" indent="0" algn="ctr" rtl="0" eaLnBrk="1" fontAlgn="ctr" latinLnBrk="0" hangingPunct="1"/>
                      <a:r>
                        <a:rPr kumimoji="0" lang="es-MX" sz="1200" b="1" i="0" u="none" strike="noStrike" kern="1200">
                          <a:solidFill>
                            <a:srgbClr val="000000"/>
                          </a:solidFill>
                          <a:latin typeface="Calibri"/>
                          <a:ea typeface="+mn-ea"/>
                          <a:cs typeface="+mn-cs"/>
                        </a:rPr>
                        <a:t>999</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marL="88900" indent="0" algn="ctr" rtl="0" eaLnBrk="1" fontAlgn="ctr" latinLnBrk="0" hangingPunct="1"/>
                      <a:r>
                        <a:rPr kumimoji="0" lang="es-MX" sz="1200" b="1" i="0" u="none" strike="noStrike" kern="1200" dirty="0" smtClean="0">
                          <a:solidFill>
                            <a:srgbClr val="000000"/>
                          </a:solidFill>
                          <a:latin typeface="Calibri"/>
                          <a:ea typeface="+mn-ea"/>
                          <a:cs typeface="+mn-cs"/>
                        </a:rPr>
                        <a:t>100%</a:t>
                      </a:r>
                      <a:endParaRPr kumimoji="0" lang="es-MX" sz="1200" b="1" i="0" u="none" strike="noStrike" kern="1200" dirty="0">
                        <a:solidFill>
                          <a:srgbClr val="000000"/>
                        </a:solidFill>
                        <a:latin typeface="Calibri"/>
                        <a:ea typeface="+mn-ea"/>
                        <a:cs typeface="+mn-cs"/>
                      </a:endParaRP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r>
              <a:tr h="453522">
                <a:tc>
                  <a:txBody>
                    <a:bodyPr/>
                    <a:lstStyle/>
                    <a:p>
                      <a:pPr marL="88900" indent="0" algn="l" fontAlgn="ctr"/>
                      <a:r>
                        <a:rPr lang="es-MX" sz="1200" b="1" i="0" u="none" strike="noStrike" dirty="0">
                          <a:solidFill>
                            <a:srgbClr val="000000"/>
                          </a:solidFill>
                          <a:latin typeface="Calibri"/>
                        </a:rPr>
                        <a:t>Autónomo</a:t>
                      </a:r>
                    </a:p>
                  </a:txBody>
                  <a:tcPr marL="6220" marR="6220" marT="6220"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marL="88900" indent="0" algn="ctr" rtl="0" eaLnBrk="1" fontAlgn="ctr" latinLnBrk="0" hangingPunct="1"/>
                      <a:r>
                        <a:rPr kumimoji="0" lang="es-MX" sz="1200" b="1" i="0" u="none" strike="noStrike" kern="1200">
                          <a:solidFill>
                            <a:srgbClr val="000000"/>
                          </a:solidFill>
                          <a:latin typeface="Calibri"/>
                          <a:ea typeface="+mn-ea"/>
                          <a:cs typeface="+mn-cs"/>
                        </a:rPr>
                        <a:t>985</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marL="88900" indent="0" algn="ctr" rtl="0" eaLnBrk="1" fontAlgn="ctr" latinLnBrk="0" hangingPunct="1"/>
                      <a:r>
                        <a:rPr kumimoji="0" lang="es-MX" sz="1200" b="1" i="0" u="none" strike="noStrike" kern="1200">
                          <a:solidFill>
                            <a:srgbClr val="000000"/>
                          </a:solidFill>
                          <a:latin typeface="Calibri"/>
                          <a:ea typeface="+mn-ea"/>
                          <a:cs typeface="+mn-cs"/>
                        </a:rPr>
                        <a:t>81.2%</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marL="88900" indent="0" algn="ctr" rtl="0" eaLnBrk="1" fontAlgn="ctr" latinLnBrk="0" hangingPunct="1"/>
                      <a:r>
                        <a:rPr kumimoji="0" lang="es-MX" sz="1200" b="1" i="0" u="none" strike="noStrike" kern="1200">
                          <a:solidFill>
                            <a:srgbClr val="000000"/>
                          </a:solidFill>
                          <a:latin typeface="Calibri"/>
                          <a:ea typeface="+mn-ea"/>
                          <a:cs typeface="+mn-cs"/>
                        </a:rPr>
                        <a:t>161</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marL="88900" indent="0" algn="ctr" rtl="0" eaLnBrk="1" fontAlgn="ctr" latinLnBrk="0" hangingPunct="1"/>
                      <a:r>
                        <a:rPr kumimoji="0" lang="es-MX" sz="1200" b="1" i="0" u="none" strike="noStrike" kern="1200" dirty="0">
                          <a:solidFill>
                            <a:srgbClr val="000000"/>
                          </a:solidFill>
                          <a:latin typeface="Calibri"/>
                          <a:ea typeface="+mn-ea"/>
                          <a:cs typeface="+mn-cs"/>
                        </a:rPr>
                        <a:t>13.3%</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marL="88900" indent="0" algn="ctr" rtl="0" eaLnBrk="1" fontAlgn="ctr" latinLnBrk="0" hangingPunct="1"/>
                      <a:r>
                        <a:rPr kumimoji="0" lang="es-MX" sz="1200" b="1" i="0" u="none" strike="noStrike" kern="1200" dirty="0">
                          <a:solidFill>
                            <a:srgbClr val="000000"/>
                          </a:solidFill>
                          <a:latin typeface="Calibri"/>
                          <a:ea typeface="+mn-ea"/>
                          <a:cs typeface="+mn-cs"/>
                        </a:rPr>
                        <a:t>67</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marL="88900" indent="0" algn="ctr" rtl="0" eaLnBrk="1" fontAlgn="ctr" latinLnBrk="0" hangingPunct="1"/>
                      <a:r>
                        <a:rPr kumimoji="0" lang="es-MX" sz="1200" b="1" i="0" u="none" strike="noStrike" kern="1200" dirty="0">
                          <a:solidFill>
                            <a:srgbClr val="000000"/>
                          </a:solidFill>
                          <a:latin typeface="Calibri"/>
                          <a:ea typeface="+mn-ea"/>
                          <a:cs typeface="+mn-cs"/>
                        </a:rPr>
                        <a:t>5.5%</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marL="88900" indent="0" algn="ctr" rtl="0" eaLnBrk="1" fontAlgn="ctr" latinLnBrk="0" hangingPunct="1"/>
                      <a:r>
                        <a:rPr kumimoji="0" lang="es-MX" sz="1200" b="1" i="0" u="none" strike="noStrike" kern="1200" dirty="0" smtClean="0">
                          <a:solidFill>
                            <a:srgbClr val="000000"/>
                          </a:solidFill>
                          <a:latin typeface="Calibri"/>
                          <a:ea typeface="+mn-ea"/>
                          <a:cs typeface="+mn-cs"/>
                        </a:rPr>
                        <a:t>1,213</a:t>
                      </a:r>
                      <a:endParaRPr kumimoji="0" lang="es-MX" sz="1200" b="1" i="0" u="none" strike="noStrike" kern="1200" dirty="0">
                        <a:solidFill>
                          <a:srgbClr val="000000"/>
                        </a:solidFill>
                        <a:latin typeface="Calibri"/>
                        <a:ea typeface="+mn-ea"/>
                        <a:cs typeface="+mn-cs"/>
                      </a:endParaRP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marL="88900" indent="0" algn="ctr" rtl="0" eaLnBrk="1" fontAlgn="ctr" latinLnBrk="0" hangingPunct="1"/>
                      <a:r>
                        <a:rPr kumimoji="0" lang="es-MX" sz="1200" b="1" i="0" u="none" strike="noStrike" kern="1200" dirty="0" smtClean="0">
                          <a:solidFill>
                            <a:srgbClr val="000000"/>
                          </a:solidFill>
                          <a:latin typeface="Calibri"/>
                          <a:ea typeface="+mn-ea"/>
                          <a:cs typeface="+mn-cs"/>
                        </a:rPr>
                        <a:t>100%</a:t>
                      </a:r>
                      <a:endParaRPr kumimoji="0" lang="es-MX" sz="1200" b="1" i="0" u="none" strike="noStrike" kern="1200" dirty="0">
                        <a:solidFill>
                          <a:srgbClr val="000000"/>
                        </a:solidFill>
                        <a:latin typeface="Calibri"/>
                        <a:ea typeface="+mn-ea"/>
                        <a:cs typeface="+mn-cs"/>
                      </a:endParaRP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r>
              <a:tr h="453522">
                <a:tc>
                  <a:txBody>
                    <a:bodyPr/>
                    <a:lstStyle/>
                    <a:p>
                      <a:pPr marL="88900" indent="0" algn="l" fontAlgn="ctr"/>
                      <a:r>
                        <a:rPr lang="es-MX" sz="1200" b="1" i="0" u="none" strike="noStrike" dirty="0">
                          <a:solidFill>
                            <a:srgbClr val="000000"/>
                          </a:solidFill>
                          <a:latin typeface="Calibri"/>
                        </a:rPr>
                        <a:t>Partidos Políticos en el </a:t>
                      </a:r>
                      <a:r>
                        <a:rPr lang="es-MX" sz="1200" b="1" i="0" u="none" strike="noStrike" dirty="0" smtClean="0">
                          <a:solidFill>
                            <a:srgbClr val="000000"/>
                          </a:solidFill>
                          <a:latin typeface="Calibri"/>
                        </a:rPr>
                        <a:t>Distrito Federal</a:t>
                      </a:r>
                      <a:endParaRPr lang="es-MX" sz="1200" b="1" i="0" u="none" strike="noStrike" dirty="0">
                        <a:solidFill>
                          <a:srgbClr val="000000"/>
                        </a:solidFill>
                        <a:latin typeface="Calibri"/>
                      </a:endParaRPr>
                    </a:p>
                  </a:txBody>
                  <a:tcPr marL="6220" marR="6220" marT="6220"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marL="88900" indent="0" algn="ctr" rtl="0" eaLnBrk="1" fontAlgn="ctr" latinLnBrk="0" hangingPunct="1"/>
                      <a:r>
                        <a:rPr kumimoji="0" lang="es-MX" sz="1200" b="1" i="0" u="none" strike="noStrike" kern="1200">
                          <a:solidFill>
                            <a:srgbClr val="000000"/>
                          </a:solidFill>
                          <a:latin typeface="Calibri"/>
                          <a:ea typeface="+mn-ea"/>
                          <a:cs typeface="+mn-cs"/>
                        </a:rPr>
                        <a:t>789</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marL="88900" indent="0" algn="ctr" rtl="0" eaLnBrk="1" fontAlgn="ctr" latinLnBrk="0" hangingPunct="1"/>
                      <a:r>
                        <a:rPr kumimoji="0" lang="es-MX" sz="1200" b="1" i="0" u="none" strike="noStrike" kern="1200">
                          <a:solidFill>
                            <a:srgbClr val="000000"/>
                          </a:solidFill>
                          <a:latin typeface="Calibri"/>
                          <a:ea typeface="+mn-ea"/>
                          <a:cs typeface="+mn-cs"/>
                        </a:rPr>
                        <a:t>75.4%</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marL="88900" indent="0" algn="ctr" rtl="0" eaLnBrk="1" fontAlgn="ctr" latinLnBrk="0" hangingPunct="1"/>
                      <a:r>
                        <a:rPr kumimoji="0" lang="es-MX" sz="1200" b="1" i="0" u="none" strike="noStrike" kern="1200">
                          <a:solidFill>
                            <a:srgbClr val="000000"/>
                          </a:solidFill>
                          <a:latin typeface="Calibri"/>
                          <a:ea typeface="+mn-ea"/>
                          <a:cs typeface="+mn-cs"/>
                        </a:rPr>
                        <a:t>34</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marL="88900" indent="0" algn="ctr" rtl="0" eaLnBrk="1" fontAlgn="ctr" latinLnBrk="0" hangingPunct="1"/>
                      <a:r>
                        <a:rPr kumimoji="0" lang="es-MX" sz="1200" b="1" i="0" u="none" strike="noStrike" kern="1200">
                          <a:solidFill>
                            <a:srgbClr val="000000"/>
                          </a:solidFill>
                          <a:latin typeface="Calibri"/>
                          <a:ea typeface="+mn-ea"/>
                          <a:cs typeface="+mn-cs"/>
                        </a:rPr>
                        <a:t>3.2%</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marL="88900" indent="0" algn="ctr" rtl="0" eaLnBrk="1" fontAlgn="ctr" latinLnBrk="0" hangingPunct="1"/>
                      <a:r>
                        <a:rPr kumimoji="0" lang="es-MX" sz="1200" b="1" i="0" u="none" strike="noStrike" kern="1200" dirty="0">
                          <a:solidFill>
                            <a:srgbClr val="000000"/>
                          </a:solidFill>
                          <a:latin typeface="Calibri"/>
                          <a:ea typeface="+mn-ea"/>
                          <a:cs typeface="+mn-cs"/>
                        </a:rPr>
                        <a:t>224</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marL="88900" indent="0" algn="ctr" rtl="0" eaLnBrk="1" fontAlgn="ctr" latinLnBrk="0" hangingPunct="1"/>
                      <a:r>
                        <a:rPr kumimoji="0" lang="es-MX" sz="1200" b="1" i="0" u="none" strike="noStrike" kern="1200" dirty="0">
                          <a:solidFill>
                            <a:srgbClr val="000000"/>
                          </a:solidFill>
                          <a:latin typeface="Calibri"/>
                          <a:ea typeface="+mn-ea"/>
                          <a:cs typeface="+mn-cs"/>
                        </a:rPr>
                        <a:t>21.4%</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marL="88900" indent="0" algn="ctr" rtl="0" eaLnBrk="1" fontAlgn="ctr" latinLnBrk="0" hangingPunct="1"/>
                      <a:r>
                        <a:rPr kumimoji="0" lang="es-MX" sz="1200" b="1" i="0" u="none" strike="noStrike" kern="1200" dirty="0" smtClean="0">
                          <a:solidFill>
                            <a:srgbClr val="000000"/>
                          </a:solidFill>
                          <a:latin typeface="Calibri"/>
                          <a:ea typeface="+mn-ea"/>
                          <a:cs typeface="+mn-cs"/>
                        </a:rPr>
                        <a:t>1,047</a:t>
                      </a:r>
                      <a:endParaRPr kumimoji="0" lang="es-MX" sz="1200" b="1" i="0" u="none" strike="noStrike" kern="1200" dirty="0">
                        <a:solidFill>
                          <a:srgbClr val="000000"/>
                        </a:solidFill>
                        <a:latin typeface="Calibri"/>
                        <a:ea typeface="+mn-ea"/>
                        <a:cs typeface="+mn-cs"/>
                      </a:endParaRP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marL="88900" indent="0" algn="ctr" rtl="0" eaLnBrk="1" fontAlgn="ctr" latinLnBrk="0" hangingPunct="1"/>
                      <a:r>
                        <a:rPr kumimoji="0" lang="es-MX" sz="1200" b="1" i="0" u="none" strike="noStrike" kern="1200" dirty="0" smtClean="0">
                          <a:solidFill>
                            <a:srgbClr val="000000"/>
                          </a:solidFill>
                          <a:latin typeface="Calibri"/>
                          <a:ea typeface="+mn-ea"/>
                          <a:cs typeface="+mn-cs"/>
                        </a:rPr>
                        <a:t>100%</a:t>
                      </a:r>
                      <a:endParaRPr kumimoji="0" lang="es-MX" sz="1200" b="1" i="0" u="none" strike="noStrike" kern="1200" dirty="0">
                        <a:solidFill>
                          <a:srgbClr val="000000"/>
                        </a:solidFill>
                        <a:latin typeface="Calibri"/>
                        <a:ea typeface="+mn-ea"/>
                        <a:cs typeface="+mn-cs"/>
                      </a:endParaRP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r>
              <a:tr h="453522">
                <a:tc>
                  <a:txBody>
                    <a:bodyPr/>
                    <a:lstStyle/>
                    <a:p>
                      <a:pPr marL="88900" indent="0" algn="l" fontAlgn="ctr"/>
                      <a:r>
                        <a:rPr lang="es-MX" sz="1200" b="1" i="0" u="none" strike="noStrike" dirty="0" smtClean="0">
                          <a:solidFill>
                            <a:srgbClr val="000000"/>
                          </a:solidFill>
                          <a:latin typeface="Calibri"/>
                        </a:rPr>
                        <a:t>Otro tipo de Sujeto Obligado</a:t>
                      </a:r>
                      <a:endParaRPr lang="es-MX" sz="1200" b="1" i="0" u="none" strike="noStrike" dirty="0">
                        <a:solidFill>
                          <a:srgbClr val="000000"/>
                        </a:solidFill>
                        <a:latin typeface="Calibri"/>
                      </a:endParaRPr>
                    </a:p>
                  </a:txBody>
                  <a:tcPr marL="6220" marR="6220" marT="6220"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marL="88900" indent="0" algn="ctr" rtl="0" eaLnBrk="1" fontAlgn="ctr" latinLnBrk="0" hangingPunct="1"/>
                      <a:r>
                        <a:rPr kumimoji="0" lang="es-MX" sz="1200" b="1" i="0" u="none" strike="noStrike" kern="1200">
                          <a:solidFill>
                            <a:srgbClr val="000000"/>
                          </a:solidFill>
                          <a:latin typeface="Calibri"/>
                          <a:ea typeface="+mn-ea"/>
                          <a:cs typeface="+mn-cs"/>
                        </a:rPr>
                        <a:t>1</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marL="88900" indent="0" algn="ctr" rtl="0" eaLnBrk="1" fontAlgn="ctr" latinLnBrk="0" hangingPunct="1"/>
                      <a:r>
                        <a:rPr kumimoji="0" lang="es-MX" sz="1200" b="1" i="0" u="none" strike="noStrike" kern="1200" dirty="0">
                          <a:solidFill>
                            <a:srgbClr val="000000"/>
                          </a:solidFill>
                          <a:latin typeface="Calibri"/>
                          <a:ea typeface="+mn-ea"/>
                          <a:cs typeface="+mn-cs"/>
                        </a:rPr>
                        <a:t>50.0%</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marL="88900" indent="0" algn="ctr" rtl="0" eaLnBrk="1" fontAlgn="ctr" latinLnBrk="0" hangingPunct="1"/>
                      <a:r>
                        <a:rPr kumimoji="0" lang="es-MX" sz="1200" b="1" i="0" u="none" strike="noStrike" kern="1200">
                          <a:solidFill>
                            <a:srgbClr val="000000"/>
                          </a:solidFill>
                          <a:latin typeface="Calibri"/>
                          <a:ea typeface="+mn-ea"/>
                          <a:cs typeface="+mn-cs"/>
                        </a:rPr>
                        <a:t>1</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marL="88900" indent="0" algn="ctr" rtl="0" eaLnBrk="1" fontAlgn="ctr" latinLnBrk="0" hangingPunct="1"/>
                      <a:r>
                        <a:rPr kumimoji="0" lang="es-MX" sz="1200" b="1" i="0" u="none" strike="noStrike" kern="1200" dirty="0">
                          <a:solidFill>
                            <a:srgbClr val="000000"/>
                          </a:solidFill>
                          <a:latin typeface="Calibri"/>
                          <a:ea typeface="+mn-ea"/>
                          <a:cs typeface="+mn-cs"/>
                        </a:rPr>
                        <a:t>50.0%</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marL="88900" indent="0" algn="ctr" rtl="0" eaLnBrk="1" fontAlgn="ctr" latinLnBrk="0" hangingPunct="1"/>
                      <a:r>
                        <a:rPr kumimoji="0" lang="es-MX" sz="1200" b="1" i="0" u="none" strike="noStrike" kern="1200" dirty="0" smtClean="0">
                          <a:solidFill>
                            <a:srgbClr val="000000"/>
                          </a:solidFill>
                          <a:latin typeface="Calibri"/>
                          <a:ea typeface="+mn-ea"/>
                          <a:cs typeface="+mn-cs"/>
                        </a:rPr>
                        <a:t>-</a:t>
                      </a:r>
                      <a:endParaRPr kumimoji="0" lang="es-MX" sz="1200" b="1" i="0" u="none" strike="noStrike" kern="1200" dirty="0">
                        <a:solidFill>
                          <a:srgbClr val="000000"/>
                        </a:solidFill>
                        <a:latin typeface="Calibri"/>
                        <a:ea typeface="+mn-ea"/>
                        <a:cs typeface="+mn-cs"/>
                      </a:endParaRP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marL="88900" indent="0" algn="ctr" rtl="0" eaLnBrk="1" fontAlgn="ctr" latinLnBrk="0" hangingPunct="1"/>
                      <a:r>
                        <a:rPr kumimoji="0" lang="es-MX" sz="1200" b="1" i="0" u="none" strike="noStrike" kern="1200" dirty="0" smtClean="0">
                          <a:solidFill>
                            <a:srgbClr val="000000"/>
                          </a:solidFill>
                          <a:latin typeface="Calibri"/>
                          <a:ea typeface="+mn-ea"/>
                          <a:cs typeface="+mn-cs"/>
                        </a:rPr>
                        <a:t>-</a:t>
                      </a:r>
                      <a:endParaRPr kumimoji="0" lang="es-MX" sz="1200" b="1" i="0" u="none" strike="noStrike" kern="1200" dirty="0">
                        <a:solidFill>
                          <a:srgbClr val="000000"/>
                        </a:solidFill>
                        <a:latin typeface="Calibri"/>
                        <a:ea typeface="+mn-ea"/>
                        <a:cs typeface="+mn-cs"/>
                      </a:endParaRP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marL="88900" indent="0" algn="ctr" rtl="0" eaLnBrk="1" fontAlgn="ctr" latinLnBrk="0" hangingPunct="1"/>
                      <a:r>
                        <a:rPr kumimoji="0" lang="es-MX" sz="1200" b="1" i="0" u="none" strike="noStrike" kern="1200" dirty="0">
                          <a:solidFill>
                            <a:srgbClr val="000000"/>
                          </a:solidFill>
                          <a:latin typeface="Calibri"/>
                          <a:ea typeface="+mn-ea"/>
                          <a:cs typeface="+mn-cs"/>
                        </a:rPr>
                        <a:t>2</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marL="88900" indent="0" algn="ctr" rtl="0" eaLnBrk="1" fontAlgn="ctr" latinLnBrk="0" hangingPunct="1"/>
                      <a:r>
                        <a:rPr kumimoji="0" lang="es-MX" sz="1200" b="1" i="0" u="none" strike="noStrike" kern="1200" dirty="0" smtClean="0">
                          <a:solidFill>
                            <a:srgbClr val="000000"/>
                          </a:solidFill>
                          <a:latin typeface="Calibri"/>
                          <a:ea typeface="+mn-ea"/>
                          <a:cs typeface="+mn-cs"/>
                        </a:rPr>
                        <a:t>100%</a:t>
                      </a:r>
                      <a:endParaRPr kumimoji="0" lang="es-MX" sz="1200" b="1" i="0" u="none" strike="noStrike" kern="1200" dirty="0">
                        <a:solidFill>
                          <a:srgbClr val="000000"/>
                        </a:solidFill>
                        <a:latin typeface="Calibri"/>
                        <a:ea typeface="+mn-ea"/>
                        <a:cs typeface="+mn-cs"/>
                      </a:endParaRP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r>
              <a:tr h="453522">
                <a:tc>
                  <a:txBody>
                    <a:bodyPr/>
                    <a:lstStyle/>
                    <a:p>
                      <a:pPr marL="88900" indent="0" algn="l" fontAlgn="ctr"/>
                      <a:r>
                        <a:rPr lang="es-MX" sz="1200" b="1" i="0" u="none" strike="noStrike" dirty="0">
                          <a:solidFill>
                            <a:srgbClr val="FFFFFF"/>
                          </a:solidFill>
                          <a:latin typeface="Calibri"/>
                        </a:rPr>
                        <a:t> </a:t>
                      </a:r>
                      <a:r>
                        <a:rPr lang="es-MX" sz="1200" b="1" i="0" u="none" strike="noStrike" dirty="0" smtClean="0">
                          <a:solidFill>
                            <a:srgbClr val="FFFFFF"/>
                          </a:solidFill>
                          <a:latin typeface="Calibri"/>
                        </a:rPr>
                        <a:t>Total</a:t>
                      </a:r>
                      <a:endParaRPr lang="es-MX" sz="1200" b="1" i="0" u="none" strike="noStrike" dirty="0">
                        <a:solidFill>
                          <a:srgbClr val="FFFFFF"/>
                        </a:solidFill>
                        <a:latin typeface="Calibri"/>
                      </a:endParaRPr>
                    </a:p>
                  </a:txBody>
                  <a:tcPr marL="6220" marR="6220" marT="6220" marB="0" anchor="ctr">
                    <a:lnL w="6350" cap="flat" cmpd="sng" algn="ctr">
                      <a:solidFill>
                        <a:srgbClr val="008080"/>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marL="88900" indent="0" algn="ctr" rtl="0" eaLnBrk="1" fontAlgn="ctr" latinLnBrk="0" hangingPunct="1"/>
                      <a:r>
                        <a:rPr kumimoji="0" lang="es-MX" sz="1200" b="1" i="0" u="none" strike="noStrike" kern="1200" dirty="0" smtClean="0">
                          <a:solidFill>
                            <a:schemeClr val="bg1"/>
                          </a:solidFill>
                          <a:latin typeface="Calibri"/>
                          <a:ea typeface="+mn-ea"/>
                          <a:cs typeface="+mn-cs"/>
                        </a:rPr>
                        <a:t>23,085</a:t>
                      </a:r>
                      <a:endParaRPr kumimoji="0" lang="es-MX" sz="1200" b="1" i="0" u="none" strike="noStrike" kern="1200" dirty="0">
                        <a:solidFill>
                          <a:schemeClr val="bg1"/>
                        </a:solidFill>
                        <a:latin typeface="Calibri"/>
                        <a:ea typeface="+mn-ea"/>
                        <a:cs typeface="+mn-cs"/>
                      </a:endParaRP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marL="88900" indent="0" algn="ctr" rtl="0" eaLnBrk="1" fontAlgn="ctr" latinLnBrk="0" hangingPunct="1"/>
                      <a:r>
                        <a:rPr kumimoji="0" lang="es-MX" sz="1200" b="1" i="0" u="none" strike="noStrike" kern="1200">
                          <a:solidFill>
                            <a:schemeClr val="bg1"/>
                          </a:solidFill>
                          <a:latin typeface="Calibri"/>
                          <a:ea typeface="+mn-ea"/>
                          <a:cs typeface="+mn-cs"/>
                        </a:rPr>
                        <a:t>83.7%</a:t>
                      </a: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marL="88900" indent="0" algn="ctr" rtl="0" eaLnBrk="1" fontAlgn="ctr" latinLnBrk="0" hangingPunct="1"/>
                      <a:r>
                        <a:rPr kumimoji="0" lang="es-MX" sz="1200" b="1" i="0" u="none" strike="noStrike" kern="1200" dirty="0" smtClean="0">
                          <a:solidFill>
                            <a:schemeClr val="bg1"/>
                          </a:solidFill>
                          <a:latin typeface="Calibri"/>
                          <a:ea typeface="+mn-ea"/>
                          <a:cs typeface="+mn-cs"/>
                        </a:rPr>
                        <a:t>3,113</a:t>
                      </a:r>
                      <a:endParaRPr kumimoji="0" lang="es-MX" sz="1200" b="1" i="0" u="none" strike="noStrike" kern="1200" dirty="0">
                        <a:solidFill>
                          <a:schemeClr val="bg1"/>
                        </a:solidFill>
                        <a:latin typeface="Calibri"/>
                        <a:ea typeface="+mn-ea"/>
                        <a:cs typeface="+mn-cs"/>
                      </a:endParaRP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marL="88900" indent="0" algn="ctr" rtl="0" eaLnBrk="1" fontAlgn="ctr" latinLnBrk="0" hangingPunct="1"/>
                      <a:r>
                        <a:rPr kumimoji="0" lang="es-MX" sz="1200" b="1" i="0" u="none" strike="noStrike" kern="1200">
                          <a:solidFill>
                            <a:schemeClr val="bg1"/>
                          </a:solidFill>
                          <a:latin typeface="Calibri"/>
                          <a:ea typeface="+mn-ea"/>
                          <a:cs typeface="+mn-cs"/>
                        </a:rPr>
                        <a:t>11.3%</a:t>
                      </a: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marL="88900" indent="0" algn="ctr" rtl="0" eaLnBrk="1" fontAlgn="ctr" latinLnBrk="0" hangingPunct="1"/>
                      <a:r>
                        <a:rPr kumimoji="0" lang="es-MX" sz="1200" b="1" i="0" u="none" strike="noStrike" kern="1200" dirty="0" smtClean="0">
                          <a:solidFill>
                            <a:schemeClr val="bg1"/>
                          </a:solidFill>
                          <a:latin typeface="Calibri"/>
                          <a:ea typeface="+mn-ea"/>
                          <a:cs typeface="+mn-cs"/>
                        </a:rPr>
                        <a:t>1,377</a:t>
                      </a:r>
                      <a:endParaRPr kumimoji="0" lang="es-MX" sz="1200" b="1" i="0" u="none" strike="noStrike" kern="1200" dirty="0">
                        <a:solidFill>
                          <a:schemeClr val="bg1"/>
                        </a:solidFill>
                        <a:latin typeface="Calibri"/>
                        <a:ea typeface="+mn-ea"/>
                        <a:cs typeface="+mn-cs"/>
                      </a:endParaRP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marL="88900" indent="0" algn="ctr" rtl="0" eaLnBrk="1" fontAlgn="ctr" latinLnBrk="0" hangingPunct="1"/>
                      <a:r>
                        <a:rPr kumimoji="0" lang="es-MX" sz="1200" b="1" i="0" u="none" strike="noStrike" kern="1200">
                          <a:solidFill>
                            <a:schemeClr val="bg1"/>
                          </a:solidFill>
                          <a:latin typeface="Calibri"/>
                          <a:ea typeface="+mn-ea"/>
                          <a:cs typeface="+mn-cs"/>
                        </a:rPr>
                        <a:t>5.0%</a:t>
                      </a: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marL="88900" indent="0" algn="ctr" rtl="0" eaLnBrk="1" fontAlgn="ctr" latinLnBrk="0" hangingPunct="1"/>
                      <a:r>
                        <a:rPr kumimoji="0" lang="es-MX" sz="1200" b="1" i="0" u="none" strike="noStrike" kern="1200" dirty="0" smtClean="0">
                          <a:solidFill>
                            <a:schemeClr val="bg1"/>
                          </a:solidFill>
                          <a:latin typeface="Calibri"/>
                          <a:ea typeface="+mn-ea"/>
                          <a:cs typeface="+mn-cs"/>
                        </a:rPr>
                        <a:t>27,575</a:t>
                      </a:r>
                      <a:endParaRPr kumimoji="0" lang="es-MX" sz="1200" b="1" i="0" u="none" strike="noStrike" kern="1200" dirty="0">
                        <a:solidFill>
                          <a:schemeClr val="bg1"/>
                        </a:solidFill>
                        <a:latin typeface="Calibri"/>
                        <a:ea typeface="+mn-ea"/>
                        <a:cs typeface="+mn-cs"/>
                      </a:endParaRP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marL="88900" indent="0" algn="ctr" rtl="0" eaLnBrk="1" fontAlgn="ctr" latinLnBrk="0" hangingPunct="1"/>
                      <a:r>
                        <a:rPr kumimoji="0" lang="es-MX" sz="1200" b="1" i="0" u="none" strike="noStrike" kern="1200" dirty="0" smtClean="0">
                          <a:solidFill>
                            <a:schemeClr val="bg1"/>
                          </a:solidFill>
                          <a:latin typeface="Calibri"/>
                          <a:ea typeface="+mn-ea"/>
                          <a:cs typeface="+mn-cs"/>
                        </a:rPr>
                        <a:t>100%</a:t>
                      </a:r>
                      <a:endParaRPr kumimoji="0" lang="es-MX" sz="1200" b="1" i="0" u="none" strike="noStrike" kern="1200" dirty="0">
                        <a:solidFill>
                          <a:schemeClr val="bg1"/>
                        </a:solidFill>
                        <a:latin typeface="Calibri"/>
                        <a:ea typeface="+mn-ea"/>
                        <a:cs typeface="+mn-cs"/>
                      </a:endParaRP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r>
            </a:tbl>
          </a:graphicData>
        </a:graphic>
      </p:graphicFrame>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8 Marcador de número de diapositiva"/>
          <p:cNvSpPr>
            <a:spLocks noGrp="1"/>
          </p:cNvSpPr>
          <p:nvPr>
            <p:ph type="sldNum" sz="quarter" idx="12"/>
          </p:nvPr>
        </p:nvSpPr>
        <p:spPr/>
        <p:txBody>
          <a:bodyPr/>
          <a:lstStyle/>
          <a:p>
            <a:pPr>
              <a:defRPr/>
            </a:pPr>
            <a:fld id="{BD43386B-512A-4F48-AC60-1F2A615D5642}" type="slidenum">
              <a:rPr lang="es-MX" smtClean="0"/>
              <a:pPr>
                <a:defRPr/>
              </a:pPr>
              <a:t>8</a:t>
            </a:fld>
            <a:endParaRPr lang="es-MX" dirty="0"/>
          </a:p>
        </p:txBody>
      </p:sp>
      <p:sp>
        <p:nvSpPr>
          <p:cNvPr id="8" name="7 Rectángulo"/>
          <p:cNvSpPr/>
          <p:nvPr/>
        </p:nvSpPr>
        <p:spPr>
          <a:xfrm>
            <a:off x="190398" y="1275452"/>
            <a:ext cx="4443062" cy="1092607"/>
          </a:xfrm>
          <a:prstGeom prst="rect">
            <a:avLst/>
          </a:prstGeom>
        </p:spPr>
        <p:txBody>
          <a:bodyPr wrap="square">
            <a:spAutoFit/>
          </a:bodyPr>
          <a:lstStyle/>
          <a:p>
            <a:pPr algn="ctr"/>
            <a:r>
              <a:rPr lang="es-MX" sz="1300" b="1" dirty="0" smtClean="0">
                <a:latin typeface="Calibri" pitchFamily="34" charset="0"/>
              </a:rPr>
              <a:t>En general, ¿cómo califica usted al portal de internet de INFOMEX como medio para realizar solicitudes de información pública?</a:t>
            </a:r>
          </a:p>
          <a:p>
            <a:pPr algn="ctr"/>
            <a:endParaRPr lang="es-MX" sz="1300" b="1" dirty="0">
              <a:latin typeface="Calibri" pitchFamily="34" charset="0"/>
            </a:endParaRPr>
          </a:p>
          <a:p>
            <a:pPr algn="ctr"/>
            <a:r>
              <a:rPr lang="es-MX" sz="1300" b="1" dirty="0" smtClean="0">
                <a:latin typeface="Calibri" pitchFamily="34" charset="0"/>
              </a:rPr>
              <a:t>(INFOMEX)</a:t>
            </a:r>
          </a:p>
        </p:txBody>
      </p:sp>
      <p:graphicFrame>
        <p:nvGraphicFramePr>
          <p:cNvPr id="6" name="5 Gráfico"/>
          <p:cNvGraphicFramePr/>
          <p:nvPr>
            <p:extLst>
              <p:ext uri="{D42A27DB-BD31-4B8C-83A1-F6EECF244321}">
                <p14:modId xmlns:p14="http://schemas.microsoft.com/office/powerpoint/2010/main" val="1754434750"/>
              </p:ext>
            </p:extLst>
          </p:nvPr>
        </p:nvGraphicFramePr>
        <p:xfrm>
          <a:off x="384650" y="2752856"/>
          <a:ext cx="4068000" cy="3528000"/>
        </p:xfrm>
        <a:graphic>
          <a:graphicData uri="http://schemas.openxmlformats.org/drawingml/2006/chart">
            <c:chart xmlns:c="http://schemas.openxmlformats.org/drawingml/2006/chart" xmlns:r="http://schemas.openxmlformats.org/officeDocument/2006/relationships" r:id="rId3"/>
          </a:graphicData>
        </a:graphic>
      </p:graphicFrame>
      <p:sp>
        <p:nvSpPr>
          <p:cNvPr id="7" name="6 CuadroTexto"/>
          <p:cNvSpPr txBox="1"/>
          <p:nvPr/>
        </p:nvSpPr>
        <p:spPr>
          <a:xfrm>
            <a:off x="76169" y="85702"/>
            <a:ext cx="8388000" cy="864000"/>
          </a:xfrm>
          <a:prstGeom prst="rect">
            <a:avLst/>
          </a:prstGeom>
          <a:noFill/>
        </p:spPr>
        <p:txBody>
          <a:bodyPr wrap="square" rtlCol="0" anchor="ctr">
            <a:noAutofit/>
          </a:bodyPr>
          <a:lstStyle/>
          <a:p>
            <a:pPr lvl="0"/>
            <a:r>
              <a:rPr lang="es-MX" b="1" dirty="0" smtClean="0">
                <a:latin typeface="Calibri" pitchFamily="34" charset="0"/>
              </a:rPr>
              <a:t>Opinión del portal INFOMEX / la atención recibida en la UT (DESGLOSADO)</a:t>
            </a:r>
          </a:p>
          <a:p>
            <a:r>
              <a:rPr lang="es-ES" sz="1400" b="1" i="1" dirty="0">
                <a:solidFill>
                  <a:prstClr val="black"/>
                </a:solidFill>
                <a:latin typeface="Calibri" pitchFamily="34" charset="0"/>
              </a:rPr>
              <a:t>2007 </a:t>
            </a:r>
            <a:r>
              <a:rPr lang="es-ES" sz="1400" b="1" i="1" dirty="0" smtClean="0">
                <a:solidFill>
                  <a:prstClr val="black"/>
                </a:solidFill>
                <a:latin typeface="Calibri" pitchFamily="34" charset="0"/>
              </a:rPr>
              <a:t>a 2017</a:t>
            </a:r>
            <a:endParaRPr lang="es-MX" sz="2000" b="1" dirty="0">
              <a:latin typeface="Calibri" pitchFamily="34" charset="0"/>
            </a:endParaRPr>
          </a:p>
          <a:p>
            <a:pPr lvl="0"/>
            <a:r>
              <a:rPr lang="es-MX" sz="1400" b="1" i="1" dirty="0" smtClean="0">
                <a:solidFill>
                  <a:prstClr val="black"/>
                </a:solidFill>
                <a:latin typeface="Calibri" pitchFamily="34" charset="0"/>
              </a:rPr>
              <a:t>General</a:t>
            </a:r>
          </a:p>
        </p:txBody>
      </p:sp>
      <p:sp>
        <p:nvSpPr>
          <p:cNvPr id="10" name="9 Rectángulo"/>
          <p:cNvSpPr/>
          <p:nvPr/>
        </p:nvSpPr>
        <p:spPr>
          <a:xfrm>
            <a:off x="4578164" y="1272962"/>
            <a:ext cx="4314316" cy="1092607"/>
          </a:xfrm>
          <a:prstGeom prst="rect">
            <a:avLst/>
          </a:prstGeom>
        </p:spPr>
        <p:txBody>
          <a:bodyPr wrap="square">
            <a:spAutoFit/>
          </a:bodyPr>
          <a:lstStyle/>
          <a:p>
            <a:pPr algn="ctr"/>
            <a:r>
              <a:rPr lang="es-MX" sz="1300" b="1" dirty="0" smtClean="0">
                <a:latin typeface="Calibri" pitchFamily="34" charset="0"/>
              </a:rPr>
              <a:t>En general, ¿cómo califica usted la atención que le dio el personal de la Unidad de Transparencia que recibió y dio respuesta a su solicitud de información?</a:t>
            </a:r>
          </a:p>
          <a:p>
            <a:pPr algn="ctr"/>
            <a:endParaRPr lang="es-MX" sz="1300" b="1" dirty="0" smtClean="0">
              <a:latin typeface="Calibri" pitchFamily="34" charset="0"/>
            </a:endParaRPr>
          </a:p>
          <a:p>
            <a:pPr algn="ctr"/>
            <a:r>
              <a:rPr lang="es-MX" sz="1300" b="1" dirty="0" smtClean="0">
                <a:latin typeface="Calibri" pitchFamily="34" charset="0"/>
              </a:rPr>
              <a:t>(Buzones)</a:t>
            </a:r>
          </a:p>
        </p:txBody>
      </p:sp>
      <p:graphicFrame>
        <p:nvGraphicFramePr>
          <p:cNvPr id="11" name="10 Gráfico"/>
          <p:cNvGraphicFramePr/>
          <p:nvPr>
            <p:extLst>
              <p:ext uri="{D42A27DB-BD31-4B8C-83A1-F6EECF244321}">
                <p14:modId xmlns:p14="http://schemas.microsoft.com/office/powerpoint/2010/main" val="557650422"/>
              </p:ext>
            </p:extLst>
          </p:nvPr>
        </p:nvGraphicFramePr>
        <p:xfrm>
          <a:off x="4705130" y="2730692"/>
          <a:ext cx="4068000" cy="3528000"/>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309033926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76169" y="85702"/>
            <a:ext cx="8388000" cy="864000"/>
          </a:xfrm>
          <a:prstGeom prst="rect">
            <a:avLst/>
          </a:prstGeom>
          <a:noFill/>
        </p:spPr>
        <p:txBody>
          <a:bodyPr wrap="square" rtlCol="0" anchor="ctr">
            <a:noAutofit/>
          </a:bodyPr>
          <a:lstStyle/>
          <a:p>
            <a:pPr lvl="0"/>
            <a:r>
              <a:rPr lang="es-MX" b="1" dirty="0" smtClean="0">
                <a:latin typeface="Calibri" pitchFamily="34" charset="0"/>
              </a:rPr>
              <a:t>Opinión del portal INFOMEX / la atención recibida en la UT (DESGLOSADO)</a:t>
            </a:r>
          </a:p>
          <a:p>
            <a:pPr lvl="0"/>
            <a:r>
              <a:rPr lang="es-ES" sz="1400" b="1" i="1" dirty="0">
                <a:solidFill>
                  <a:prstClr val="black"/>
                </a:solidFill>
                <a:latin typeface="Calibri" pitchFamily="34" charset="0"/>
              </a:rPr>
              <a:t>2007 a </a:t>
            </a:r>
            <a:r>
              <a:rPr lang="es-ES" sz="1400" b="1" i="1" dirty="0" smtClean="0">
                <a:solidFill>
                  <a:prstClr val="black"/>
                </a:solidFill>
                <a:latin typeface="Calibri" pitchFamily="34" charset="0"/>
              </a:rPr>
              <a:t>2017 </a:t>
            </a:r>
          </a:p>
          <a:p>
            <a:pPr lvl="0"/>
            <a:r>
              <a:rPr lang="es-MX" sz="1400" b="1" i="1" dirty="0" smtClean="0">
                <a:solidFill>
                  <a:prstClr val="black"/>
                </a:solidFill>
                <a:latin typeface="Calibri" pitchFamily="34" charset="0"/>
              </a:rPr>
              <a:t>General por Órgano de gobierno</a:t>
            </a:r>
            <a:endParaRPr lang="es-MX" sz="2000" b="1" dirty="0" smtClean="0">
              <a:latin typeface="Calibri" pitchFamily="34" charset="0"/>
            </a:endParaRPr>
          </a:p>
        </p:txBody>
      </p:sp>
      <p:sp>
        <p:nvSpPr>
          <p:cNvPr id="9" name="8 Marcador de número de diapositiva"/>
          <p:cNvSpPr>
            <a:spLocks noGrp="1"/>
          </p:cNvSpPr>
          <p:nvPr>
            <p:ph type="sldNum" sz="quarter" idx="12"/>
          </p:nvPr>
        </p:nvSpPr>
        <p:spPr/>
        <p:txBody>
          <a:bodyPr/>
          <a:lstStyle/>
          <a:p>
            <a:pPr>
              <a:defRPr/>
            </a:pPr>
            <a:fld id="{BD43386B-512A-4F48-AC60-1F2A615D5642}" type="slidenum">
              <a:rPr lang="es-MX" smtClean="0"/>
              <a:pPr>
                <a:defRPr/>
              </a:pPr>
              <a:t>9</a:t>
            </a:fld>
            <a:endParaRPr lang="es-MX" dirty="0"/>
          </a:p>
        </p:txBody>
      </p:sp>
      <p:sp>
        <p:nvSpPr>
          <p:cNvPr id="8" name="7 Rectángulo"/>
          <p:cNvSpPr/>
          <p:nvPr/>
        </p:nvSpPr>
        <p:spPr>
          <a:xfrm>
            <a:off x="376691" y="1052736"/>
            <a:ext cx="8453778" cy="692497"/>
          </a:xfrm>
          <a:prstGeom prst="rect">
            <a:avLst/>
          </a:prstGeom>
        </p:spPr>
        <p:txBody>
          <a:bodyPr wrap="square">
            <a:spAutoFit/>
          </a:bodyPr>
          <a:lstStyle/>
          <a:p>
            <a:pPr algn="ctr"/>
            <a:r>
              <a:rPr lang="es-MX" sz="1300" b="1" dirty="0" smtClean="0">
                <a:latin typeface="Calibri" pitchFamily="34" charset="0"/>
              </a:rPr>
              <a:t>En general, ¿cómo califica usted al portal de internet de INFOMEX como medio para realizar solicitudes de información pública?  /  ¿cómo califica usted la atención que le dio el personal de la Unidad de Transparencia que recibió y dio respuesta a su solicitud de información?</a:t>
            </a:r>
          </a:p>
        </p:txBody>
      </p:sp>
      <p:graphicFrame>
        <p:nvGraphicFramePr>
          <p:cNvPr id="10" name="9 Tabla"/>
          <p:cNvGraphicFramePr>
            <a:graphicFrameLocks noGrp="1"/>
          </p:cNvGraphicFramePr>
          <p:nvPr>
            <p:extLst>
              <p:ext uri="{D42A27DB-BD31-4B8C-83A1-F6EECF244321}">
                <p14:modId xmlns:p14="http://schemas.microsoft.com/office/powerpoint/2010/main" val="3001264614"/>
              </p:ext>
            </p:extLst>
          </p:nvPr>
        </p:nvGraphicFramePr>
        <p:xfrm>
          <a:off x="356062" y="1841863"/>
          <a:ext cx="8439745" cy="4683482"/>
        </p:xfrm>
        <a:graphic>
          <a:graphicData uri="http://schemas.openxmlformats.org/drawingml/2006/table">
            <a:tbl>
              <a:tblPr/>
              <a:tblGrid>
                <a:gridCol w="2670805"/>
                <a:gridCol w="961490"/>
                <a:gridCol w="961490"/>
                <a:gridCol w="961490"/>
                <a:gridCol w="961490"/>
                <a:gridCol w="961490"/>
                <a:gridCol w="961490"/>
              </a:tblGrid>
              <a:tr h="341860">
                <a:tc rowSpan="2">
                  <a:txBody>
                    <a:bodyPr/>
                    <a:lstStyle/>
                    <a:p>
                      <a:pPr algn="ctr" fontAlgn="ctr"/>
                      <a:r>
                        <a:rPr lang="es-MX" sz="1200" b="1" i="0" u="none" strike="noStrike" dirty="0">
                          <a:solidFill>
                            <a:srgbClr val="FFFFFF"/>
                          </a:solidFill>
                          <a:latin typeface="Calibri"/>
                        </a:rPr>
                        <a:t>Órgano </a:t>
                      </a:r>
                      <a:r>
                        <a:rPr lang="es-MX" sz="1200" b="1" i="0" u="none" strike="noStrike" dirty="0" smtClean="0">
                          <a:solidFill>
                            <a:srgbClr val="FFFFFF"/>
                          </a:solidFill>
                          <a:latin typeface="Calibri"/>
                        </a:rPr>
                        <a:t>de</a:t>
                      </a:r>
                    </a:p>
                    <a:p>
                      <a:pPr algn="ctr" fontAlgn="ctr"/>
                      <a:r>
                        <a:rPr lang="es-MX" sz="1200" b="1" i="0" u="none" strike="noStrike" dirty="0" smtClean="0">
                          <a:solidFill>
                            <a:srgbClr val="FFFFFF"/>
                          </a:solidFill>
                          <a:latin typeface="Calibri"/>
                        </a:rPr>
                        <a:t> gobierno</a:t>
                      </a:r>
                      <a:endParaRPr lang="es-MX" sz="1200" b="1" i="0" u="none" strike="noStrike" dirty="0">
                        <a:solidFill>
                          <a:srgbClr val="FFFFFF"/>
                        </a:solidFill>
                        <a:latin typeface="Calibri"/>
                      </a:endParaRPr>
                    </a:p>
                  </a:txBody>
                  <a:tcPr marL="6220" marR="6220" marT="6220" marB="0" anchor="ctr">
                    <a:lnL w="6350" cap="flat" cmpd="sng" algn="ctr">
                      <a:solidFill>
                        <a:srgbClr val="008080"/>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gridSpan="2">
                  <a:txBody>
                    <a:bodyPr/>
                    <a:lstStyle/>
                    <a:p>
                      <a:pPr algn="ctr" fontAlgn="ctr"/>
                      <a:r>
                        <a:rPr lang="es-MX" sz="1200" b="1" i="0" u="none" strike="noStrike" dirty="0">
                          <a:solidFill>
                            <a:srgbClr val="FFFFFF"/>
                          </a:solidFill>
                          <a:latin typeface="Calibri"/>
                        </a:rPr>
                        <a:t>Bueno</a:t>
                      </a:r>
                    </a:p>
                  </a:txBody>
                  <a:tcPr marL="6220" marR="6220" marT="622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hMerge="1">
                  <a:txBody>
                    <a:bodyPr/>
                    <a:lstStyle/>
                    <a:p>
                      <a:endParaRPr lang="es-MX"/>
                    </a:p>
                  </a:txBody>
                  <a:tcPr/>
                </a:tc>
                <a:tc gridSpan="2">
                  <a:txBody>
                    <a:bodyPr/>
                    <a:lstStyle/>
                    <a:p>
                      <a:pPr algn="ctr" fontAlgn="ctr"/>
                      <a:r>
                        <a:rPr lang="es-MX" sz="1200" b="1" i="0" u="none" strike="noStrike" dirty="0">
                          <a:solidFill>
                            <a:srgbClr val="FFFFFF"/>
                          </a:solidFill>
                          <a:latin typeface="Calibri"/>
                        </a:rPr>
                        <a:t>Regular</a:t>
                      </a:r>
                    </a:p>
                  </a:txBody>
                  <a:tcPr marL="6220" marR="6220" marT="622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hMerge="1">
                  <a:txBody>
                    <a:bodyPr/>
                    <a:lstStyle/>
                    <a:p>
                      <a:endParaRPr lang="es-MX"/>
                    </a:p>
                  </a:txBody>
                  <a:tcPr/>
                </a:tc>
                <a:tc gridSpan="2">
                  <a:txBody>
                    <a:bodyPr/>
                    <a:lstStyle/>
                    <a:p>
                      <a:pPr algn="ctr" fontAlgn="ctr"/>
                      <a:r>
                        <a:rPr lang="es-MX" sz="1200" b="1" i="0" u="none" strike="noStrike" dirty="0" smtClean="0">
                          <a:solidFill>
                            <a:srgbClr val="FFFFFF"/>
                          </a:solidFill>
                          <a:latin typeface="Calibri"/>
                        </a:rPr>
                        <a:t>Malo</a:t>
                      </a:r>
                      <a:endParaRPr lang="es-MX" sz="1200" b="1" i="0" u="none" strike="noStrike" dirty="0">
                        <a:solidFill>
                          <a:srgbClr val="FFFFFF"/>
                        </a:solidFill>
                        <a:latin typeface="Calibri"/>
                      </a:endParaRPr>
                    </a:p>
                  </a:txBody>
                  <a:tcPr marL="6220" marR="6220" marT="6220" marB="0" anchor="ctr">
                    <a:lnL w="6350" cap="flat" cmpd="sng" algn="ctr">
                      <a:solidFill>
                        <a:srgbClr val="FFFFFF"/>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hMerge="1">
                  <a:txBody>
                    <a:bodyPr/>
                    <a:lstStyle/>
                    <a:p>
                      <a:endParaRPr lang="es-MX"/>
                    </a:p>
                  </a:txBody>
                  <a:tcPr/>
                </a:tc>
              </a:tr>
              <a:tr h="341860">
                <a:tc vMerge="1">
                  <a:txBody>
                    <a:bodyPr/>
                    <a:lstStyle/>
                    <a:p>
                      <a:endParaRPr lang="es-MX"/>
                    </a:p>
                  </a:txBody>
                  <a:tcPr/>
                </a:tc>
                <a:tc>
                  <a:txBody>
                    <a:bodyPr/>
                    <a:lstStyle/>
                    <a:p>
                      <a:pPr algn="ctr" fontAlgn="ctr"/>
                      <a:r>
                        <a:rPr lang="es-MX" sz="1200" b="1" i="0" u="none" strike="noStrike" dirty="0" smtClean="0">
                          <a:solidFill>
                            <a:srgbClr val="FFFFFF"/>
                          </a:solidFill>
                          <a:latin typeface="Calibri"/>
                        </a:rPr>
                        <a:t>INFOMEX</a:t>
                      </a:r>
                      <a:endParaRPr lang="es-MX" sz="1200" b="1" i="0" u="none" strike="noStrike" dirty="0">
                        <a:solidFill>
                          <a:srgbClr val="FFFFFF"/>
                        </a:solidFill>
                        <a:latin typeface="Calibri"/>
                      </a:endParaRPr>
                    </a:p>
                  </a:txBody>
                  <a:tcPr marL="6220" marR="6220" marT="622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ctr"/>
                      <a:r>
                        <a:rPr lang="es-MX" sz="1200" b="1" i="0" u="none" strike="noStrike" dirty="0" smtClean="0">
                          <a:solidFill>
                            <a:srgbClr val="FFFFFF"/>
                          </a:solidFill>
                          <a:latin typeface="Calibri"/>
                        </a:rPr>
                        <a:t>Buzones</a:t>
                      </a:r>
                      <a:endParaRPr lang="es-MX" sz="1200" b="1" i="0" u="none" strike="noStrike" dirty="0">
                        <a:solidFill>
                          <a:srgbClr val="FFFFFF"/>
                        </a:solidFill>
                        <a:latin typeface="Calibri"/>
                      </a:endParaRPr>
                    </a:p>
                  </a:txBody>
                  <a:tcPr marL="6220" marR="6220" marT="622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ctr"/>
                      <a:r>
                        <a:rPr lang="es-MX" sz="1200" b="1" i="0" u="none" strike="noStrike" dirty="0" smtClean="0">
                          <a:solidFill>
                            <a:srgbClr val="FFFFFF"/>
                          </a:solidFill>
                          <a:latin typeface="Calibri"/>
                        </a:rPr>
                        <a:t>INFOMEX</a:t>
                      </a:r>
                      <a:endParaRPr lang="es-MX" sz="1200" b="1" i="0" u="none" strike="noStrike" dirty="0">
                        <a:solidFill>
                          <a:srgbClr val="FFFFFF"/>
                        </a:solidFill>
                        <a:latin typeface="Calibri"/>
                      </a:endParaRPr>
                    </a:p>
                  </a:txBody>
                  <a:tcPr marL="6220" marR="6220" marT="622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ctr"/>
                      <a:r>
                        <a:rPr lang="es-MX" sz="1200" b="1" i="0" u="none" strike="noStrike" dirty="0" smtClean="0">
                          <a:solidFill>
                            <a:srgbClr val="FFFFFF"/>
                          </a:solidFill>
                          <a:latin typeface="Calibri"/>
                        </a:rPr>
                        <a:t>Buzones</a:t>
                      </a:r>
                      <a:endParaRPr lang="es-MX" sz="1200" b="1" i="0" u="none" strike="noStrike" dirty="0">
                        <a:solidFill>
                          <a:srgbClr val="FFFFFF"/>
                        </a:solidFill>
                        <a:latin typeface="Calibri"/>
                      </a:endParaRPr>
                    </a:p>
                  </a:txBody>
                  <a:tcPr marL="6220" marR="6220" marT="622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ctr"/>
                      <a:r>
                        <a:rPr lang="es-MX" sz="1200" b="1" i="0" u="none" strike="noStrike" dirty="0" smtClean="0">
                          <a:solidFill>
                            <a:srgbClr val="FFFFFF"/>
                          </a:solidFill>
                          <a:latin typeface="Calibri"/>
                        </a:rPr>
                        <a:t>INFOMEX</a:t>
                      </a:r>
                      <a:endParaRPr lang="es-MX" sz="1200" b="1" i="0" u="none" strike="noStrike" dirty="0">
                        <a:solidFill>
                          <a:srgbClr val="FFFFFF"/>
                        </a:solidFill>
                        <a:latin typeface="Calibri"/>
                      </a:endParaRPr>
                    </a:p>
                  </a:txBody>
                  <a:tcPr marL="6220" marR="6220" marT="622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ctr"/>
                      <a:r>
                        <a:rPr lang="es-MX" sz="1200" b="1" i="0" u="none" strike="noStrike" dirty="0" smtClean="0">
                          <a:solidFill>
                            <a:srgbClr val="FFFFFF"/>
                          </a:solidFill>
                          <a:latin typeface="Calibri"/>
                        </a:rPr>
                        <a:t>Buzones</a:t>
                      </a:r>
                      <a:endParaRPr lang="es-MX" sz="1200" b="1" i="0" u="none" strike="noStrike" dirty="0">
                        <a:solidFill>
                          <a:srgbClr val="FFFFFF"/>
                        </a:solidFill>
                        <a:latin typeface="Calibri"/>
                      </a:endParaRPr>
                    </a:p>
                  </a:txBody>
                  <a:tcPr marL="6220" marR="6220" marT="6220" marB="0" anchor="ctr">
                    <a:lnL w="6350" cap="flat" cmpd="sng" algn="ctr">
                      <a:solidFill>
                        <a:srgbClr val="FFFFFF"/>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r>
              <a:tr h="444418">
                <a:tc>
                  <a:txBody>
                    <a:bodyPr/>
                    <a:lstStyle/>
                    <a:p>
                      <a:pPr marL="88900" indent="0" algn="l" fontAlgn="ctr"/>
                      <a:r>
                        <a:rPr lang="es-MX" sz="1200" b="1" i="0" u="none" strike="noStrike" dirty="0">
                          <a:solidFill>
                            <a:srgbClr val="000000"/>
                          </a:solidFill>
                          <a:latin typeface="Calibri"/>
                        </a:rPr>
                        <a:t>Administración Pública Central</a:t>
                      </a:r>
                    </a:p>
                  </a:txBody>
                  <a:tcPr marL="6220" marR="6220" marT="6220"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marL="88900" indent="0" algn="ctr" rtl="0" eaLnBrk="1" fontAlgn="ctr" latinLnBrk="0" hangingPunct="1"/>
                      <a:r>
                        <a:rPr kumimoji="0" lang="es-MX" sz="1200" b="1" i="0" u="none" strike="noStrike" kern="1200" dirty="0">
                          <a:solidFill>
                            <a:srgbClr val="000000"/>
                          </a:solidFill>
                          <a:latin typeface="Calibri"/>
                          <a:ea typeface="+mn-ea"/>
                          <a:cs typeface="+mn-cs"/>
                        </a:rPr>
                        <a:t>78.0%</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marL="88900" indent="0" algn="ctr" rtl="0" eaLnBrk="1" fontAlgn="ctr" latinLnBrk="0" hangingPunct="1"/>
                      <a:r>
                        <a:rPr kumimoji="0" lang="es-MX" sz="1200" b="1" i="0" u="none" strike="noStrike" kern="1200" dirty="0">
                          <a:solidFill>
                            <a:srgbClr val="000000"/>
                          </a:solidFill>
                          <a:latin typeface="Calibri"/>
                          <a:ea typeface="+mn-ea"/>
                          <a:cs typeface="+mn-cs"/>
                        </a:rPr>
                        <a:t>96.6%</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marL="88900" indent="0" algn="ctr" rtl="0" eaLnBrk="1" fontAlgn="ctr" latinLnBrk="0" hangingPunct="1"/>
                      <a:r>
                        <a:rPr kumimoji="0" lang="es-MX" sz="1200" b="1" i="0" u="none" strike="noStrike" kern="1200" dirty="0">
                          <a:solidFill>
                            <a:srgbClr val="000000"/>
                          </a:solidFill>
                          <a:latin typeface="Calibri"/>
                          <a:ea typeface="+mn-ea"/>
                          <a:cs typeface="+mn-cs"/>
                        </a:rPr>
                        <a:t>15.8%</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marL="88900" indent="0" algn="ctr" rtl="0" eaLnBrk="1" fontAlgn="ctr" latinLnBrk="0" hangingPunct="1"/>
                      <a:r>
                        <a:rPr kumimoji="0" lang="es-MX" sz="1200" b="1" i="0" u="none" strike="noStrike" kern="1200" dirty="0">
                          <a:solidFill>
                            <a:srgbClr val="000000"/>
                          </a:solidFill>
                          <a:latin typeface="Calibri"/>
                          <a:ea typeface="+mn-ea"/>
                          <a:cs typeface="+mn-cs"/>
                        </a:rPr>
                        <a:t>2.8%</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marL="88900" indent="0" algn="ctr" rtl="0" eaLnBrk="1" fontAlgn="ctr" latinLnBrk="0" hangingPunct="1"/>
                      <a:r>
                        <a:rPr kumimoji="0" lang="es-MX" sz="1200" b="1" i="0" u="none" strike="noStrike" kern="1200" dirty="0">
                          <a:solidFill>
                            <a:srgbClr val="000000"/>
                          </a:solidFill>
                          <a:latin typeface="Calibri"/>
                          <a:ea typeface="+mn-ea"/>
                          <a:cs typeface="+mn-cs"/>
                        </a:rPr>
                        <a:t>6.2%</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marL="88900" indent="0" algn="ctr" rtl="0" eaLnBrk="1" fontAlgn="ctr" latinLnBrk="0" hangingPunct="1"/>
                      <a:r>
                        <a:rPr kumimoji="0" lang="es-MX" sz="1200" b="1" i="0" u="none" strike="noStrike" kern="1200" dirty="0">
                          <a:solidFill>
                            <a:srgbClr val="000000"/>
                          </a:solidFill>
                          <a:latin typeface="Calibri"/>
                          <a:ea typeface="+mn-ea"/>
                          <a:cs typeface="+mn-cs"/>
                        </a:rPr>
                        <a:t>0.6%</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r>
              <a:tr h="444418">
                <a:tc>
                  <a:txBody>
                    <a:bodyPr/>
                    <a:lstStyle/>
                    <a:p>
                      <a:pPr marL="88900" indent="0" algn="l" fontAlgn="ctr"/>
                      <a:r>
                        <a:rPr lang="es-MX" sz="1200" b="1" i="0" u="none" strike="noStrike" dirty="0">
                          <a:solidFill>
                            <a:srgbClr val="000000"/>
                          </a:solidFill>
                          <a:latin typeface="Calibri"/>
                        </a:rPr>
                        <a:t>Desconcentrados y Paraestatales</a:t>
                      </a:r>
                    </a:p>
                  </a:txBody>
                  <a:tcPr marL="6220" marR="6220" marT="6220"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marL="88900" indent="0" algn="ctr" rtl="0" eaLnBrk="1" fontAlgn="ctr" latinLnBrk="0" hangingPunct="1"/>
                      <a:r>
                        <a:rPr kumimoji="0" lang="es-MX" sz="1200" b="1" i="0" u="none" strike="noStrike" kern="1200" dirty="0">
                          <a:solidFill>
                            <a:srgbClr val="000000"/>
                          </a:solidFill>
                          <a:latin typeface="Calibri"/>
                          <a:ea typeface="+mn-ea"/>
                          <a:cs typeface="+mn-cs"/>
                        </a:rPr>
                        <a:t>81.9%</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marL="88900" indent="0" algn="ctr" rtl="0" eaLnBrk="1" fontAlgn="ctr" latinLnBrk="0" hangingPunct="1"/>
                      <a:r>
                        <a:rPr kumimoji="0" lang="es-MX" sz="1200" b="1" i="0" u="none" strike="noStrike" kern="1200" dirty="0">
                          <a:solidFill>
                            <a:srgbClr val="000000"/>
                          </a:solidFill>
                          <a:latin typeface="Calibri"/>
                          <a:ea typeface="+mn-ea"/>
                          <a:cs typeface="+mn-cs"/>
                        </a:rPr>
                        <a:t>96.4%</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marL="88900" indent="0" algn="ctr" rtl="0" eaLnBrk="1" fontAlgn="ctr" latinLnBrk="0" hangingPunct="1"/>
                      <a:r>
                        <a:rPr kumimoji="0" lang="es-MX" sz="1200" b="1" i="0" u="none" strike="noStrike" kern="1200">
                          <a:solidFill>
                            <a:srgbClr val="000000"/>
                          </a:solidFill>
                          <a:latin typeface="Calibri"/>
                          <a:ea typeface="+mn-ea"/>
                          <a:cs typeface="+mn-cs"/>
                        </a:rPr>
                        <a:t>13.2%</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marL="88900" indent="0" algn="ctr" rtl="0" eaLnBrk="1" fontAlgn="ctr" latinLnBrk="0" hangingPunct="1"/>
                      <a:r>
                        <a:rPr kumimoji="0" lang="es-MX" sz="1200" b="1" i="0" u="none" strike="noStrike" kern="1200">
                          <a:solidFill>
                            <a:srgbClr val="000000"/>
                          </a:solidFill>
                          <a:latin typeface="Calibri"/>
                          <a:ea typeface="+mn-ea"/>
                          <a:cs typeface="+mn-cs"/>
                        </a:rPr>
                        <a:t>3.0%</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marL="88900" indent="0" algn="ctr" rtl="0" eaLnBrk="1" fontAlgn="ctr" latinLnBrk="0" hangingPunct="1"/>
                      <a:r>
                        <a:rPr kumimoji="0" lang="es-MX" sz="1200" b="1" i="0" u="none" strike="noStrike" kern="1200">
                          <a:solidFill>
                            <a:srgbClr val="000000"/>
                          </a:solidFill>
                          <a:latin typeface="Calibri"/>
                          <a:ea typeface="+mn-ea"/>
                          <a:cs typeface="+mn-cs"/>
                        </a:rPr>
                        <a:t>4.9%</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marL="88900" indent="0" algn="ctr" rtl="0" eaLnBrk="1" fontAlgn="ctr" latinLnBrk="0" hangingPunct="1"/>
                      <a:r>
                        <a:rPr kumimoji="0" lang="es-MX" sz="1200" b="1" i="0" u="none" strike="noStrike" kern="1200">
                          <a:solidFill>
                            <a:srgbClr val="000000"/>
                          </a:solidFill>
                          <a:latin typeface="Calibri"/>
                          <a:ea typeface="+mn-ea"/>
                          <a:cs typeface="+mn-cs"/>
                        </a:rPr>
                        <a:t>0.6%</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r>
              <a:tr h="444418">
                <a:tc>
                  <a:txBody>
                    <a:bodyPr/>
                    <a:lstStyle/>
                    <a:p>
                      <a:pPr marL="88900" indent="0" algn="l" fontAlgn="ctr"/>
                      <a:r>
                        <a:rPr lang="es-MX" sz="1200" b="1" i="0" u="none" strike="noStrike" dirty="0">
                          <a:solidFill>
                            <a:srgbClr val="000000"/>
                          </a:solidFill>
                          <a:latin typeface="Calibri"/>
                        </a:rPr>
                        <a:t>Delegaciones Políticas</a:t>
                      </a:r>
                    </a:p>
                  </a:txBody>
                  <a:tcPr marL="6220" marR="6220" marT="6220"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marL="88900" indent="0" algn="ctr" rtl="0" eaLnBrk="1" fontAlgn="ctr" latinLnBrk="0" hangingPunct="1"/>
                      <a:r>
                        <a:rPr kumimoji="0" lang="es-MX" sz="1200" b="1" i="0" u="none" strike="noStrike" kern="1200">
                          <a:solidFill>
                            <a:srgbClr val="000000"/>
                          </a:solidFill>
                          <a:latin typeface="Calibri"/>
                          <a:ea typeface="+mn-ea"/>
                          <a:cs typeface="+mn-cs"/>
                        </a:rPr>
                        <a:t>85.5%</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marL="88900" indent="0" algn="ctr" rtl="0" eaLnBrk="1" fontAlgn="ctr" latinLnBrk="0" hangingPunct="1"/>
                      <a:r>
                        <a:rPr kumimoji="0" lang="es-MX" sz="1200" b="1" i="0" u="none" strike="noStrike" kern="1200" dirty="0">
                          <a:solidFill>
                            <a:srgbClr val="000000"/>
                          </a:solidFill>
                          <a:latin typeface="Calibri"/>
                          <a:ea typeface="+mn-ea"/>
                          <a:cs typeface="+mn-cs"/>
                        </a:rPr>
                        <a:t>91.3%</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marL="88900" indent="0" algn="ctr" rtl="0" eaLnBrk="1" fontAlgn="ctr" latinLnBrk="0" hangingPunct="1"/>
                      <a:r>
                        <a:rPr kumimoji="0" lang="es-MX" sz="1200" b="1" i="0" u="none" strike="noStrike" kern="1200">
                          <a:solidFill>
                            <a:srgbClr val="000000"/>
                          </a:solidFill>
                          <a:latin typeface="Calibri"/>
                          <a:ea typeface="+mn-ea"/>
                          <a:cs typeface="+mn-cs"/>
                        </a:rPr>
                        <a:t>10.5%</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marL="88900" indent="0" algn="ctr" rtl="0" eaLnBrk="1" fontAlgn="ctr" latinLnBrk="0" hangingPunct="1"/>
                      <a:r>
                        <a:rPr kumimoji="0" lang="es-MX" sz="1200" b="1" i="0" u="none" strike="noStrike" kern="1200">
                          <a:solidFill>
                            <a:srgbClr val="000000"/>
                          </a:solidFill>
                          <a:latin typeface="Calibri"/>
                          <a:ea typeface="+mn-ea"/>
                          <a:cs typeface="+mn-cs"/>
                        </a:rPr>
                        <a:t>6.7%</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marL="88900" indent="0" algn="ctr" rtl="0" eaLnBrk="1" fontAlgn="ctr" latinLnBrk="0" hangingPunct="1"/>
                      <a:r>
                        <a:rPr kumimoji="0" lang="es-MX" sz="1200" b="1" i="0" u="none" strike="noStrike" kern="1200" dirty="0">
                          <a:solidFill>
                            <a:srgbClr val="000000"/>
                          </a:solidFill>
                          <a:latin typeface="Calibri"/>
                          <a:ea typeface="+mn-ea"/>
                          <a:cs typeface="+mn-cs"/>
                        </a:rPr>
                        <a:t>4.0%</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marL="88900" indent="0" algn="ctr" rtl="0" eaLnBrk="1" fontAlgn="ctr" latinLnBrk="0" hangingPunct="1"/>
                      <a:r>
                        <a:rPr kumimoji="0" lang="es-MX" sz="1200" b="1" i="0" u="none" strike="noStrike" kern="1200">
                          <a:solidFill>
                            <a:srgbClr val="000000"/>
                          </a:solidFill>
                          <a:latin typeface="Calibri"/>
                          <a:ea typeface="+mn-ea"/>
                          <a:cs typeface="+mn-cs"/>
                        </a:rPr>
                        <a:t>2.0%</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r>
              <a:tr h="444418">
                <a:tc>
                  <a:txBody>
                    <a:bodyPr/>
                    <a:lstStyle/>
                    <a:p>
                      <a:pPr marL="88900" indent="0" algn="l" fontAlgn="ctr"/>
                      <a:r>
                        <a:rPr lang="es-MX" sz="1200" b="1" i="0" u="none" strike="noStrike" dirty="0">
                          <a:solidFill>
                            <a:srgbClr val="000000"/>
                          </a:solidFill>
                          <a:latin typeface="Calibri"/>
                        </a:rPr>
                        <a:t>Judicial</a:t>
                      </a:r>
                    </a:p>
                  </a:txBody>
                  <a:tcPr marL="6220" marR="6220" marT="6220"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marL="88900" indent="0" algn="ctr" rtl="0" eaLnBrk="1" fontAlgn="ctr" latinLnBrk="0" hangingPunct="1"/>
                      <a:r>
                        <a:rPr kumimoji="0" lang="es-MX" sz="1200" b="1" i="0" u="none" strike="noStrike" kern="1200">
                          <a:solidFill>
                            <a:srgbClr val="000000"/>
                          </a:solidFill>
                          <a:latin typeface="Calibri"/>
                          <a:ea typeface="+mn-ea"/>
                          <a:cs typeface="+mn-cs"/>
                        </a:rPr>
                        <a:t>81.4%</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marL="88900" indent="0" algn="ctr" rtl="0" eaLnBrk="1" fontAlgn="ctr" latinLnBrk="0" hangingPunct="1"/>
                      <a:r>
                        <a:rPr kumimoji="0" lang="es-MX" sz="1200" b="1" i="0" u="none" strike="noStrike" kern="1200" dirty="0">
                          <a:solidFill>
                            <a:srgbClr val="000000"/>
                          </a:solidFill>
                          <a:latin typeface="Calibri"/>
                          <a:ea typeface="+mn-ea"/>
                          <a:cs typeface="+mn-cs"/>
                        </a:rPr>
                        <a:t>92.9%</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marL="88900" indent="0" algn="ctr" rtl="0" eaLnBrk="1" fontAlgn="ctr" latinLnBrk="0" hangingPunct="1"/>
                      <a:r>
                        <a:rPr kumimoji="0" lang="es-MX" sz="1200" b="1" i="0" u="none" strike="noStrike" kern="1200" dirty="0">
                          <a:solidFill>
                            <a:srgbClr val="000000"/>
                          </a:solidFill>
                          <a:latin typeface="Calibri"/>
                          <a:ea typeface="+mn-ea"/>
                          <a:cs typeface="+mn-cs"/>
                        </a:rPr>
                        <a:t>14.3%</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marL="88900" indent="0" algn="ctr" rtl="0" eaLnBrk="1" fontAlgn="ctr" latinLnBrk="0" hangingPunct="1"/>
                      <a:r>
                        <a:rPr kumimoji="0" lang="es-MX" sz="1200" b="1" i="0" u="none" strike="noStrike" kern="1200">
                          <a:solidFill>
                            <a:srgbClr val="000000"/>
                          </a:solidFill>
                          <a:latin typeface="Calibri"/>
                          <a:ea typeface="+mn-ea"/>
                          <a:cs typeface="+mn-cs"/>
                        </a:rPr>
                        <a:t>3.6%</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marL="88900" indent="0" algn="ctr" rtl="0" eaLnBrk="1" fontAlgn="ctr" latinLnBrk="0" hangingPunct="1"/>
                      <a:r>
                        <a:rPr kumimoji="0" lang="es-MX" sz="1200" b="1" i="0" u="none" strike="noStrike" kern="1200">
                          <a:solidFill>
                            <a:srgbClr val="000000"/>
                          </a:solidFill>
                          <a:latin typeface="Calibri"/>
                          <a:ea typeface="+mn-ea"/>
                          <a:cs typeface="+mn-cs"/>
                        </a:rPr>
                        <a:t>4.3%</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marL="88900" indent="0" algn="ctr" rtl="0" eaLnBrk="1" fontAlgn="ctr" latinLnBrk="0" hangingPunct="1"/>
                      <a:r>
                        <a:rPr kumimoji="0" lang="es-MX" sz="1200" b="1" i="0" u="none" strike="noStrike" kern="1200">
                          <a:solidFill>
                            <a:srgbClr val="000000"/>
                          </a:solidFill>
                          <a:latin typeface="Calibri"/>
                          <a:ea typeface="+mn-ea"/>
                          <a:cs typeface="+mn-cs"/>
                        </a:rPr>
                        <a:t>3.6%</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r>
              <a:tr h="444418">
                <a:tc>
                  <a:txBody>
                    <a:bodyPr/>
                    <a:lstStyle/>
                    <a:p>
                      <a:pPr marL="88900" indent="0" algn="l" fontAlgn="ctr"/>
                      <a:r>
                        <a:rPr lang="es-MX" sz="1200" b="1" i="0" u="none" strike="noStrike" dirty="0">
                          <a:solidFill>
                            <a:srgbClr val="000000"/>
                          </a:solidFill>
                          <a:latin typeface="Calibri"/>
                        </a:rPr>
                        <a:t>Legislativo</a:t>
                      </a:r>
                    </a:p>
                  </a:txBody>
                  <a:tcPr marL="6220" marR="6220" marT="6220"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marL="88900" indent="0" algn="ctr" rtl="0" eaLnBrk="1" fontAlgn="ctr" latinLnBrk="0" hangingPunct="1"/>
                      <a:r>
                        <a:rPr kumimoji="0" lang="es-MX" sz="1200" b="1" i="0" u="none" strike="noStrike" kern="1200" dirty="0">
                          <a:solidFill>
                            <a:srgbClr val="000000"/>
                          </a:solidFill>
                          <a:latin typeface="Calibri"/>
                          <a:ea typeface="+mn-ea"/>
                          <a:cs typeface="+mn-cs"/>
                        </a:rPr>
                        <a:t>85.3%</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marL="88900" indent="0" algn="ctr" rtl="0" eaLnBrk="1" fontAlgn="ctr" latinLnBrk="0" hangingPunct="1"/>
                      <a:r>
                        <a:rPr kumimoji="0" lang="es-MX" sz="1200" b="1" i="0" u="none" strike="noStrike" kern="1200" dirty="0">
                          <a:solidFill>
                            <a:srgbClr val="000000"/>
                          </a:solidFill>
                          <a:latin typeface="Calibri"/>
                          <a:ea typeface="+mn-ea"/>
                          <a:cs typeface="+mn-cs"/>
                        </a:rPr>
                        <a:t>89.5%</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marL="88900" indent="0" algn="ctr" rtl="0" eaLnBrk="1" fontAlgn="ctr" latinLnBrk="0" hangingPunct="1"/>
                      <a:r>
                        <a:rPr kumimoji="0" lang="es-MX" sz="1200" b="1" i="0" u="none" strike="noStrike" kern="1200" dirty="0">
                          <a:solidFill>
                            <a:srgbClr val="000000"/>
                          </a:solidFill>
                          <a:latin typeface="Calibri"/>
                          <a:ea typeface="+mn-ea"/>
                          <a:cs typeface="+mn-cs"/>
                        </a:rPr>
                        <a:t>11.2%</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marL="88900" indent="0" algn="ctr" rtl="0" eaLnBrk="1" fontAlgn="ctr" latinLnBrk="0" hangingPunct="1"/>
                      <a:r>
                        <a:rPr kumimoji="0" lang="es-MX" sz="1200" b="1" i="0" u="none" strike="noStrike" kern="1200">
                          <a:solidFill>
                            <a:srgbClr val="000000"/>
                          </a:solidFill>
                          <a:latin typeface="Calibri"/>
                          <a:ea typeface="+mn-ea"/>
                          <a:cs typeface="+mn-cs"/>
                        </a:rPr>
                        <a:t>10.5%</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marL="88900" indent="0" algn="ctr" rtl="0" eaLnBrk="1" fontAlgn="ctr" latinLnBrk="0" hangingPunct="1"/>
                      <a:r>
                        <a:rPr kumimoji="0" lang="es-MX" sz="1200" b="1" i="0" u="none" strike="noStrike" kern="1200">
                          <a:solidFill>
                            <a:srgbClr val="000000"/>
                          </a:solidFill>
                          <a:latin typeface="Calibri"/>
                          <a:ea typeface="+mn-ea"/>
                          <a:cs typeface="+mn-cs"/>
                        </a:rPr>
                        <a:t>3.5%</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marL="88900" indent="0" algn="ctr" rtl="0" eaLnBrk="1" fontAlgn="ctr" latinLnBrk="0" hangingPunct="1"/>
                      <a:r>
                        <a:rPr kumimoji="0" lang="es-MX" sz="1200" b="1" i="0" u="none" strike="noStrike" kern="1200" dirty="0" smtClean="0">
                          <a:solidFill>
                            <a:srgbClr val="000000"/>
                          </a:solidFill>
                          <a:latin typeface="Calibri"/>
                          <a:ea typeface="+mn-ea"/>
                          <a:cs typeface="+mn-cs"/>
                        </a:rPr>
                        <a:t>-</a:t>
                      </a:r>
                      <a:endParaRPr kumimoji="0" lang="es-MX" sz="1200" b="1" i="0" u="none" strike="noStrike" kern="1200" dirty="0">
                        <a:solidFill>
                          <a:srgbClr val="000000"/>
                        </a:solidFill>
                        <a:latin typeface="Calibri"/>
                        <a:ea typeface="+mn-ea"/>
                        <a:cs typeface="+mn-cs"/>
                      </a:endParaRP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r>
              <a:tr h="444418">
                <a:tc>
                  <a:txBody>
                    <a:bodyPr/>
                    <a:lstStyle/>
                    <a:p>
                      <a:pPr marL="88900" indent="0" algn="l" fontAlgn="ctr"/>
                      <a:r>
                        <a:rPr lang="es-MX" sz="1200" b="1" i="0" u="none" strike="noStrike" dirty="0">
                          <a:solidFill>
                            <a:srgbClr val="000000"/>
                          </a:solidFill>
                          <a:latin typeface="Calibri"/>
                        </a:rPr>
                        <a:t>Autónomo</a:t>
                      </a:r>
                    </a:p>
                  </a:txBody>
                  <a:tcPr marL="6220" marR="6220" marT="6220"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marL="88900" indent="0" algn="ctr" rtl="0" eaLnBrk="1" fontAlgn="ctr" latinLnBrk="0" hangingPunct="1"/>
                      <a:r>
                        <a:rPr kumimoji="0" lang="es-MX" sz="1200" b="1" i="0" u="none" strike="noStrike" kern="1200">
                          <a:solidFill>
                            <a:srgbClr val="000000"/>
                          </a:solidFill>
                          <a:latin typeface="Calibri"/>
                          <a:ea typeface="+mn-ea"/>
                          <a:cs typeface="+mn-cs"/>
                        </a:rPr>
                        <a:t>77.1%</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marL="88900" indent="0" algn="ctr" rtl="0" eaLnBrk="1" fontAlgn="ctr" latinLnBrk="0" hangingPunct="1"/>
                      <a:r>
                        <a:rPr kumimoji="0" lang="es-MX" sz="1200" b="1" i="0" u="none" strike="noStrike" kern="1200">
                          <a:solidFill>
                            <a:srgbClr val="000000"/>
                          </a:solidFill>
                          <a:latin typeface="Calibri"/>
                          <a:ea typeface="+mn-ea"/>
                          <a:cs typeface="+mn-cs"/>
                        </a:rPr>
                        <a:t>99.1%</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marL="88900" indent="0" algn="ctr" rtl="0" eaLnBrk="1" fontAlgn="ctr" latinLnBrk="0" hangingPunct="1"/>
                      <a:r>
                        <a:rPr kumimoji="0" lang="es-MX" sz="1200" b="1" i="0" u="none" strike="noStrike" kern="1200" dirty="0">
                          <a:solidFill>
                            <a:srgbClr val="000000"/>
                          </a:solidFill>
                          <a:latin typeface="Calibri"/>
                          <a:ea typeface="+mn-ea"/>
                          <a:cs typeface="+mn-cs"/>
                        </a:rPr>
                        <a:t>16.2%</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marL="88900" indent="0" algn="ctr" rtl="0" eaLnBrk="1" fontAlgn="ctr" latinLnBrk="0" hangingPunct="1"/>
                      <a:r>
                        <a:rPr kumimoji="0" lang="es-MX" sz="1200" b="1" i="0" u="none" strike="noStrike" kern="1200">
                          <a:solidFill>
                            <a:srgbClr val="000000"/>
                          </a:solidFill>
                          <a:latin typeface="Calibri"/>
                          <a:ea typeface="+mn-ea"/>
                          <a:cs typeface="+mn-cs"/>
                        </a:rPr>
                        <a:t>0.4%</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marL="88900" indent="0" algn="ctr" rtl="0" eaLnBrk="1" fontAlgn="ctr" latinLnBrk="0" hangingPunct="1"/>
                      <a:r>
                        <a:rPr kumimoji="0" lang="es-MX" sz="1200" b="1" i="0" u="none" strike="noStrike" kern="1200">
                          <a:solidFill>
                            <a:srgbClr val="000000"/>
                          </a:solidFill>
                          <a:latin typeface="Calibri"/>
                          <a:ea typeface="+mn-ea"/>
                          <a:cs typeface="+mn-cs"/>
                        </a:rPr>
                        <a:t>6.7%</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marL="88900" indent="0" algn="ctr" rtl="0" eaLnBrk="1" fontAlgn="ctr" latinLnBrk="0" hangingPunct="1"/>
                      <a:r>
                        <a:rPr kumimoji="0" lang="es-MX" sz="1200" b="1" i="0" u="none" strike="noStrike" kern="1200">
                          <a:solidFill>
                            <a:srgbClr val="000000"/>
                          </a:solidFill>
                          <a:latin typeface="Calibri"/>
                          <a:ea typeface="+mn-ea"/>
                          <a:cs typeface="+mn-cs"/>
                        </a:rPr>
                        <a:t>0.4%</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r>
              <a:tr h="444418">
                <a:tc>
                  <a:txBody>
                    <a:bodyPr/>
                    <a:lstStyle/>
                    <a:p>
                      <a:pPr marL="88900" indent="0" algn="l" fontAlgn="ctr"/>
                      <a:r>
                        <a:rPr lang="es-MX" sz="1200" b="1" i="0" u="none" strike="noStrike" dirty="0">
                          <a:solidFill>
                            <a:srgbClr val="000000"/>
                          </a:solidFill>
                          <a:latin typeface="Calibri"/>
                        </a:rPr>
                        <a:t>Partidos Políticos en el </a:t>
                      </a:r>
                      <a:r>
                        <a:rPr lang="es-MX" sz="1200" b="1" i="0" u="none" strike="noStrike" dirty="0" smtClean="0">
                          <a:solidFill>
                            <a:srgbClr val="000000"/>
                          </a:solidFill>
                          <a:latin typeface="Calibri"/>
                        </a:rPr>
                        <a:t>Distrito  Federal</a:t>
                      </a:r>
                      <a:endParaRPr lang="es-MX" sz="1200" b="1" i="0" u="none" strike="noStrike" dirty="0">
                        <a:solidFill>
                          <a:srgbClr val="000000"/>
                        </a:solidFill>
                        <a:latin typeface="Calibri"/>
                      </a:endParaRPr>
                    </a:p>
                  </a:txBody>
                  <a:tcPr marL="6220" marR="6220" marT="6220"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marL="88900" indent="0" algn="ctr" rtl="0" eaLnBrk="1" fontAlgn="ctr" latinLnBrk="0" hangingPunct="1"/>
                      <a:r>
                        <a:rPr kumimoji="0" lang="es-MX" sz="1200" b="1" i="0" u="none" strike="noStrike" kern="1200">
                          <a:solidFill>
                            <a:srgbClr val="000000"/>
                          </a:solidFill>
                          <a:latin typeface="Calibri"/>
                          <a:ea typeface="+mn-ea"/>
                          <a:cs typeface="+mn-cs"/>
                        </a:rPr>
                        <a:t>75.3%</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marL="88900" indent="0" algn="ctr" rtl="0" eaLnBrk="1" fontAlgn="ctr" latinLnBrk="0" hangingPunct="1"/>
                      <a:r>
                        <a:rPr kumimoji="0" lang="es-MX" sz="1200" b="1" i="0" u="none" strike="noStrike" kern="1200" dirty="0">
                          <a:solidFill>
                            <a:srgbClr val="000000"/>
                          </a:solidFill>
                          <a:latin typeface="Calibri"/>
                          <a:ea typeface="+mn-ea"/>
                          <a:cs typeface="+mn-cs"/>
                        </a:rPr>
                        <a:t>100.0%</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marL="88900" indent="0" algn="ctr" rtl="0" eaLnBrk="1" fontAlgn="ctr" latinLnBrk="0" hangingPunct="1"/>
                      <a:r>
                        <a:rPr kumimoji="0" lang="es-MX" sz="1200" b="1" i="0" u="none" strike="noStrike" kern="1200" dirty="0">
                          <a:solidFill>
                            <a:srgbClr val="000000"/>
                          </a:solidFill>
                          <a:latin typeface="Calibri"/>
                          <a:ea typeface="+mn-ea"/>
                          <a:cs typeface="+mn-cs"/>
                        </a:rPr>
                        <a:t>3.3%</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marL="88900" indent="0" algn="ctr" rtl="0" eaLnBrk="1" fontAlgn="ctr" latinLnBrk="0" hangingPunct="1"/>
                      <a:r>
                        <a:rPr kumimoji="0" lang="es-MX" sz="1200" b="1" i="0" u="none" strike="noStrike" kern="1200" dirty="0" smtClean="0">
                          <a:solidFill>
                            <a:srgbClr val="000000"/>
                          </a:solidFill>
                          <a:latin typeface="Calibri"/>
                          <a:ea typeface="+mn-ea"/>
                          <a:cs typeface="+mn-cs"/>
                        </a:rPr>
                        <a:t>-</a:t>
                      </a:r>
                      <a:endParaRPr kumimoji="0" lang="es-MX" sz="1200" b="1" i="0" u="none" strike="noStrike" kern="1200" dirty="0">
                        <a:solidFill>
                          <a:srgbClr val="000000"/>
                        </a:solidFill>
                        <a:latin typeface="Calibri"/>
                        <a:ea typeface="+mn-ea"/>
                        <a:cs typeface="+mn-cs"/>
                      </a:endParaRP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marL="88900" indent="0" algn="ctr" rtl="0" eaLnBrk="1" fontAlgn="ctr" latinLnBrk="0" hangingPunct="1"/>
                      <a:r>
                        <a:rPr kumimoji="0" lang="es-MX" sz="1200" b="1" i="0" u="none" strike="noStrike" kern="1200" dirty="0">
                          <a:solidFill>
                            <a:srgbClr val="000000"/>
                          </a:solidFill>
                          <a:latin typeface="Calibri"/>
                          <a:ea typeface="+mn-ea"/>
                          <a:cs typeface="+mn-cs"/>
                        </a:rPr>
                        <a:t>21.4%</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marL="88900" indent="0" algn="ctr" rtl="0" eaLnBrk="1" fontAlgn="ctr" latinLnBrk="0" hangingPunct="1"/>
                      <a:r>
                        <a:rPr kumimoji="0" lang="es-MX" sz="1200" b="1" i="0" u="none" strike="noStrike" kern="1200" dirty="0" smtClean="0">
                          <a:solidFill>
                            <a:srgbClr val="000000"/>
                          </a:solidFill>
                          <a:latin typeface="Calibri"/>
                          <a:ea typeface="+mn-ea"/>
                          <a:cs typeface="+mn-cs"/>
                        </a:rPr>
                        <a:t>-</a:t>
                      </a:r>
                      <a:endParaRPr kumimoji="0" lang="es-MX" sz="1200" b="1" i="0" u="none" strike="noStrike" kern="1200" dirty="0">
                        <a:solidFill>
                          <a:srgbClr val="000000"/>
                        </a:solidFill>
                        <a:latin typeface="Calibri"/>
                        <a:ea typeface="+mn-ea"/>
                        <a:cs typeface="+mn-cs"/>
                      </a:endParaRP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r>
              <a:tr h="444418">
                <a:tc>
                  <a:txBody>
                    <a:bodyPr/>
                    <a:lstStyle/>
                    <a:p>
                      <a:pPr marL="88900" indent="0" algn="l" fontAlgn="ctr"/>
                      <a:r>
                        <a:rPr lang="es-MX" sz="1200" b="1" i="0" u="none" strike="noStrike" dirty="0" smtClean="0">
                          <a:solidFill>
                            <a:srgbClr val="000000"/>
                          </a:solidFill>
                          <a:latin typeface="Calibri"/>
                        </a:rPr>
                        <a:t>Otro tipo de Sujeto Obligado</a:t>
                      </a:r>
                      <a:endParaRPr lang="es-MX" sz="1200" b="1" i="0" u="none" strike="noStrike" dirty="0">
                        <a:solidFill>
                          <a:srgbClr val="000000"/>
                        </a:solidFill>
                        <a:latin typeface="Calibri"/>
                      </a:endParaRPr>
                    </a:p>
                  </a:txBody>
                  <a:tcPr marL="6220" marR="6220" marT="6220"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marL="88900" indent="0" algn="ctr" rtl="0" eaLnBrk="1" fontAlgn="ctr" latinLnBrk="0" hangingPunct="1"/>
                      <a:r>
                        <a:rPr kumimoji="0" lang="es-MX" sz="1200" b="1" i="0" u="none" strike="noStrike" kern="1200" dirty="0">
                          <a:solidFill>
                            <a:srgbClr val="000000"/>
                          </a:solidFill>
                          <a:latin typeface="Calibri"/>
                          <a:ea typeface="+mn-ea"/>
                          <a:cs typeface="+mn-cs"/>
                        </a:rPr>
                        <a:t>50.0%</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marL="88900" indent="0" algn="ctr" rtl="0" eaLnBrk="1" fontAlgn="ctr" latinLnBrk="0" hangingPunct="1"/>
                      <a:r>
                        <a:rPr kumimoji="0" lang="es-MX" sz="1200" b="1" i="0" u="none" strike="noStrike" kern="1200" dirty="0" smtClean="0">
                          <a:solidFill>
                            <a:srgbClr val="000000"/>
                          </a:solidFill>
                          <a:latin typeface="Calibri"/>
                          <a:ea typeface="+mn-ea"/>
                          <a:cs typeface="+mn-cs"/>
                        </a:rPr>
                        <a:t> -</a:t>
                      </a:r>
                      <a:endParaRPr kumimoji="0" lang="es-MX" sz="1200" b="1" i="0" u="none" strike="noStrike" kern="1200" dirty="0">
                        <a:solidFill>
                          <a:srgbClr val="000000"/>
                        </a:solidFill>
                        <a:latin typeface="Calibri"/>
                        <a:ea typeface="+mn-ea"/>
                        <a:cs typeface="+mn-cs"/>
                      </a:endParaRP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marL="88900" indent="0" algn="ctr" rtl="0" eaLnBrk="1" fontAlgn="ctr" latinLnBrk="0" hangingPunct="1"/>
                      <a:r>
                        <a:rPr kumimoji="0" lang="es-MX" sz="1200" b="1" i="0" u="none" strike="noStrike" kern="1200" dirty="0">
                          <a:solidFill>
                            <a:srgbClr val="000000"/>
                          </a:solidFill>
                          <a:latin typeface="Calibri"/>
                          <a:ea typeface="+mn-ea"/>
                          <a:cs typeface="+mn-cs"/>
                        </a:rPr>
                        <a:t>50.0%</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marL="88900" indent="0" algn="ctr" rtl="0" eaLnBrk="1" fontAlgn="ctr" latinLnBrk="0" hangingPunct="1"/>
                      <a:r>
                        <a:rPr kumimoji="0" lang="es-MX" sz="1200" b="1" i="0" u="none" strike="noStrike" kern="1200" dirty="0" smtClean="0">
                          <a:solidFill>
                            <a:srgbClr val="000000"/>
                          </a:solidFill>
                          <a:latin typeface="Calibri"/>
                          <a:ea typeface="+mn-ea"/>
                          <a:cs typeface="+mn-cs"/>
                        </a:rPr>
                        <a:t> -</a:t>
                      </a:r>
                      <a:endParaRPr kumimoji="0" lang="es-MX" sz="1200" b="1" i="0" u="none" strike="noStrike" kern="1200" dirty="0">
                        <a:solidFill>
                          <a:srgbClr val="000000"/>
                        </a:solidFill>
                        <a:latin typeface="Calibri"/>
                        <a:ea typeface="+mn-ea"/>
                        <a:cs typeface="+mn-cs"/>
                      </a:endParaRP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marL="88900" indent="0" algn="ctr" rtl="0" eaLnBrk="1" fontAlgn="ctr" latinLnBrk="0" hangingPunct="1"/>
                      <a:r>
                        <a:rPr kumimoji="0" lang="es-MX" sz="1200" b="1" i="0" u="none" strike="noStrike" kern="1200" dirty="0" smtClean="0">
                          <a:solidFill>
                            <a:srgbClr val="000000"/>
                          </a:solidFill>
                          <a:latin typeface="Calibri"/>
                          <a:ea typeface="+mn-ea"/>
                          <a:cs typeface="+mn-cs"/>
                        </a:rPr>
                        <a:t>-</a:t>
                      </a:r>
                      <a:endParaRPr kumimoji="0" lang="es-MX" sz="1200" b="1" i="0" u="none" strike="noStrike" kern="1200" dirty="0">
                        <a:solidFill>
                          <a:srgbClr val="000000"/>
                        </a:solidFill>
                        <a:latin typeface="Calibri"/>
                        <a:ea typeface="+mn-ea"/>
                        <a:cs typeface="+mn-cs"/>
                      </a:endParaRP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marL="88900" indent="0" algn="ctr" rtl="0" eaLnBrk="1" fontAlgn="ctr" latinLnBrk="0" hangingPunct="1"/>
                      <a:r>
                        <a:rPr kumimoji="0" lang="es-MX" sz="1200" b="1" i="0" u="none" strike="noStrike" kern="1200" dirty="0" smtClean="0">
                          <a:solidFill>
                            <a:srgbClr val="000000"/>
                          </a:solidFill>
                          <a:latin typeface="Calibri"/>
                          <a:ea typeface="+mn-ea"/>
                          <a:cs typeface="+mn-cs"/>
                        </a:rPr>
                        <a:t> -</a:t>
                      </a:r>
                      <a:endParaRPr kumimoji="0" lang="es-MX" sz="1200" b="1" i="0" u="none" strike="noStrike" kern="1200" dirty="0">
                        <a:solidFill>
                          <a:srgbClr val="000000"/>
                        </a:solidFill>
                        <a:latin typeface="Calibri"/>
                        <a:ea typeface="+mn-ea"/>
                        <a:cs typeface="+mn-cs"/>
                      </a:endParaRP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r>
              <a:tr h="444418">
                <a:tc>
                  <a:txBody>
                    <a:bodyPr/>
                    <a:lstStyle/>
                    <a:p>
                      <a:pPr marL="88900" indent="0" algn="l" fontAlgn="ctr"/>
                      <a:r>
                        <a:rPr lang="es-MX" sz="1200" b="1" i="0" u="none" strike="noStrike" dirty="0">
                          <a:solidFill>
                            <a:srgbClr val="FFFFFF"/>
                          </a:solidFill>
                          <a:latin typeface="Calibri"/>
                        </a:rPr>
                        <a:t> </a:t>
                      </a:r>
                      <a:r>
                        <a:rPr lang="es-MX" sz="1200" b="1" i="0" u="none" strike="noStrike" dirty="0" smtClean="0">
                          <a:solidFill>
                            <a:srgbClr val="FFFFFF"/>
                          </a:solidFill>
                          <a:latin typeface="Calibri"/>
                        </a:rPr>
                        <a:t>Total</a:t>
                      </a:r>
                      <a:endParaRPr lang="es-MX" sz="1200" b="1" i="0" u="none" strike="noStrike" dirty="0">
                        <a:solidFill>
                          <a:srgbClr val="FFFFFF"/>
                        </a:solidFill>
                        <a:latin typeface="Calibri"/>
                      </a:endParaRPr>
                    </a:p>
                  </a:txBody>
                  <a:tcPr marL="6220" marR="6220" marT="6220" marB="0" anchor="ctr">
                    <a:lnL w="6350" cap="flat" cmpd="sng" algn="ctr">
                      <a:solidFill>
                        <a:srgbClr val="008080"/>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marL="88900" indent="0" algn="ctr" rtl="0" eaLnBrk="1" fontAlgn="ctr" latinLnBrk="0" hangingPunct="1"/>
                      <a:r>
                        <a:rPr kumimoji="0" lang="es-MX" sz="1200" b="1" i="0" u="none" strike="noStrike" kern="1200" dirty="0">
                          <a:solidFill>
                            <a:schemeClr val="bg1"/>
                          </a:solidFill>
                          <a:latin typeface="Calibri"/>
                          <a:ea typeface="+mn-ea"/>
                          <a:cs typeface="+mn-cs"/>
                        </a:rPr>
                        <a:t>81.5%</a:t>
                      </a: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marL="88900" indent="0" algn="ctr" rtl="0" eaLnBrk="1" fontAlgn="ctr" latinLnBrk="0" hangingPunct="1"/>
                      <a:r>
                        <a:rPr kumimoji="0" lang="es-MX" sz="1200" b="1" i="0" u="none" strike="noStrike" kern="1200" dirty="0">
                          <a:solidFill>
                            <a:schemeClr val="bg1"/>
                          </a:solidFill>
                          <a:latin typeface="Calibri"/>
                          <a:ea typeface="+mn-ea"/>
                          <a:cs typeface="+mn-cs"/>
                        </a:rPr>
                        <a:t>95.4%</a:t>
                      </a: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marL="88900" indent="0" algn="ctr" rtl="0" eaLnBrk="1" fontAlgn="ctr" latinLnBrk="0" hangingPunct="1"/>
                      <a:r>
                        <a:rPr kumimoji="0" lang="es-MX" sz="1200" b="1" i="0" u="none" strike="noStrike" kern="1200" dirty="0">
                          <a:solidFill>
                            <a:schemeClr val="bg1"/>
                          </a:solidFill>
                          <a:latin typeface="Calibri"/>
                          <a:ea typeface="+mn-ea"/>
                          <a:cs typeface="+mn-cs"/>
                        </a:rPr>
                        <a:t>12.7%</a:t>
                      </a: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marL="88900" indent="0" algn="ctr" rtl="0" eaLnBrk="1" fontAlgn="ctr" latinLnBrk="0" hangingPunct="1"/>
                      <a:r>
                        <a:rPr kumimoji="0" lang="es-MX" sz="1200" b="1" i="0" u="none" strike="noStrike" kern="1200" dirty="0">
                          <a:solidFill>
                            <a:schemeClr val="bg1"/>
                          </a:solidFill>
                          <a:latin typeface="Calibri"/>
                          <a:ea typeface="+mn-ea"/>
                          <a:cs typeface="+mn-cs"/>
                        </a:rPr>
                        <a:t>3.7%</a:t>
                      </a: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marL="88900" indent="0" algn="ctr" rtl="0" eaLnBrk="1" fontAlgn="ctr" latinLnBrk="0" hangingPunct="1"/>
                      <a:r>
                        <a:rPr kumimoji="0" lang="es-MX" sz="1200" b="1" i="0" u="none" strike="noStrike" kern="1200" dirty="0">
                          <a:solidFill>
                            <a:schemeClr val="bg1"/>
                          </a:solidFill>
                          <a:latin typeface="Calibri"/>
                          <a:ea typeface="+mn-ea"/>
                          <a:cs typeface="+mn-cs"/>
                        </a:rPr>
                        <a:t>5.8%</a:t>
                      </a: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marL="88900" indent="0" algn="ctr" rtl="0" eaLnBrk="1" fontAlgn="ctr" latinLnBrk="0" hangingPunct="1"/>
                      <a:r>
                        <a:rPr kumimoji="0" lang="es-MX" sz="1200" b="1" i="0" u="none" strike="noStrike" kern="1200" dirty="0">
                          <a:solidFill>
                            <a:schemeClr val="bg1"/>
                          </a:solidFill>
                          <a:latin typeface="Calibri"/>
                          <a:ea typeface="+mn-ea"/>
                          <a:cs typeface="+mn-cs"/>
                        </a:rPr>
                        <a:t>0.9%</a:t>
                      </a: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r>
            </a:tbl>
          </a:graphicData>
        </a:graphic>
      </p:graphicFrame>
    </p:spTree>
    <p:extLst>
      <p:ext uri="{BB962C8B-B14F-4D97-AF65-F5344CB8AC3E}">
        <p14:creationId xmlns:p14="http://schemas.microsoft.com/office/powerpoint/2010/main" val="3444257427"/>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Override10.xml.rels><?xml version="1.0" encoding="UTF-8" standalone="yes"?>
<Relationships xmlns="http://schemas.openxmlformats.org/package/2006/relationships"><Relationship Id="rId1" Type="http://schemas.openxmlformats.org/officeDocument/2006/relationships/image" Target="../media/image1.jpeg"/></Relationships>
</file>

<file path=ppt/theme/_rels/themeOverride11.xml.rels><?xml version="1.0" encoding="UTF-8" standalone="yes"?>
<Relationships xmlns="http://schemas.openxmlformats.org/package/2006/relationships"><Relationship Id="rId1" Type="http://schemas.openxmlformats.org/officeDocument/2006/relationships/image" Target="../media/image1.jpeg"/></Relationships>
</file>

<file path=ppt/theme/_rels/themeOverride5.xml.rels><?xml version="1.0" encoding="UTF-8" standalone="yes"?>
<Relationships xmlns="http://schemas.openxmlformats.org/package/2006/relationships"><Relationship Id="rId1" Type="http://schemas.openxmlformats.org/officeDocument/2006/relationships/image" Target="../media/image1.jpeg"/></Relationships>
</file>

<file path=ppt/theme/_rels/themeOverride6.xml.rels><?xml version="1.0" encoding="UTF-8" standalone="yes"?>
<Relationships xmlns="http://schemas.openxmlformats.org/package/2006/relationships"><Relationship Id="rId1" Type="http://schemas.openxmlformats.org/officeDocument/2006/relationships/image" Target="../media/image1.jpeg"/></Relationships>
</file>

<file path=ppt/theme/_rels/themeOverride7.xml.rels><?xml version="1.0" encoding="UTF-8" standalone="yes"?>
<Relationships xmlns="http://schemas.openxmlformats.org/package/2006/relationships"><Relationship Id="rId1" Type="http://schemas.openxmlformats.org/officeDocument/2006/relationships/image" Target="../media/image1.jpeg"/></Relationships>
</file>

<file path=ppt/theme/_rels/themeOverride8.xml.rels><?xml version="1.0" encoding="UTF-8" standalone="yes"?>
<Relationships xmlns="http://schemas.openxmlformats.org/package/2006/relationships"><Relationship Id="rId1" Type="http://schemas.openxmlformats.org/officeDocument/2006/relationships/image" Target="../media/image1.jpeg"/></Relationships>
</file>

<file path=ppt/theme/_rels/themeOverride9.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urrencia">
  <a:themeElements>
    <a:clrScheme name="Concurrencia">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urrencia">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urrencia">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95000" t="-106500" r="5000" b="2065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Diseño personalizado">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Concurrencia">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ppt/theme/themeOverride10.xml><?xml version="1.0" encoding="utf-8"?>
<a:themeOverride xmlns:a="http://schemas.openxmlformats.org/drawingml/2006/main">
  <a:clrScheme name="Concurrencia">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urrencia">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urrencia">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95000" t="-106500" r="5000" b="2065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Override>
</file>

<file path=ppt/theme/themeOverride11.xml><?xml version="1.0" encoding="utf-8"?>
<a:themeOverride xmlns:a="http://schemas.openxmlformats.org/drawingml/2006/main">
  <a:clrScheme name="Concurrencia">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urrencia">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urrencia">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95000" t="-106500" r="5000" b="2065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Override>
</file>

<file path=ppt/theme/themeOverride2.xml><?xml version="1.0" encoding="utf-8"?>
<a:themeOverride xmlns:a="http://schemas.openxmlformats.org/drawingml/2006/main">
  <a:clrScheme name="Concurrencia">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ppt/theme/themeOverride3.xml><?xml version="1.0" encoding="utf-8"?>
<a:themeOverride xmlns:a="http://schemas.openxmlformats.org/drawingml/2006/main">
  <a:clrScheme name="Concurrencia">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ppt/theme/themeOverride4.xml><?xml version="1.0" encoding="utf-8"?>
<a:themeOverride xmlns:a="http://schemas.openxmlformats.org/drawingml/2006/main">
  <a:clrScheme name="Concurrencia">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ppt/theme/themeOverride5.xml><?xml version="1.0" encoding="utf-8"?>
<a:themeOverride xmlns:a="http://schemas.openxmlformats.org/drawingml/2006/main">
  <a:clrScheme name="Concurrencia">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urrencia">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urrencia">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95000" t="-106500" r="5000" b="2065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Override>
</file>

<file path=ppt/theme/themeOverride6.xml><?xml version="1.0" encoding="utf-8"?>
<a:themeOverride xmlns:a="http://schemas.openxmlformats.org/drawingml/2006/main">
  <a:clrScheme name="Concurrencia">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urrencia">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urrencia">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95000" t="-106500" r="5000" b="2065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Override>
</file>

<file path=ppt/theme/themeOverride7.xml><?xml version="1.0" encoding="utf-8"?>
<a:themeOverride xmlns:a="http://schemas.openxmlformats.org/drawingml/2006/main">
  <a:clrScheme name="Concurrencia">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urrencia">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urrencia">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95000" t="-106500" r="5000" b="2065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Override>
</file>

<file path=ppt/theme/themeOverride8.xml><?xml version="1.0" encoding="utf-8"?>
<a:themeOverride xmlns:a="http://schemas.openxmlformats.org/drawingml/2006/main">
  <a:clrScheme name="Concurrencia">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urrencia">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urrencia">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95000" t="-106500" r="5000" b="2065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Override>
</file>

<file path=ppt/theme/themeOverride9.xml><?xml version="1.0" encoding="utf-8"?>
<a:themeOverride xmlns:a="http://schemas.openxmlformats.org/drawingml/2006/main">
  <a:clrScheme name="Concurrencia">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urrencia">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urrencia">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95000" t="-106500" r="5000" b="2065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Override>
</file>

<file path=docProps/app.xml><?xml version="1.0" encoding="utf-8"?>
<Properties xmlns="http://schemas.openxmlformats.org/officeDocument/2006/extended-properties" xmlns:vt="http://schemas.openxmlformats.org/officeDocument/2006/docPropsVTypes">
  <Template>Concourse</Template>
  <TotalTime>16122</TotalTime>
  <Words>5414</Words>
  <Application>Microsoft Office PowerPoint</Application>
  <PresentationFormat>Presentación en pantalla (4:3)</PresentationFormat>
  <Paragraphs>2893</Paragraphs>
  <Slides>41</Slides>
  <Notes>38</Notes>
  <HiddenSlides>0</HiddenSlides>
  <MMClips>0</MMClips>
  <ScaleCrop>false</ScaleCrop>
  <HeadingPairs>
    <vt:vector size="6" baseType="variant">
      <vt:variant>
        <vt:lpstr>Fuentes usadas</vt:lpstr>
      </vt:variant>
      <vt:variant>
        <vt:i4>6</vt:i4>
      </vt:variant>
      <vt:variant>
        <vt:lpstr>Tema</vt:lpstr>
      </vt:variant>
      <vt:variant>
        <vt:i4>2</vt:i4>
      </vt:variant>
      <vt:variant>
        <vt:lpstr>Títulos de diapositiva</vt:lpstr>
      </vt:variant>
      <vt:variant>
        <vt:i4>41</vt:i4>
      </vt:variant>
    </vt:vector>
  </HeadingPairs>
  <TitlesOfParts>
    <vt:vector size="49" baseType="lpstr">
      <vt:lpstr>Arial</vt:lpstr>
      <vt:lpstr>Calibri</vt:lpstr>
      <vt:lpstr>Lucida Sans Unicode</vt:lpstr>
      <vt:lpstr>Verdana</vt:lpstr>
      <vt:lpstr>Wingdings 2</vt:lpstr>
      <vt:lpstr>Wingdings 3</vt:lpstr>
      <vt:lpstr>Concurrencia</vt:lpstr>
      <vt:lpstr>Diseño personalizado</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Diapositiva 1</dc:title>
  <dc:creator>David Mondragón Centeno</dc:creator>
  <cp:lastModifiedBy>José Luis Cano Echeveste</cp:lastModifiedBy>
  <cp:revision>2702</cp:revision>
  <cp:lastPrinted>2016-08-09T22:47:15Z</cp:lastPrinted>
  <dcterms:created xsi:type="dcterms:W3CDTF">2007-08-06T19:42:12Z</dcterms:created>
  <dcterms:modified xsi:type="dcterms:W3CDTF">2018-01-09T17:34:51Z</dcterms:modified>
</cp:coreProperties>
</file>