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theme/themeOverride5.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theme/themeOverride8.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2.xml" ContentType="application/vnd.openxmlformats-officedocument.drawingml.chart+xml"/>
  <Override PartName="/ppt/theme/themeOverride9.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3.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4.xml" ContentType="application/vnd.openxmlformats-officedocument.drawingml.chart+xml"/>
  <Override PartName="/ppt/theme/themeOverride10.xml" ContentType="application/vnd.openxmlformats-officedocument.themeOverr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5.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6.xml" ContentType="application/vnd.openxmlformats-officedocument.drawingml.chart+xml"/>
  <Override PartName="/ppt/theme/themeOverride11.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7.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44"/>
  </p:notesMasterIdLst>
  <p:sldIdLst>
    <p:sldId id="258" r:id="rId3"/>
    <p:sldId id="304" r:id="rId4"/>
    <p:sldId id="360" r:id="rId5"/>
    <p:sldId id="363" r:id="rId6"/>
    <p:sldId id="362" r:id="rId7"/>
    <p:sldId id="332" r:id="rId8"/>
    <p:sldId id="348" r:id="rId9"/>
    <p:sldId id="357" r:id="rId10"/>
    <p:sldId id="358" r:id="rId11"/>
    <p:sldId id="341" r:id="rId12"/>
    <p:sldId id="366" r:id="rId13"/>
    <p:sldId id="349" r:id="rId14"/>
    <p:sldId id="342" r:id="rId15"/>
    <p:sldId id="326" r:id="rId16"/>
    <p:sldId id="359" r:id="rId17"/>
    <p:sldId id="350" r:id="rId18"/>
    <p:sldId id="333" r:id="rId19"/>
    <p:sldId id="343" r:id="rId20"/>
    <p:sldId id="336" r:id="rId21"/>
    <p:sldId id="351" r:id="rId22"/>
    <p:sldId id="328" r:id="rId23"/>
    <p:sldId id="344" r:id="rId24"/>
    <p:sldId id="337" r:id="rId25"/>
    <p:sldId id="352" r:id="rId26"/>
    <p:sldId id="329" r:id="rId27"/>
    <p:sldId id="345" r:id="rId28"/>
    <p:sldId id="338" r:id="rId29"/>
    <p:sldId id="353" r:id="rId30"/>
    <p:sldId id="330" r:id="rId31"/>
    <p:sldId id="346" r:id="rId32"/>
    <p:sldId id="356" r:id="rId33"/>
    <p:sldId id="354" r:id="rId34"/>
    <p:sldId id="347" r:id="rId35"/>
    <p:sldId id="331" r:id="rId36"/>
    <p:sldId id="367" r:id="rId37"/>
    <p:sldId id="309" r:id="rId38"/>
    <p:sldId id="321" r:id="rId39"/>
    <p:sldId id="322" r:id="rId40"/>
    <p:sldId id="323" r:id="rId41"/>
    <p:sldId id="324" r:id="rId42"/>
    <p:sldId id="325" r:id="rId43"/>
  </p:sldIdLst>
  <p:sldSz cx="9144000" cy="6858000" type="screen4x3"/>
  <p:notesSz cx="7010400"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A2BF"/>
    <a:srgbClr val="009999"/>
    <a:srgbClr val="FF99CC"/>
    <a:srgbClr val="0066CC"/>
    <a:srgbClr val="0099CC"/>
    <a:srgbClr val="FFFF99"/>
    <a:srgbClr val="339933"/>
    <a:srgbClr val="33CCCC"/>
    <a:srgbClr val="00808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01" autoAdjust="0"/>
    <p:restoredTop sz="95501" autoAdjust="0"/>
  </p:normalViewPr>
  <p:slideViewPr>
    <p:cSldViewPr>
      <p:cViewPr varScale="1">
        <p:scale>
          <a:sx n="88" d="100"/>
          <a:sy n="88" d="100"/>
        </p:scale>
        <p:origin x="180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32"/>
    </p:cViewPr>
  </p:sorterViewPr>
  <p:notesViewPr>
    <p:cSldViewPr>
      <p:cViewPr varScale="1">
        <p:scale>
          <a:sx n="83" d="100"/>
          <a:sy n="83" d="100"/>
        </p:scale>
        <p:origin x="-1992" y="-84"/>
      </p:cViewPr>
      <p:guideLst>
        <p:guide orient="horz" pos="3110"/>
        <p:guide pos="2141"/>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Hoja_de_c_lculo_de_Microsoft_Excel10.xlsx"/><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Excel11.xlsx"/></Relationships>
</file>

<file path=ppt/charts/_rels/chart12.xml.rels><?xml version="1.0" encoding="UTF-8" standalone="yes"?>
<Relationships xmlns="http://schemas.openxmlformats.org/package/2006/relationships"><Relationship Id="rId2" Type="http://schemas.openxmlformats.org/officeDocument/2006/relationships/package" Target="../embeddings/Hoja_de_c_lculo_de_Microsoft_Excel12.xlsx"/><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Excel13.xlsx"/></Relationships>
</file>

<file path=ppt/charts/_rels/chart14.xml.rels><?xml version="1.0" encoding="UTF-8" standalone="yes"?>
<Relationships xmlns="http://schemas.openxmlformats.org/package/2006/relationships"><Relationship Id="rId2" Type="http://schemas.openxmlformats.org/officeDocument/2006/relationships/package" Target="../embeddings/Hoja_de_c_lculo_de_Microsoft_Excel14.xlsx"/><Relationship Id="rId1" Type="http://schemas.openxmlformats.org/officeDocument/2006/relationships/themeOverride" Target="../theme/themeOverride10.xml"/></Relationships>
</file>

<file path=ppt/charts/_rels/chart15.xml.rels><?xml version="1.0" encoding="UTF-8" standalone="yes"?>
<Relationships xmlns="http://schemas.openxmlformats.org/package/2006/relationships"><Relationship Id="rId1" Type="http://schemas.openxmlformats.org/officeDocument/2006/relationships/package" Target="../embeddings/Hoja_de_c_lculo_de_Microsoft_Excel15.xlsx"/></Relationships>
</file>

<file path=ppt/charts/_rels/chart16.xml.rels><?xml version="1.0" encoding="UTF-8" standalone="yes"?>
<Relationships xmlns="http://schemas.openxmlformats.org/package/2006/relationships"><Relationship Id="rId2" Type="http://schemas.openxmlformats.org/officeDocument/2006/relationships/package" Target="../embeddings/Hoja_de_c_lculo_de_Microsoft_Excel16.xlsx"/><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1" Type="http://schemas.openxmlformats.org/officeDocument/2006/relationships/package" Target="../embeddings/Hoja_de_c_lculo_de_Microsoft_Excel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4.xml.rels><?xml version="1.0" encoding="UTF-8" standalone="yes"?>
<Relationships xmlns="http://schemas.openxmlformats.org/package/2006/relationships"><Relationship Id="rId2" Type="http://schemas.openxmlformats.org/officeDocument/2006/relationships/package" Target="../embeddings/Hoja_de_c_lculo_de_Microsoft_Excel4.xlsx"/><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2" Type="http://schemas.openxmlformats.org/officeDocument/2006/relationships/package" Target="../embeddings/Hoja_de_c_lculo_de_Microsoft_Excel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_rels/chart8.xml.rels><?xml version="1.0" encoding="UTF-8" standalone="yes"?>
<Relationships xmlns="http://schemas.openxmlformats.org/package/2006/relationships"><Relationship Id="rId2" Type="http://schemas.openxmlformats.org/officeDocument/2006/relationships/package" Target="../embeddings/Hoja_de_c_lculo_de_Microsoft_Excel8.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s-ES"/>
        </a:p>
      </c:txPr>
    </c:title>
    <c:autoTitleDeleted val="0"/>
    <c:view3D>
      <c:rotX val="30"/>
      <c:rotY val="149"/>
      <c:rAngAx val="0"/>
    </c:view3D>
    <c:floor>
      <c:thickness val="0"/>
    </c:floor>
    <c:sideWall>
      <c:thickness val="0"/>
    </c:sideWall>
    <c:backWall>
      <c:thickness val="0"/>
    </c:backWall>
    <c:plotArea>
      <c:layout>
        <c:manualLayout>
          <c:layoutTarget val="inner"/>
          <c:xMode val="edge"/>
          <c:yMode val="edge"/>
          <c:x val="0.22570617153649664"/>
          <c:y val="0.38009632239871288"/>
          <c:w val="0.54858765692700806"/>
          <c:h val="0.53160992006384244"/>
        </c:manualLayout>
      </c:layout>
      <c:pie3DChart>
        <c:varyColors val="1"/>
        <c:ser>
          <c:idx val="0"/>
          <c:order val="0"/>
          <c:tx>
            <c:strRef>
              <c:f>Hoja1!$B$1</c:f>
              <c:strCache>
                <c:ptCount val="1"/>
                <c:pt idx="0">
                  <c:v>27,575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5.0844697811354291E-2"/>
                  <c:y val="-3.558431180033445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3.1119979724474896E-2"/>
                  <c:y val="-6.59669450758340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3.0487931896456082E-2"/>
                  <c:y val="2.073834469834524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Bueno</c:v>
                </c:pt>
                <c:pt idx="1">
                  <c:v>Regular</c:v>
                </c:pt>
                <c:pt idx="2">
                  <c:v>Malo</c:v>
                </c:pt>
              </c:strCache>
            </c:strRef>
          </c:cat>
          <c:val>
            <c:numRef>
              <c:f>Hoja1!$B$2:$B$4</c:f>
              <c:numCache>
                <c:formatCode>#,##0</c:formatCode>
                <c:ptCount val="3"/>
                <c:pt idx="0">
                  <c:v>23085</c:v>
                </c:pt>
                <c:pt idx="1">
                  <c:v>3113</c:v>
                </c:pt>
                <c:pt idx="2">
                  <c:v>1377</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E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25"/>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Clara</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2,425
respuestas</c:v>
                </c:pt>
                <c:pt idx="1">
                  <c:v>2013:
2,242
respuestas</c:v>
                </c:pt>
                <c:pt idx="2">
                  <c:v>2014:
2,217
respuestas</c:v>
                </c:pt>
                <c:pt idx="3">
                  <c:v>2015:
2,789
respuestas</c:v>
                </c:pt>
                <c:pt idx="4">
                  <c:v>2016:
1,866
 respuestas</c:v>
                </c:pt>
                <c:pt idx="5">
                  <c:v>2017:
1,872
 respuestas</c:v>
                </c:pt>
              </c:strCache>
            </c:strRef>
          </c:cat>
          <c:val>
            <c:numRef>
              <c:f>Hoja1!$B$2:$G$2</c:f>
              <c:numCache>
                <c:formatCode>0.0</c:formatCode>
                <c:ptCount val="6"/>
                <c:pt idx="0">
                  <c:v>66.144329896907223</c:v>
                </c:pt>
                <c:pt idx="1">
                  <c:v>60.731816153502905</c:v>
                </c:pt>
                <c:pt idx="2">
                  <c:v>60.2</c:v>
                </c:pt>
                <c:pt idx="3">
                  <c:v>57.6</c:v>
                </c:pt>
                <c:pt idx="4">
                  <c:v>55.734190782422289</c:v>
                </c:pt>
                <c:pt idx="5">
                  <c:v>57.478632478632477</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5"/>
              <c:layout>
                <c:manualLayout>
                  <c:x val="1.3916606434425172E-3"/>
                  <c:y val="-2.02390991164916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
                  <c:y val="-1.156519949513806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2,425
respuestas</c:v>
                </c:pt>
                <c:pt idx="1">
                  <c:v>2013:
2,242
respuestas</c:v>
                </c:pt>
                <c:pt idx="2">
                  <c:v>2014:
2,217
respuestas</c:v>
                </c:pt>
                <c:pt idx="3">
                  <c:v>2015:
2,789
respuestas</c:v>
                </c:pt>
                <c:pt idx="4">
                  <c:v>2016:
1,866
 respuestas</c:v>
                </c:pt>
                <c:pt idx="5">
                  <c:v>2017:
1,872
 respuestas</c:v>
                </c:pt>
              </c:strCache>
            </c:strRef>
          </c:cat>
          <c:val>
            <c:numRef>
              <c:f>Hoja1!$B$3:$G$3</c:f>
              <c:numCache>
                <c:formatCode>0.0</c:formatCode>
                <c:ptCount val="6"/>
                <c:pt idx="0">
                  <c:v>17.525773195876287</c:v>
                </c:pt>
                <c:pt idx="1">
                  <c:v>19.232485497545738</c:v>
                </c:pt>
                <c:pt idx="2">
                  <c:v>19.5</c:v>
                </c:pt>
                <c:pt idx="3">
                  <c:v>21.1</c:v>
                </c:pt>
                <c:pt idx="4">
                  <c:v>20.739549839228296</c:v>
                </c:pt>
                <c:pt idx="5">
                  <c:v>20.085470085470085</c:v>
                </c:pt>
              </c:numCache>
            </c:numRef>
          </c:val>
        </c:ser>
        <c:ser>
          <c:idx val="2"/>
          <c:order val="2"/>
          <c:tx>
            <c:strRef>
              <c:f>Hoja1!$A$4</c:f>
              <c:strCache>
                <c:ptCount val="1"/>
                <c:pt idx="0">
                  <c:v>Confusa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2"/>
              <c:layout>
                <c:manualLayout>
                  <c:x val="4.1749819303275506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5666425737700169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8.3499638606551012E-3"/>
                  <c:y val="8.673899621353549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5.5666425737700698E-3"/>
                  <c:y val="0"/>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5.5666425737699657E-3"/>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6.9583032172125846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2,425
respuestas</c:v>
                </c:pt>
                <c:pt idx="1">
                  <c:v>2013:
2,242
respuestas</c:v>
                </c:pt>
                <c:pt idx="2">
                  <c:v>2014:
2,217
respuestas</c:v>
                </c:pt>
                <c:pt idx="3">
                  <c:v>2015:
2,789
respuestas</c:v>
                </c:pt>
                <c:pt idx="4">
                  <c:v>2016:
1,866
 respuestas</c:v>
                </c:pt>
                <c:pt idx="5">
                  <c:v>2017:
1,872
 respuestas</c:v>
                </c:pt>
              </c:strCache>
            </c:strRef>
          </c:cat>
          <c:val>
            <c:numRef>
              <c:f>Hoja1!$B$4:$G$4</c:f>
              <c:numCache>
                <c:formatCode>0.0</c:formatCode>
                <c:ptCount val="6"/>
                <c:pt idx="0">
                  <c:v>16.329896907216497</c:v>
                </c:pt>
                <c:pt idx="1">
                  <c:v>20.03569834895136</c:v>
                </c:pt>
                <c:pt idx="2">
                  <c:v>20.3</c:v>
                </c:pt>
                <c:pt idx="3">
                  <c:v>21.3</c:v>
                </c:pt>
                <c:pt idx="4">
                  <c:v>23.526259378349408</c:v>
                </c:pt>
                <c:pt idx="5">
                  <c:v>22.435897435897438</c:v>
                </c:pt>
              </c:numCache>
            </c:numRef>
          </c:val>
        </c:ser>
        <c:dLbls>
          <c:showLegendKey val="0"/>
          <c:showVal val="1"/>
          <c:showCatName val="0"/>
          <c:showSerName val="0"/>
          <c:showPercent val="0"/>
          <c:showBubbleSize val="0"/>
        </c:dLbls>
        <c:gapWidth val="150"/>
        <c:overlap val="-25"/>
        <c:axId val="567172664"/>
        <c:axId val="427649144"/>
      </c:barChart>
      <c:catAx>
        <c:axId val="567172664"/>
        <c:scaling>
          <c:orientation val="minMax"/>
        </c:scaling>
        <c:delete val="0"/>
        <c:axPos val="b"/>
        <c:numFmt formatCode="General" sourceLinked="1"/>
        <c:majorTickMark val="cross"/>
        <c:minorTickMark val="none"/>
        <c:tickLblPos val="nextTo"/>
        <c:crossAx val="427649144"/>
        <c:crosses val="autoZero"/>
        <c:auto val="1"/>
        <c:lblAlgn val="ctr"/>
        <c:lblOffset val="100"/>
        <c:noMultiLvlLbl val="0"/>
      </c:catAx>
      <c:valAx>
        <c:axId val="427649144"/>
        <c:scaling>
          <c:orientation val="minMax"/>
        </c:scaling>
        <c:delete val="1"/>
        <c:axPos val="l"/>
        <c:numFmt formatCode="#,##0" sourceLinked="0"/>
        <c:majorTickMark val="none"/>
        <c:minorTickMark val="none"/>
        <c:tickLblPos val="none"/>
        <c:crossAx val="567172664"/>
        <c:crosses val="autoZero"/>
        <c:crossBetween val="between"/>
        <c:majorUnit val="20"/>
      </c:valAx>
    </c:plotArea>
    <c:legend>
      <c:legendPos val="t"/>
      <c:layout>
        <c:manualLayout>
          <c:xMode val="edge"/>
          <c:yMode val="edge"/>
          <c:x val="0.16958948592662076"/>
          <c:y val="1.7544014851269572E-2"/>
          <c:w val="0.6551042094893883"/>
          <c:h val="7.8225651244996891E-2"/>
        </c:manualLayout>
      </c:layout>
      <c:overlay val="0"/>
    </c:legend>
    <c:plotVisOnly val="1"/>
    <c:dispBlanksAs val="gap"/>
    <c:showDLblsOverMax val="0"/>
  </c:chart>
  <c:txPr>
    <a:bodyPr/>
    <a:lstStyle/>
    <a:p>
      <a:pPr>
        <a:defRPr sz="1100" b="1">
          <a:latin typeface="Calibri" pitchFamily="34" charset="0"/>
        </a:defRPr>
      </a:pPr>
      <a:endParaRPr lang="es-E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1"/>
      <c:txPr>
        <a:bodyPr/>
        <a:lstStyle/>
        <a:p>
          <a:pPr>
            <a:defRPr sz="1200"/>
          </a:pPr>
          <a:endParaRPr lang="es-ES"/>
        </a:p>
      </c:txPr>
    </c:title>
    <c:autoTitleDeleted val="0"/>
    <c:view3D>
      <c:rotX val="30"/>
      <c:rotY val="147"/>
      <c:rAngAx val="0"/>
    </c:view3D>
    <c:floor>
      <c:thickness val="0"/>
    </c:floor>
    <c:sideWall>
      <c:thickness val="0"/>
    </c:sideWall>
    <c:backWall>
      <c:thickness val="0"/>
    </c:backWall>
    <c:plotArea>
      <c:layout>
        <c:manualLayout>
          <c:layoutTarget val="inner"/>
          <c:xMode val="edge"/>
          <c:yMode val="edge"/>
          <c:x val="0.2257061715364968"/>
          <c:y val="0.38009632239871288"/>
          <c:w val="0.54858765692700806"/>
          <c:h val="0.53160992006384344"/>
        </c:manualLayout>
      </c:layout>
      <c:pie3DChart>
        <c:varyColors val="1"/>
        <c:ser>
          <c:idx val="0"/>
          <c:order val="0"/>
          <c:tx>
            <c:strRef>
              <c:f>Hoja1!$B$1</c:f>
              <c:strCache>
                <c:ptCount val="1"/>
                <c:pt idx="0">
                  <c:v>26,040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4389477558049117E-2"/>
                  <c:y val="1.06771148561103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6.3584948894567271E-3"/>
                  <c:y val="-9.7994086607218908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3874083435173891E-2"/>
                  <c:y val="1.006263085455026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Totalmente</c:v>
                </c:pt>
                <c:pt idx="1">
                  <c:v>Parcialmente</c:v>
                </c:pt>
                <c:pt idx="2">
                  <c:v>Nada</c:v>
                </c:pt>
              </c:strCache>
            </c:strRef>
          </c:cat>
          <c:val>
            <c:numRef>
              <c:f>Hoja1!$B$2:$B$4</c:f>
              <c:numCache>
                <c:formatCode>#,##0</c:formatCode>
                <c:ptCount val="3"/>
                <c:pt idx="0">
                  <c:v>14955</c:v>
                </c:pt>
                <c:pt idx="1">
                  <c:v>7120</c:v>
                </c:pt>
                <c:pt idx="2">
                  <c:v>3965</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E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14"/>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Totalmente</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2,395
respuestas</c:v>
                </c:pt>
                <c:pt idx="1">
                  <c:v>2013:
2,180
respuestas</c:v>
                </c:pt>
                <c:pt idx="2">
                  <c:v>2014:
2,191
respuestas</c:v>
                </c:pt>
                <c:pt idx="3">
                  <c:v>2015:
2,729
respuestas</c:v>
                </c:pt>
                <c:pt idx="4">
                  <c:v>2016:
1,832
respuestas</c:v>
                </c:pt>
                <c:pt idx="5">
                  <c:v>2017:
1,843
respuestas</c:v>
                </c:pt>
              </c:strCache>
            </c:strRef>
          </c:cat>
          <c:val>
            <c:numRef>
              <c:f>Hoja1!$B$2:$G$2</c:f>
              <c:numCache>
                <c:formatCode>0.0</c:formatCode>
                <c:ptCount val="6"/>
                <c:pt idx="0">
                  <c:v>55.657620041753653</c:v>
                </c:pt>
                <c:pt idx="1">
                  <c:v>50.068838916934375</c:v>
                </c:pt>
                <c:pt idx="2">
                  <c:v>49.2</c:v>
                </c:pt>
                <c:pt idx="3">
                  <c:v>47.5</c:v>
                </c:pt>
                <c:pt idx="4">
                  <c:v>44.050218340611352</c:v>
                </c:pt>
                <c:pt idx="5">
                  <c:v>49.050461204557791</c:v>
                </c:pt>
              </c:numCache>
            </c:numRef>
          </c:val>
        </c:ser>
        <c:ser>
          <c:idx val="1"/>
          <c:order val="1"/>
          <c:tx>
            <c:strRef>
              <c:f>Hoja1!$A$3</c:f>
              <c:strCache>
                <c:ptCount val="1"/>
                <c:pt idx="0">
                  <c:v>Parcialmente</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2,395
respuestas</c:v>
                </c:pt>
                <c:pt idx="1">
                  <c:v>2013:
2,180
respuestas</c:v>
                </c:pt>
                <c:pt idx="2">
                  <c:v>2014:
2,191
respuestas</c:v>
                </c:pt>
                <c:pt idx="3">
                  <c:v>2015:
2,729
respuestas</c:v>
                </c:pt>
                <c:pt idx="4">
                  <c:v>2016:
1,832
respuestas</c:v>
                </c:pt>
                <c:pt idx="5">
                  <c:v>2017:
1,843
respuestas</c:v>
                </c:pt>
              </c:strCache>
            </c:strRef>
          </c:cat>
          <c:val>
            <c:numRef>
              <c:f>Hoja1!$B$3:$G$3</c:f>
              <c:numCache>
                <c:formatCode>0.0</c:formatCode>
                <c:ptCount val="6"/>
                <c:pt idx="0">
                  <c:v>29.519832985386223</c:v>
                </c:pt>
                <c:pt idx="1">
                  <c:v>30.197338228545206</c:v>
                </c:pt>
                <c:pt idx="2">
                  <c:v>32.9</c:v>
                </c:pt>
                <c:pt idx="3">
                  <c:v>31.2</c:v>
                </c:pt>
                <c:pt idx="4">
                  <c:v>33.296943231441048</c:v>
                </c:pt>
                <c:pt idx="5">
                  <c:v>29.028757460661964</c:v>
                </c:pt>
              </c:numCache>
            </c:numRef>
          </c:val>
        </c:ser>
        <c:ser>
          <c:idx val="2"/>
          <c:order val="2"/>
          <c:tx>
            <c:strRef>
              <c:f>Hoja1!$A$4</c:f>
              <c:strCache>
                <c:ptCount val="1"/>
                <c:pt idx="0">
                  <c:v>Nada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2,395
respuestas</c:v>
                </c:pt>
                <c:pt idx="1">
                  <c:v>2013:
2,180
respuestas</c:v>
                </c:pt>
                <c:pt idx="2">
                  <c:v>2014:
2,191
respuestas</c:v>
                </c:pt>
                <c:pt idx="3">
                  <c:v>2015:
2,729
respuestas</c:v>
                </c:pt>
                <c:pt idx="4">
                  <c:v>2016:
1,832
respuestas</c:v>
                </c:pt>
                <c:pt idx="5">
                  <c:v>2017:
1,843
respuestas</c:v>
                </c:pt>
              </c:strCache>
            </c:strRef>
          </c:cat>
          <c:val>
            <c:numRef>
              <c:f>Hoja1!$B$4:$G$4</c:f>
              <c:numCache>
                <c:formatCode>0.0</c:formatCode>
                <c:ptCount val="6"/>
                <c:pt idx="0">
                  <c:v>14.822546972860126</c:v>
                </c:pt>
                <c:pt idx="1">
                  <c:v>19.733822854520422</c:v>
                </c:pt>
                <c:pt idx="2">
                  <c:v>17.899999999999999</c:v>
                </c:pt>
                <c:pt idx="3">
                  <c:v>21.3</c:v>
                </c:pt>
                <c:pt idx="4">
                  <c:v>22.652838427947597</c:v>
                </c:pt>
                <c:pt idx="5">
                  <c:v>21.920781334780248</c:v>
                </c:pt>
              </c:numCache>
            </c:numRef>
          </c:val>
        </c:ser>
        <c:dLbls>
          <c:showLegendKey val="0"/>
          <c:showVal val="1"/>
          <c:showCatName val="0"/>
          <c:showSerName val="0"/>
          <c:showPercent val="0"/>
          <c:showBubbleSize val="0"/>
        </c:dLbls>
        <c:gapWidth val="150"/>
        <c:overlap val="-25"/>
        <c:axId val="592684304"/>
        <c:axId val="592690968"/>
      </c:barChart>
      <c:catAx>
        <c:axId val="592684304"/>
        <c:scaling>
          <c:orientation val="minMax"/>
        </c:scaling>
        <c:delete val="0"/>
        <c:axPos val="b"/>
        <c:numFmt formatCode="General" sourceLinked="1"/>
        <c:majorTickMark val="cross"/>
        <c:minorTickMark val="none"/>
        <c:tickLblPos val="nextTo"/>
        <c:crossAx val="592690968"/>
        <c:crosses val="autoZero"/>
        <c:auto val="1"/>
        <c:lblAlgn val="ctr"/>
        <c:lblOffset val="100"/>
        <c:noMultiLvlLbl val="0"/>
      </c:catAx>
      <c:valAx>
        <c:axId val="592690968"/>
        <c:scaling>
          <c:orientation val="minMax"/>
        </c:scaling>
        <c:delete val="1"/>
        <c:axPos val="l"/>
        <c:numFmt formatCode="#,##0" sourceLinked="0"/>
        <c:majorTickMark val="none"/>
        <c:minorTickMark val="none"/>
        <c:tickLblPos val="none"/>
        <c:crossAx val="592684304"/>
        <c:crosses val="autoZero"/>
        <c:crossBetween val="between"/>
        <c:majorUnit val="20"/>
      </c:valAx>
    </c:plotArea>
    <c:legend>
      <c:legendPos val="t"/>
      <c:layout>
        <c:manualLayout>
          <c:xMode val="edge"/>
          <c:yMode val="edge"/>
          <c:x val="0.16958948592662082"/>
          <c:y val="1.7544014851269572E-2"/>
          <c:w val="0.65510420948938874"/>
          <c:h val="7.8225651244996891E-2"/>
        </c:manualLayout>
      </c:layout>
      <c:overlay val="0"/>
    </c:legend>
    <c:plotVisOnly val="1"/>
    <c:dispBlanksAs val="gap"/>
    <c:showDLblsOverMax val="0"/>
  </c:chart>
  <c:txPr>
    <a:bodyPr/>
    <a:lstStyle/>
    <a:p>
      <a:pPr>
        <a:defRPr sz="1100" b="1">
          <a:latin typeface="Calibri" pitchFamily="34" charset="0"/>
        </a:defRPr>
      </a:pPr>
      <a:endParaRPr lang="es-E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1"/>
      <c:txPr>
        <a:bodyPr/>
        <a:lstStyle/>
        <a:p>
          <a:pPr>
            <a:defRPr sz="1200"/>
          </a:pPr>
          <a:endParaRPr lang="es-ES"/>
        </a:p>
      </c:txPr>
    </c:title>
    <c:autoTitleDeleted val="0"/>
    <c:view3D>
      <c:rotX val="30"/>
      <c:rotY val="153"/>
      <c:rAngAx val="0"/>
    </c:view3D>
    <c:floor>
      <c:thickness val="0"/>
    </c:floor>
    <c:sideWall>
      <c:thickness val="0"/>
    </c:sideWall>
    <c:backWall>
      <c:thickness val="0"/>
    </c:backWall>
    <c:plotArea>
      <c:layout>
        <c:manualLayout>
          <c:layoutTarget val="inner"/>
          <c:xMode val="edge"/>
          <c:yMode val="edge"/>
          <c:x val="0.22570617153649636"/>
          <c:y val="0.29469061164835281"/>
          <c:w val="0.54858765692700806"/>
          <c:h val="0.53160992006384378"/>
        </c:manualLayout>
      </c:layout>
      <c:pie3DChart>
        <c:varyColors val="1"/>
        <c:ser>
          <c:idx val="0"/>
          <c:order val="0"/>
          <c:tx>
            <c:strRef>
              <c:f>Hoja1!$B$1</c:f>
              <c:strCache>
                <c:ptCount val="1"/>
                <c:pt idx="0">
                  <c:v>9,834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6593920119986649E-2"/>
                  <c:y val="-4.2701454362864495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6.8692020331074409E-3"/>
                  <c:y val="-1.2588375856859143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3874097769028896E-2"/>
                  <c:y val="-3.975738188976388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#,##0</c:formatCode>
                <c:ptCount val="2"/>
                <c:pt idx="0">
                  <c:v>5374</c:v>
                </c:pt>
                <c:pt idx="1">
                  <c:v>4460</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E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smtClean="0"/>
              <a:t>Porcentaje</a:t>
            </a:r>
            <a:endParaRPr lang="es-ES" sz="1100" u="sng" dirty="0"/>
          </a:p>
        </c:rich>
      </c:tx>
      <c:layout>
        <c:manualLayout>
          <c:xMode val="edge"/>
          <c:yMode val="edge"/>
          <c:x val="0.44741217708386927"/>
          <c:y val="0.11138098289088688"/>
        </c:manualLayout>
      </c:layout>
      <c:overlay val="0"/>
    </c:title>
    <c:autoTitleDeleted val="0"/>
    <c:plotArea>
      <c:layout>
        <c:manualLayout>
          <c:layoutTarget val="inner"/>
          <c:xMode val="edge"/>
          <c:yMode val="edge"/>
          <c:x val="1.6608270229039612E-2"/>
          <c:y val="0.23561268067130695"/>
          <c:w val="0.9667834595419208"/>
          <c:h val="0.54775137937092599"/>
        </c:manualLayout>
      </c:layout>
      <c:lineChart>
        <c:grouping val="standard"/>
        <c:varyColors val="0"/>
        <c:ser>
          <c:idx val="0"/>
          <c:order val="0"/>
          <c:tx>
            <c:strRef>
              <c:f>Hoja1!$A$2</c:f>
              <c:strCache>
                <c:ptCount val="1"/>
                <c:pt idx="0">
                  <c:v>Sí</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dLbl>
              <c:idx val="0"/>
              <c:layout>
                <c:manualLayout>
                  <c:x val="-3.0933890724722045E-2"/>
                  <c:y val="-7.791943954585053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3849085638785775E-2"/>
                  <c:y val="-5.491734641574881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941
respuestas</c:v>
                </c:pt>
                <c:pt idx="1">
                  <c:v>2013:
949
respuestas</c:v>
                </c:pt>
                <c:pt idx="2">
                  <c:v>2014:
982
respuestas</c:v>
                </c:pt>
                <c:pt idx="3">
                  <c:v>2015:
1,290
respuestas</c:v>
                </c:pt>
                <c:pt idx="4">
                  <c:v>2016:
906
respuestas</c:v>
                </c:pt>
                <c:pt idx="5">
                  <c:v>2017:
844
respuestas</c:v>
                </c:pt>
              </c:strCache>
            </c:strRef>
          </c:cat>
          <c:val>
            <c:numRef>
              <c:f>Hoja1!$B$2:$G$2</c:f>
              <c:numCache>
                <c:formatCode>0.0</c:formatCode>
                <c:ptCount val="6"/>
                <c:pt idx="0">
                  <c:v>54.41020191285866</c:v>
                </c:pt>
                <c:pt idx="1">
                  <c:v>50.790305584826136</c:v>
                </c:pt>
                <c:pt idx="2">
                  <c:v>56.951596292481973</c:v>
                </c:pt>
                <c:pt idx="3">
                  <c:v>51.6</c:v>
                </c:pt>
                <c:pt idx="4">
                  <c:v>54.635761589403977</c:v>
                </c:pt>
                <c:pt idx="5" formatCode="#,##0.0">
                  <c:v>52.014218009478675</c:v>
                </c:pt>
              </c:numCache>
            </c:numRef>
          </c:val>
          <c:smooth val="0"/>
        </c:ser>
        <c:ser>
          <c:idx val="1"/>
          <c:order val="1"/>
          <c:tx>
            <c:strRef>
              <c:f>Hoja1!$A$3</c:f>
              <c:strCache>
                <c:ptCount val="1"/>
                <c:pt idx="0">
                  <c:v>No</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dLbl>
              <c:idx val="0"/>
              <c:layout>
                <c:manualLayout>
                  <c:x val="-2.9476293267690183E-2"/>
                  <c:y val="5.875133046883820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3849085638785775E-2"/>
                  <c:y val="6.641869484553895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es-E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941
respuestas</c:v>
                </c:pt>
                <c:pt idx="1">
                  <c:v>2013:
949
respuestas</c:v>
                </c:pt>
                <c:pt idx="2">
                  <c:v>2014:
982
respuestas</c:v>
                </c:pt>
                <c:pt idx="3">
                  <c:v>2015:
1,290
respuestas</c:v>
                </c:pt>
                <c:pt idx="4">
                  <c:v>2016:
906
respuestas</c:v>
                </c:pt>
                <c:pt idx="5">
                  <c:v>2017:
844
respuestas</c:v>
                </c:pt>
              </c:strCache>
            </c:strRef>
          </c:cat>
          <c:val>
            <c:numRef>
              <c:f>Hoja1!$B$3:$G$3</c:f>
              <c:numCache>
                <c:formatCode>0.0</c:formatCode>
                <c:ptCount val="6"/>
                <c:pt idx="0">
                  <c:v>45.58979808714134</c:v>
                </c:pt>
                <c:pt idx="1">
                  <c:v>49.209694415173864</c:v>
                </c:pt>
                <c:pt idx="2">
                  <c:v>43.048403707518027</c:v>
                </c:pt>
                <c:pt idx="3">
                  <c:v>48.4</c:v>
                </c:pt>
                <c:pt idx="4">
                  <c:v>45.364238410596023</c:v>
                </c:pt>
                <c:pt idx="5" formatCode="#,##0.0">
                  <c:v>47.985781990521325</c:v>
                </c:pt>
              </c:numCache>
            </c:numRef>
          </c:val>
          <c:smooth val="0"/>
        </c:ser>
        <c:dLbls>
          <c:showLegendKey val="0"/>
          <c:showVal val="1"/>
          <c:showCatName val="0"/>
          <c:showSerName val="0"/>
          <c:showPercent val="0"/>
          <c:showBubbleSize val="0"/>
        </c:dLbls>
        <c:marker val="1"/>
        <c:smooth val="0"/>
        <c:axId val="592682344"/>
        <c:axId val="592691752"/>
      </c:lineChart>
      <c:catAx>
        <c:axId val="592682344"/>
        <c:scaling>
          <c:orientation val="minMax"/>
        </c:scaling>
        <c:delete val="0"/>
        <c:axPos val="b"/>
        <c:numFmt formatCode="General" sourceLinked="1"/>
        <c:majorTickMark val="cross"/>
        <c:minorTickMark val="none"/>
        <c:tickLblPos val="nextTo"/>
        <c:txPr>
          <a:bodyPr/>
          <a:lstStyle/>
          <a:p>
            <a:pPr>
              <a:defRPr sz="1100"/>
            </a:pPr>
            <a:endParaRPr lang="es-ES"/>
          </a:p>
        </c:txPr>
        <c:crossAx val="592691752"/>
        <c:crosses val="autoZero"/>
        <c:auto val="1"/>
        <c:lblAlgn val="ctr"/>
        <c:lblOffset val="100"/>
        <c:noMultiLvlLbl val="0"/>
      </c:catAx>
      <c:valAx>
        <c:axId val="592691752"/>
        <c:scaling>
          <c:orientation val="minMax"/>
        </c:scaling>
        <c:delete val="1"/>
        <c:axPos val="l"/>
        <c:numFmt formatCode="#,##0" sourceLinked="0"/>
        <c:majorTickMark val="none"/>
        <c:minorTickMark val="none"/>
        <c:tickLblPos val="none"/>
        <c:crossAx val="592682344"/>
        <c:crosses val="autoZero"/>
        <c:crossBetween val="between"/>
        <c:majorUnit val="20"/>
      </c:valAx>
    </c:plotArea>
    <c:legend>
      <c:legendPos val="t"/>
      <c:layout>
        <c:manualLayout>
          <c:xMode val="edge"/>
          <c:yMode val="edge"/>
          <c:x val="0.37033458590838902"/>
          <c:y val="1.5748033414294867E-2"/>
          <c:w val="0.25480118105368482"/>
          <c:h val="7.090939210637226E-2"/>
        </c:manualLayout>
      </c:layout>
      <c:overlay val="0"/>
      <c:txPr>
        <a:bodyPr/>
        <a:lstStyle/>
        <a:p>
          <a:pPr>
            <a:defRPr sz="1100"/>
          </a:pPr>
          <a:endParaRPr lang="es-ES"/>
        </a:p>
      </c:txPr>
    </c:legend>
    <c:plotVisOnly val="1"/>
    <c:dispBlanksAs val="gap"/>
    <c:showDLblsOverMax val="0"/>
  </c:chart>
  <c:txPr>
    <a:bodyPr/>
    <a:lstStyle/>
    <a:p>
      <a:pPr>
        <a:defRPr sz="1200" b="1">
          <a:latin typeface="Calibri" pitchFamily="34" charset="0"/>
        </a:defRPr>
      </a:pPr>
      <a:endParaRPr lang="es-E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1"/>
      <c:txPr>
        <a:bodyPr/>
        <a:lstStyle/>
        <a:p>
          <a:pPr>
            <a:defRPr sz="1200"/>
          </a:pPr>
          <a:endParaRPr lang="es-ES"/>
        </a:p>
      </c:txPr>
    </c:title>
    <c:autoTitleDeleted val="0"/>
    <c:view3D>
      <c:rotX val="30"/>
      <c:rotY val="151"/>
      <c:rAngAx val="0"/>
    </c:view3D>
    <c:floor>
      <c:thickness val="0"/>
    </c:floor>
    <c:sideWall>
      <c:thickness val="0"/>
    </c:sideWall>
    <c:backWall>
      <c:thickness val="0"/>
    </c:backWall>
    <c:plotArea>
      <c:layout>
        <c:manualLayout>
          <c:layoutTarget val="inner"/>
          <c:xMode val="edge"/>
          <c:yMode val="edge"/>
          <c:x val="0.22570617153649697"/>
          <c:y val="0.38009632239871288"/>
          <c:w val="0.54858765692700806"/>
          <c:h val="0.531609920063844"/>
        </c:manualLayout>
      </c:layout>
      <c:pie3DChart>
        <c:varyColors val="1"/>
        <c:ser>
          <c:idx val="0"/>
          <c:order val="0"/>
          <c:tx>
            <c:strRef>
              <c:f>Hoja1!$B$1</c:f>
              <c:strCache>
                <c:ptCount val="1"/>
                <c:pt idx="0">
                  <c:v>22,731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4389303966226013E-2"/>
                  <c:y val="-4.6260025644129385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3.1119979724475128E-2"/>
                  <c:y val="-4.4615517388244083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3874097769028896E-2"/>
                  <c:y val="-3.975738188976388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#,##0</c:formatCode>
                <c:ptCount val="2"/>
                <c:pt idx="0">
                  <c:v>18885</c:v>
                </c:pt>
                <c:pt idx="1">
                  <c:v>3846</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E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smtClean="0"/>
              <a:t>Porcentaje</a:t>
            </a:r>
            <a:endParaRPr lang="es-ES" sz="1100" u="sng" dirty="0"/>
          </a:p>
        </c:rich>
      </c:tx>
      <c:layout>
        <c:manualLayout>
          <c:xMode val="edge"/>
          <c:yMode val="edge"/>
          <c:x val="0.44741217708386943"/>
          <c:y val="0.11138098289088685"/>
        </c:manualLayout>
      </c:layout>
      <c:overlay val="0"/>
    </c:title>
    <c:autoTitleDeleted val="0"/>
    <c:plotArea>
      <c:layout>
        <c:manualLayout>
          <c:layoutTarget val="inner"/>
          <c:xMode val="edge"/>
          <c:yMode val="edge"/>
          <c:x val="1.6608270229039618E-2"/>
          <c:y val="0.235612680671307"/>
          <c:w val="0.9667834595419208"/>
          <c:h val="0.54775137937092599"/>
        </c:manualLayout>
      </c:layout>
      <c:lineChart>
        <c:grouping val="standard"/>
        <c:varyColors val="0"/>
        <c:ser>
          <c:idx val="0"/>
          <c:order val="0"/>
          <c:tx>
            <c:strRef>
              <c:f>Hoja1!$A$2</c:f>
              <c:strCache>
                <c:ptCount val="1"/>
                <c:pt idx="0">
                  <c:v>Sí</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spPr>
              <a:noFill/>
              <a:ln>
                <a:noFill/>
              </a:ln>
              <a:effectLst/>
            </c:spPr>
            <c:txPr>
              <a:bodyPr/>
              <a:lstStyle/>
              <a:p>
                <a:pPr>
                  <a:defRPr sz="1100"/>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2,057
respuestas</c:v>
                </c:pt>
                <c:pt idx="1">
                  <c:v>2013:
1,890
respuestas</c:v>
                </c:pt>
                <c:pt idx="2">
                  <c:v>2014:
1,957
respuestas</c:v>
                </c:pt>
                <c:pt idx="3">
                  <c:v>2015:
2,392
respuestas</c:v>
                </c:pt>
                <c:pt idx="4">
                  <c:v>2016:
1,623
respuestas</c:v>
                </c:pt>
                <c:pt idx="5">
                  <c:v>2017:
1,700
respuestas</c:v>
                </c:pt>
              </c:strCache>
            </c:strRef>
          </c:cat>
          <c:val>
            <c:numRef>
              <c:f>Hoja1!$B$2:$G$2</c:f>
              <c:numCache>
                <c:formatCode>0.0</c:formatCode>
                <c:ptCount val="6"/>
                <c:pt idx="0">
                  <c:v>79.144385026737979</c:v>
                </c:pt>
                <c:pt idx="1">
                  <c:v>78.083642138697726</c:v>
                </c:pt>
                <c:pt idx="2">
                  <c:v>79.7</c:v>
                </c:pt>
                <c:pt idx="3">
                  <c:v>80.599999999999994</c:v>
                </c:pt>
                <c:pt idx="4">
                  <c:v>81.022797288971034</c:v>
                </c:pt>
                <c:pt idx="5">
                  <c:v>82.058823529411796</c:v>
                </c:pt>
              </c:numCache>
            </c:numRef>
          </c:val>
          <c:smooth val="0"/>
        </c:ser>
        <c:ser>
          <c:idx val="1"/>
          <c:order val="1"/>
          <c:tx>
            <c:strRef>
              <c:f>Hoja1!$A$3</c:f>
              <c:strCache>
                <c:ptCount val="1"/>
                <c:pt idx="0">
                  <c:v>No</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spPr>
              <a:noFill/>
              <a:ln>
                <a:noFill/>
              </a:ln>
              <a:effectLst/>
            </c:spPr>
            <c:txPr>
              <a:bodyPr/>
              <a:lstStyle/>
              <a:p>
                <a:pPr>
                  <a:defRPr sz="1100"/>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2,057
respuestas</c:v>
                </c:pt>
                <c:pt idx="1">
                  <c:v>2013:
1,890
respuestas</c:v>
                </c:pt>
                <c:pt idx="2">
                  <c:v>2014:
1,957
respuestas</c:v>
                </c:pt>
                <c:pt idx="3">
                  <c:v>2015:
2,392
respuestas</c:v>
                </c:pt>
                <c:pt idx="4">
                  <c:v>2016:
1,623
respuestas</c:v>
                </c:pt>
                <c:pt idx="5">
                  <c:v>2017:
1,700
respuestas</c:v>
                </c:pt>
              </c:strCache>
            </c:strRef>
          </c:cat>
          <c:val>
            <c:numRef>
              <c:f>Hoja1!$B$3:$G$3</c:f>
              <c:numCache>
                <c:formatCode>0.0</c:formatCode>
                <c:ptCount val="6"/>
                <c:pt idx="0">
                  <c:v>20.855614973262032</c:v>
                </c:pt>
                <c:pt idx="1">
                  <c:v>21.916357861302277</c:v>
                </c:pt>
                <c:pt idx="2">
                  <c:v>20.3</c:v>
                </c:pt>
                <c:pt idx="3">
                  <c:v>19.399999999999999</c:v>
                </c:pt>
                <c:pt idx="4">
                  <c:v>18.977202711028959</c:v>
                </c:pt>
                <c:pt idx="5">
                  <c:v>17.941176470588236</c:v>
                </c:pt>
              </c:numCache>
            </c:numRef>
          </c:val>
          <c:smooth val="0"/>
        </c:ser>
        <c:dLbls>
          <c:showLegendKey val="0"/>
          <c:showVal val="1"/>
          <c:showCatName val="0"/>
          <c:showSerName val="0"/>
          <c:showPercent val="0"/>
          <c:showBubbleSize val="0"/>
        </c:dLbls>
        <c:marker val="1"/>
        <c:smooth val="0"/>
        <c:axId val="592682736"/>
        <c:axId val="592693712"/>
      </c:lineChart>
      <c:catAx>
        <c:axId val="592682736"/>
        <c:scaling>
          <c:orientation val="minMax"/>
        </c:scaling>
        <c:delete val="0"/>
        <c:axPos val="b"/>
        <c:numFmt formatCode="General" sourceLinked="1"/>
        <c:majorTickMark val="cross"/>
        <c:minorTickMark val="none"/>
        <c:tickLblPos val="nextTo"/>
        <c:txPr>
          <a:bodyPr/>
          <a:lstStyle/>
          <a:p>
            <a:pPr>
              <a:defRPr sz="1100"/>
            </a:pPr>
            <a:endParaRPr lang="es-ES"/>
          </a:p>
        </c:txPr>
        <c:crossAx val="592693712"/>
        <c:crosses val="autoZero"/>
        <c:auto val="1"/>
        <c:lblAlgn val="ctr"/>
        <c:lblOffset val="100"/>
        <c:noMultiLvlLbl val="0"/>
      </c:catAx>
      <c:valAx>
        <c:axId val="592693712"/>
        <c:scaling>
          <c:orientation val="minMax"/>
        </c:scaling>
        <c:delete val="1"/>
        <c:axPos val="l"/>
        <c:numFmt formatCode="#,##0" sourceLinked="0"/>
        <c:majorTickMark val="none"/>
        <c:minorTickMark val="none"/>
        <c:tickLblPos val="none"/>
        <c:crossAx val="592682736"/>
        <c:crosses val="autoZero"/>
        <c:crossBetween val="between"/>
        <c:majorUnit val="20"/>
      </c:valAx>
    </c:plotArea>
    <c:legend>
      <c:legendPos val="t"/>
      <c:layout>
        <c:manualLayout>
          <c:xMode val="edge"/>
          <c:yMode val="edge"/>
          <c:x val="0.37033458590838914"/>
          <c:y val="1.5748033414294867E-2"/>
          <c:w val="0.25480118105368482"/>
          <c:h val="7.090939210637226E-2"/>
        </c:manualLayout>
      </c:layout>
      <c:overlay val="0"/>
      <c:txPr>
        <a:bodyPr/>
        <a:lstStyle/>
        <a:p>
          <a:pPr>
            <a:defRPr sz="1100"/>
          </a:pPr>
          <a:endParaRPr lang="es-ES"/>
        </a:p>
      </c:txPr>
    </c:legend>
    <c:plotVisOnly val="1"/>
    <c:dispBlanksAs val="gap"/>
    <c:showDLblsOverMax val="0"/>
  </c:chart>
  <c:txPr>
    <a:bodyPr/>
    <a:lstStyle/>
    <a:p>
      <a:pPr>
        <a:defRPr sz="1200" b="1">
          <a:latin typeface="Calibri" pitchFamily="34" charset="0"/>
        </a:defRPr>
      </a:pPr>
      <a:endParaRPr lang="es-E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200" u="sng"/>
            </a:pPr>
            <a:r>
              <a:rPr lang="es-ES" sz="1200" u="sng" dirty="0" smtClean="0"/>
              <a:t>Porcentaje</a:t>
            </a:r>
            <a:endParaRPr lang="es-ES" sz="1200" u="sng" dirty="0"/>
          </a:p>
        </c:rich>
      </c:tx>
      <c:layout>
        <c:manualLayout>
          <c:xMode val="edge"/>
          <c:yMode val="edge"/>
          <c:x val="0.4554453865992793"/>
          <c:y val="0.13903664716257474"/>
        </c:manualLayout>
      </c:layout>
      <c:overlay val="0"/>
    </c:title>
    <c:autoTitleDeleted val="0"/>
    <c:plotArea>
      <c:layout>
        <c:manualLayout>
          <c:layoutTarget val="inner"/>
          <c:xMode val="edge"/>
          <c:yMode val="edge"/>
          <c:x val="1.714384731004814E-2"/>
          <c:y val="0.22926025284033164"/>
          <c:w val="0.96571230537990349"/>
          <c:h val="0.61944580891080114"/>
        </c:manualLayout>
      </c:layout>
      <c:barChart>
        <c:barDir val="col"/>
        <c:grouping val="clustered"/>
        <c:varyColors val="0"/>
        <c:ser>
          <c:idx val="0"/>
          <c:order val="0"/>
          <c:tx>
            <c:strRef>
              <c:f>Hoja1!$A$2</c:f>
              <c:strCache>
                <c:ptCount val="1"/>
                <c:pt idx="0">
                  <c:v>Masculino</c:v>
                </c:pt>
              </c:strCache>
            </c:strRef>
          </c:tx>
          <c:spPr>
            <a:solidFill>
              <a:srgbClr val="00B0F0"/>
            </a:solidFill>
            <a:effectLst>
              <a:outerShdw blurRad="76200" dir="18900000" sy="23000" kx="-1200000" algn="bl" rotWithShape="0">
                <a:prstClr val="black">
                  <a:alpha val="20000"/>
                </a:prstClr>
              </a:outerShdw>
            </a:effectLst>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Hoja1!$B$1:$D$1</c:f>
              <c:strCache>
                <c:ptCount val="3"/>
                <c:pt idx="0">
                  <c:v>INFOMEX:
17,644
respuestas</c:v>
                </c:pt>
                <c:pt idx="1">
                  <c:v>Buzones:
4,001
respuestas</c:v>
                </c:pt>
                <c:pt idx="2">
                  <c:v>Total:
21,645
respuestas</c:v>
                </c:pt>
              </c:strCache>
            </c:strRef>
          </c:cat>
          <c:val>
            <c:numRef>
              <c:f>Hoja1!$B$2:$D$2</c:f>
              <c:numCache>
                <c:formatCode>0.0</c:formatCode>
                <c:ptCount val="3"/>
                <c:pt idx="0">
                  <c:v>67.751076853321251</c:v>
                </c:pt>
                <c:pt idx="1">
                  <c:v>56.935766058485385</c:v>
                </c:pt>
                <c:pt idx="2">
                  <c:v>65.751905751905753</c:v>
                </c:pt>
              </c:numCache>
            </c:numRef>
          </c:val>
        </c:ser>
        <c:ser>
          <c:idx val="1"/>
          <c:order val="1"/>
          <c:tx>
            <c:strRef>
              <c:f>Hoja1!$A$3</c:f>
              <c:strCache>
                <c:ptCount val="1"/>
                <c:pt idx="0">
                  <c:v>Femenino</c:v>
                </c:pt>
              </c:strCache>
            </c:strRef>
          </c:tx>
          <c:spPr>
            <a:solidFill>
              <a:srgbClr val="FF99CC"/>
            </a:solidFill>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Hoja1!$B$1:$D$1</c:f>
              <c:strCache>
                <c:ptCount val="3"/>
                <c:pt idx="0">
                  <c:v>INFOMEX:
17,644
respuestas</c:v>
                </c:pt>
                <c:pt idx="1">
                  <c:v>Buzones:
4,001
respuestas</c:v>
                </c:pt>
                <c:pt idx="2">
                  <c:v>Total:
21,645
respuestas</c:v>
                </c:pt>
              </c:strCache>
            </c:strRef>
          </c:cat>
          <c:val>
            <c:numRef>
              <c:f>Hoja1!$B$3:$D$3</c:f>
              <c:numCache>
                <c:formatCode>0.0</c:formatCode>
                <c:ptCount val="3"/>
                <c:pt idx="0">
                  <c:v>32.248923146678763</c:v>
                </c:pt>
                <c:pt idx="1">
                  <c:v>43.064233941514622</c:v>
                </c:pt>
                <c:pt idx="2">
                  <c:v>34.248094248094247</c:v>
                </c:pt>
              </c:numCache>
            </c:numRef>
          </c:val>
        </c:ser>
        <c:dLbls>
          <c:showLegendKey val="0"/>
          <c:showVal val="1"/>
          <c:showCatName val="0"/>
          <c:showSerName val="0"/>
          <c:showPercent val="0"/>
          <c:showBubbleSize val="0"/>
        </c:dLbls>
        <c:gapWidth val="150"/>
        <c:overlap val="-25"/>
        <c:axId val="592692536"/>
        <c:axId val="592683520"/>
      </c:barChart>
      <c:catAx>
        <c:axId val="592692536"/>
        <c:scaling>
          <c:orientation val="minMax"/>
        </c:scaling>
        <c:delete val="0"/>
        <c:axPos val="b"/>
        <c:numFmt formatCode="General" sourceLinked="1"/>
        <c:majorTickMark val="cross"/>
        <c:minorTickMark val="none"/>
        <c:tickLblPos val="nextTo"/>
        <c:crossAx val="592683520"/>
        <c:crosses val="autoZero"/>
        <c:auto val="1"/>
        <c:lblAlgn val="ctr"/>
        <c:lblOffset val="100"/>
        <c:noMultiLvlLbl val="0"/>
      </c:catAx>
      <c:valAx>
        <c:axId val="592683520"/>
        <c:scaling>
          <c:orientation val="minMax"/>
        </c:scaling>
        <c:delete val="1"/>
        <c:axPos val="l"/>
        <c:numFmt formatCode="#,##0" sourceLinked="0"/>
        <c:majorTickMark val="none"/>
        <c:minorTickMark val="none"/>
        <c:tickLblPos val="none"/>
        <c:crossAx val="592692536"/>
        <c:crosses val="autoZero"/>
        <c:crossBetween val="between"/>
        <c:majorUnit val="20"/>
      </c:valAx>
    </c:plotArea>
    <c:legend>
      <c:legendPos val="t"/>
      <c:layout>
        <c:manualLayout>
          <c:xMode val="edge"/>
          <c:yMode val="edge"/>
          <c:x val="0.14494343634858894"/>
          <c:y val="3.2360360535175492E-2"/>
          <c:w val="0.70723168467691022"/>
          <c:h val="6.5730724078045255E-2"/>
        </c:manualLayout>
      </c:layout>
      <c:overlay val="0"/>
    </c:legend>
    <c:plotVisOnly val="1"/>
    <c:dispBlanksAs val="gap"/>
    <c:showDLblsOverMax val="0"/>
  </c:chart>
  <c:txPr>
    <a:bodyPr/>
    <a:lstStyle/>
    <a:p>
      <a:pPr>
        <a:defRPr sz="1200" b="1">
          <a:latin typeface="Calibri" pitchFamily="34" charset="0"/>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s-ES"/>
        </a:p>
      </c:txPr>
    </c:title>
    <c:autoTitleDeleted val="0"/>
    <c:view3D>
      <c:rotX val="30"/>
      <c:rotY val="149"/>
      <c:rAngAx val="0"/>
    </c:view3D>
    <c:floor>
      <c:thickness val="0"/>
    </c:floor>
    <c:sideWall>
      <c:thickness val="0"/>
    </c:sideWall>
    <c:backWall>
      <c:thickness val="0"/>
    </c:backWall>
    <c:plotArea>
      <c:layout>
        <c:manualLayout>
          <c:layoutTarget val="inner"/>
          <c:xMode val="edge"/>
          <c:yMode val="edge"/>
          <c:x val="0.22570617153649644"/>
          <c:y val="0.38009632239871288"/>
          <c:w val="0.54858765692700806"/>
          <c:h val="0.53160992006384244"/>
        </c:manualLayout>
      </c:layout>
      <c:pie3DChart>
        <c:varyColors val="1"/>
        <c:ser>
          <c:idx val="0"/>
          <c:order val="0"/>
          <c:tx>
            <c:strRef>
              <c:f>Hoja1!$B$1</c:f>
              <c:strCache>
                <c:ptCount val="1"/>
                <c:pt idx="0">
                  <c:v>23,230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4.3385939036381528E-2"/>
                  <c:y val="-1.6569444444444446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2.2864798426745329E-2"/>
                  <c:y val="-3.990221088435374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3262045231071778E-2"/>
                  <c:y val="3.072108843537415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Bueno</c:v>
                </c:pt>
                <c:pt idx="1">
                  <c:v>Regular</c:v>
                </c:pt>
                <c:pt idx="2">
                  <c:v>Malo</c:v>
                </c:pt>
              </c:strCache>
            </c:strRef>
          </c:cat>
          <c:val>
            <c:numRef>
              <c:f>Hoja1!$B$2:$B$4</c:f>
              <c:numCache>
                <c:formatCode>#,##0</c:formatCode>
                <c:ptCount val="3"/>
                <c:pt idx="0">
                  <c:v>18942</c:v>
                </c:pt>
                <c:pt idx="1">
                  <c:v>2952</c:v>
                </c:pt>
                <c:pt idx="2">
                  <c:v>1336</c:v>
                </c:pt>
              </c:numCache>
            </c:numRef>
          </c:val>
        </c:ser>
        <c:dLbls>
          <c:dLblPos val="bestFit"/>
          <c:showLegendKey val="0"/>
          <c:showVal val="1"/>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s-ES"/>
        </a:p>
      </c:txPr>
    </c:title>
    <c:autoTitleDeleted val="0"/>
    <c:view3D>
      <c:rotX val="30"/>
      <c:rotY val="120"/>
      <c:rAngAx val="0"/>
    </c:view3D>
    <c:floor>
      <c:thickness val="0"/>
    </c:floor>
    <c:sideWall>
      <c:thickness val="0"/>
    </c:sideWall>
    <c:backWall>
      <c:thickness val="0"/>
    </c:backWall>
    <c:plotArea>
      <c:layout>
        <c:manualLayout>
          <c:layoutTarget val="inner"/>
          <c:xMode val="edge"/>
          <c:yMode val="edge"/>
          <c:x val="0.22570617153649644"/>
          <c:y val="0.38009632239871288"/>
          <c:w val="0.54858765692700806"/>
          <c:h val="0.53160992006384244"/>
        </c:manualLayout>
      </c:layout>
      <c:pie3DChart>
        <c:varyColors val="1"/>
        <c:ser>
          <c:idx val="0"/>
          <c:order val="0"/>
          <c:tx>
            <c:strRef>
              <c:f>Hoja1!$B$1</c:f>
              <c:strCache>
                <c:ptCount val="1"/>
                <c:pt idx="0">
                  <c:v>4,345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3.6684365781710929E-2"/>
                  <c:y val="-2.768424036281185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3.111996066863312E-2"/>
                  <c:y val="-5.922052154195017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1.4878318584070797E-2"/>
                  <c:y val="9.27338435374149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Buena</c:v>
                </c:pt>
                <c:pt idx="1">
                  <c:v>Regular</c:v>
                </c:pt>
                <c:pt idx="2">
                  <c:v>Mala</c:v>
                </c:pt>
              </c:strCache>
            </c:strRef>
          </c:cat>
          <c:val>
            <c:numRef>
              <c:f>Hoja1!$B$2:$B$4</c:f>
              <c:numCache>
                <c:formatCode>#,##0</c:formatCode>
                <c:ptCount val="3"/>
                <c:pt idx="0">
                  <c:v>4143</c:v>
                </c:pt>
                <c:pt idx="1">
                  <c:v>161</c:v>
                </c:pt>
                <c:pt idx="2">
                  <c:v>41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7"/>
          <c:y val="0.13116767320449318"/>
        </c:manualLayout>
      </c:layout>
      <c:overlay val="0"/>
    </c:title>
    <c:autoTitleDeleted val="0"/>
    <c:plotArea>
      <c:layout>
        <c:manualLayout>
          <c:layoutTarget val="inner"/>
          <c:xMode val="edge"/>
          <c:yMode val="edge"/>
          <c:x val="1.71438345926949E-2"/>
          <c:y val="0.23395633923938391"/>
          <c:w val="0.93251931832353374"/>
          <c:h val="0.56717732272060684"/>
        </c:manualLayout>
      </c:layout>
      <c:barChart>
        <c:barDir val="col"/>
        <c:grouping val="clustered"/>
        <c:varyColors val="0"/>
        <c:ser>
          <c:idx val="0"/>
          <c:order val="0"/>
          <c:tx>
            <c:strRef>
              <c:f>Hoja1!$A$2</c:f>
              <c:strCache>
                <c:ptCount val="1"/>
                <c:pt idx="0">
                  <c:v>Bueno</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2,424
respuestas</c:v>
                </c:pt>
                <c:pt idx="1">
                  <c:v>2013:
2,282
respuestas</c:v>
                </c:pt>
                <c:pt idx="2">
                  <c:v>2014:
2,300
respuestas</c:v>
                </c:pt>
                <c:pt idx="3">
                  <c:v>2015:
2,894
respuestas</c:v>
                </c:pt>
                <c:pt idx="4">
                  <c:v>2016:
1,890
respuestas</c:v>
                </c:pt>
                <c:pt idx="5">
                  <c:v>2017:
1,890
respuestas</c:v>
                </c:pt>
              </c:strCache>
            </c:strRef>
          </c:cat>
          <c:val>
            <c:numRef>
              <c:f>Hoja1!$B$2:$G$2</c:f>
              <c:numCache>
                <c:formatCode>0.0</c:formatCode>
                <c:ptCount val="6"/>
                <c:pt idx="0">
                  <c:v>83.415841584158414</c:v>
                </c:pt>
                <c:pt idx="1">
                  <c:v>79.921087242437522</c:v>
                </c:pt>
                <c:pt idx="2">
                  <c:v>83</c:v>
                </c:pt>
                <c:pt idx="3">
                  <c:v>75.599999999999994</c:v>
                </c:pt>
                <c:pt idx="4">
                  <c:v>79.153439153439194</c:v>
                </c:pt>
                <c:pt idx="5">
                  <c:v>82.116402116402128</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2,424
respuestas</c:v>
                </c:pt>
                <c:pt idx="1">
                  <c:v>2013:
2,282
respuestas</c:v>
                </c:pt>
                <c:pt idx="2">
                  <c:v>2014:
2,300
respuestas</c:v>
                </c:pt>
                <c:pt idx="3">
                  <c:v>2015:
2,894
respuestas</c:v>
                </c:pt>
                <c:pt idx="4">
                  <c:v>2016:
1,890
respuestas</c:v>
                </c:pt>
                <c:pt idx="5">
                  <c:v>2017:
1,890
respuestas</c:v>
                </c:pt>
              </c:strCache>
            </c:strRef>
          </c:cat>
          <c:val>
            <c:numRef>
              <c:f>Hoja1!$B$3:$G$3</c:f>
              <c:numCache>
                <c:formatCode>0.0</c:formatCode>
                <c:ptCount val="6"/>
                <c:pt idx="0">
                  <c:v>13.366336633663368</c:v>
                </c:pt>
                <c:pt idx="1">
                  <c:v>13.809732573432704</c:v>
                </c:pt>
                <c:pt idx="2">
                  <c:v>13</c:v>
                </c:pt>
                <c:pt idx="3">
                  <c:v>16.2</c:v>
                </c:pt>
                <c:pt idx="4">
                  <c:v>13.915343915343914</c:v>
                </c:pt>
                <c:pt idx="5">
                  <c:v>12.486772486772486</c:v>
                </c:pt>
              </c:numCache>
            </c:numRef>
          </c:val>
        </c:ser>
        <c:ser>
          <c:idx val="2"/>
          <c:order val="2"/>
          <c:tx>
            <c:strRef>
              <c:f>Hoja1!$A$4</c:f>
              <c:strCache>
                <c:ptCount val="1"/>
                <c:pt idx="0">
                  <c:v>Malo</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2,424
respuestas</c:v>
                </c:pt>
                <c:pt idx="1">
                  <c:v>2013:
2,282
respuestas</c:v>
                </c:pt>
                <c:pt idx="2">
                  <c:v>2014:
2,300
respuestas</c:v>
                </c:pt>
                <c:pt idx="3">
                  <c:v>2015:
2,894
respuestas</c:v>
                </c:pt>
                <c:pt idx="4">
                  <c:v>2016:
1,890
respuestas</c:v>
                </c:pt>
                <c:pt idx="5">
                  <c:v>2017:
1,890
respuestas</c:v>
                </c:pt>
              </c:strCache>
            </c:strRef>
          </c:cat>
          <c:val>
            <c:numRef>
              <c:f>Hoja1!$B$4:$G$4</c:f>
              <c:numCache>
                <c:formatCode>0.0</c:formatCode>
                <c:ptCount val="6"/>
                <c:pt idx="0">
                  <c:v>3.217821782178218</c:v>
                </c:pt>
                <c:pt idx="1">
                  <c:v>6.2691801841297679</c:v>
                </c:pt>
                <c:pt idx="2">
                  <c:v>4</c:v>
                </c:pt>
                <c:pt idx="3">
                  <c:v>8.1999999999999993</c:v>
                </c:pt>
                <c:pt idx="4">
                  <c:v>6.9312169312169312</c:v>
                </c:pt>
                <c:pt idx="5">
                  <c:v>5.3968253968253972</c:v>
                </c:pt>
              </c:numCache>
            </c:numRef>
          </c:val>
        </c:ser>
        <c:dLbls>
          <c:showLegendKey val="0"/>
          <c:showVal val="1"/>
          <c:showCatName val="0"/>
          <c:showSerName val="0"/>
          <c:showPercent val="0"/>
          <c:showBubbleSize val="0"/>
        </c:dLbls>
        <c:gapWidth val="150"/>
        <c:overlap val="-25"/>
        <c:axId val="567163648"/>
        <c:axId val="567172272"/>
      </c:barChart>
      <c:catAx>
        <c:axId val="567163648"/>
        <c:scaling>
          <c:orientation val="minMax"/>
        </c:scaling>
        <c:delete val="0"/>
        <c:axPos val="b"/>
        <c:numFmt formatCode="General" sourceLinked="1"/>
        <c:majorTickMark val="cross"/>
        <c:minorTickMark val="none"/>
        <c:tickLblPos val="nextTo"/>
        <c:crossAx val="567172272"/>
        <c:crosses val="autoZero"/>
        <c:auto val="1"/>
        <c:lblAlgn val="ctr"/>
        <c:lblOffset val="100"/>
        <c:noMultiLvlLbl val="0"/>
      </c:catAx>
      <c:valAx>
        <c:axId val="567172272"/>
        <c:scaling>
          <c:orientation val="minMax"/>
        </c:scaling>
        <c:delete val="1"/>
        <c:axPos val="l"/>
        <c:numFmt formatCode="#,##0" sourceLinked="0"/>
        <c:majorTickMark val="none"/>
        <c:minorTickMark val="none"/>
        <c:tickLblPos val="none"/>
        <c:crossAx val="567163648"/>
        <c:crosses val="autoZero"/>
        <c:crossBetween val="between"/>
        <c:majorUnit val="20"/>
      </c:valAx>
    </c:plotArea>
    <c:legend>
      <c:legendPos val="t"/>
      <c:layout>
        <c:manualLayout>
          <c:xMode val="edge"/>
          <c:yMode val="edge"/>
          <c:x val="0.16958948592662051"/>
          <c:y val="1.7544014851269572E-2"/>
          <c:w val="0.65510420948938708"/>
          <c:h val="7.8225651244996891E-2"/>
        </c:manualLayout>
      </c:layout>
      <c:overlay val="0"/>
    </c:legend>
    <c:plotVisOnly val="1"/>
    <c:dispBlanksAs val="gap"/>
    <c:showDLblsOverMax val="0"/>
  </c:chart>
  <c:txPr>
    <a:bodyPr/>
    <a:lstStyle/>
    <a:p>
      <a:pPr>
        <a:defRPr sz="1100" b="1">
          <a:latin typeface="Calibri" pitchFamily="34" charset="0"/>
        </a:defRPr>
      </a:pPr>
      <a:endParaRPr lang="es-E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s-ES"/>
        </a:p>
      </c:txPr>
    </c:title>
    <c:autoTitleDeleted val="0"/>
    <c:view3D>
      <c:rotX val="30"/>
      <c:rotY val="147"/>
      <c:rAngAx val="0"/>
    </c:view3D>
    <c:floor>
      <c:thickness val="0"/>
    </c:floor>
    <c:sideWall>
      <c:thickness val="0"/>
    </c:sideWall>
    <c:backWall>
      <c:thickness val="0"/>
    </c:backWall>
    <c:plotArea>
      <c:layout>
        <c:manualLayout>
          <c:layoutTarget val="inner"/>
          <c:xMode val="edge"/>
          <c:yMode val="edge"/>
          <c:x val="0.22570617153649647"/>
          <c:y val="0.38009632239871288"/>
          <c:w val="0.54858765692700806"/>
          <c:h val="0.53160992006384278"/>
        </c:manualLayout>
      </c:layout>
      <c:pie3DChart>
        <c:varyColors val="1"/>
        <c:ser>
          <c:idx val="0"/>
          <c:order val="0"/>
          <c:tx>
            <c:strRef>
              <c:f>Hoja1!$B$1</c:f>
              <c:strCache>
                <c:ptCount val="1"/>
                <c:pt idx="0">
                  <c:v>26,856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8.956990889901149E-3"/>
                  <c:y val="-7.117002461298435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4.1538787356960134E-3"/>
                  <c:y val="-6.240837379456899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607869958893461E-2"/>
                  <c:y val="1.006263085455026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Buena</c:v>
                </c:pt>
                <c:pt idx="1">
                  <c:v>Regular</c:v>
                </c:pt>
                <c:pt idx="2">
                  <c:v>Mala</c:v>
                </c:pt>
              </c:strCache>
            </c:strRef>
          </c:cat>
          <c:val>
            <c:numRef>
              <c:f>Hoja1!$B$2:$B$4</c:f>
              <c:numCache>
                <c:formatCode>#,##0</c:formatCode>
                <c:ptCount val="3"/>
                <c:pt idx="0">
                  <c:v>17375</c:v>
                </c:pt>
                <c:pt idx="1">
                  <c:v>4988</c:v>
                </c:pt>
                <c:pt idx="2">
                  <c:v>4493</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lang="es-MX" sz="1200" b="1">
          <a:latin typeface="Calibri" pitchFamily="34" charset="0"/>
        </a:defRPr>
      </a:pPr>
      <a:endParaRPr lang="es-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59"/>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Buena</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2,431
respuestas</c:v>
                </c:pt>
                <c:pt idx="1">
                  <c:v>2013:
2,259
respuestas</c:v>
                </c:pt>
                <c:pt idx="2">
                  <c:v>2014:
2,279
respuestas</c:v>
                </c:pt>
                <c:pt idx="3">
                  <c:v>2015:
2,887
respuestas</c:v>
                </c:pt>
                <c:pt idx="4">
                  <c:v>2016:
1,899
respuestas</c:v>
                </c:pt>
                <c:pt idx="5">
                  <c:v>2017:
1,893
respuestas</c:v>
                </c:pt>
              </c:strCache>
            </c:strRef>
          </c:cat>
          <c:val>
            <c:numRef>
              <c:f>Hoja1!$B$2:$G$2</c:f>
              <c:numCache>
                <c:formatCode>0.0</c:formatCode>
                <c:ptCount val="6"/>
                <c:pt idx="0">
                  <c:v>64.952694364459077</c:v>
                </c:pt>
                <c:pt idx="1">
                  <c:v>57.617360496014172</c:v>
                </c:pt>
                <c:pt idx="2">
                  <c:v>58.6</c:v>
                </c:pt>
                <c:pt idx="3">
                  <c:v>55.7</c:v>
                </c:pt>
                <c:pt idx="4">
                  <c:v>53.765139547130069</c:v>
                </c:pt>
                <c:pt idx="5">
                  <c:v>54.886423666138406</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2,431
respuestas</c:v>
                </c:pt>
                <c:pt idx="1">
                  <c:v>2013:
2,259
respuestas</c:v>
                </c:pt>
                <c:pt idx="2">
                  <c:v>2014:
2,279
respuestas</c:v>
                </c:pt>
                <c:pt idx="3">
                  <c:v>2015:
2,887
respuestas</c:v>
                </c:pt>
                <c:pt idx="4">
                  <c:v>2016:
1,899
respuestas</c:v>
                </c:pt>
                <c:pt idx="5">
                  <c:v>2017:
1,893
respuestas</c:v>
                </c:pt>
              </c:strCache>
            </c:strRef>
          </c:cat>
          <c:val>
            <c:numRef>
              <c:f>Hoja1!$B$3:$G$3</c:f>
              <c:numCache>
                <c:formatCode>0.0</c:formatCode>
                <c:ptCount val="6"/>
                <c:pt idx="0">
                  <c:v>17.893870835047306</c:v>
                </c:pt>
                <c:pt idx="1">
                  <c:v>21.87776793622675</c:v>
                </c:pt>
                <c:pt idx="2">
                  <c:v>22.073732718894011</c:v>
                </c:pt>
                <c:pt idx="3">
                  <c:v>20.9</c:v>
                </c:pt>
                <c:pt idx="4">
                  <c:v>22.222222222222221</c:v>
                </c:pt>
                <c:pt idx="5">
                  <c:v>22.18700475435816</c:v>
                </c:pt>
              </c:numCache>
            </c:numRef>
          </c:val>
        </c:ser>
        <c:ser>
          <c:idx val="2"/>
          <c:order val="2"/>
          <c:tx>
            <c:strRef>
              <c:f>Hoja1!$A$4</c:f>
              <c:strCache>
                <c:ptCount val="1"/>
                <c:pt idx="0">
                  <c:v>Mala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2"/>
              <c:layout>
                <c:manualLayout>
                  <c:x val="5.566642573770068E-3"/>
                  <c:y val="5.782599747569031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9583032172125334E-3"/>
                  <c:y val="5.782599747569031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8.3499638606551012E-3"/>
                  <c:y val="-5.782599747569031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566642573770068E-3"/>
                  <c:y val="-2.8912998737845156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5.566642573770068E-3"/>
                  <c:y val="5.7825997475690312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6.9583032172124831E-3"/>
                  <c:y val="-1.0601310403300801E-16"/>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6.9583032172125846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2,431
respuestas</c:v>
                </c:pt>
                <c:pt idx="1">
                  <c:v>2013:
2,259
respuestas</c:v>
                </c:pt>
                <c:pt idx="2">
                  <c:v>2014:
2,279
respuestas</c:v>
                </c:pt>
                <c:pt idx="3">
                  <c:v>2015:
2,887
respuestas</c:v>
                </c:pt>
                <c:pt idx="4">
                  <c:v>2016:
1,899
respuestas</c:v>
                </c:pt>
                <c:pt idx="5">
                  <c:v>2017:
1,893
respuestas</c:v>
                </c:pt>
              </c:strCache>
            </c:strRef>
          </c:cat>
          <c:val>
            <c:numRef>
              <c:f>Hoja1!$B$4:$G$4</c:f>
              <c:numCache>
                <c:formatCode>0.0</c:formatCode>
                <c:ptCount val="6"/>
                <c:pt idx="0">
                  <c:v>17.153434800493624</c:v>
                </c:pt>
                <c:pt idx="1">
                  <c:v>20.504871567759078</c:v>
                </c:pt>
                <c:pt idx="2">
                  <c:v>19.3</c:v>
                </c:pt>
                <c:pt idx="3">
                  <c:v>23.5</c:v>
                </c:pt>
                <c:pt idx="4">
                  <c:v>24.01263823064771</c:v>
                </c:pt>
                <c:pt idx="5">
                  <c:v>22.926571579503431</c:v>
                </c:pt>
              </c:numCache>
            </c:numRef>
          </c:val>
        </c:ser>
        <c:dLbls>
          <c:showLegendKey val="0"/>
          <c:showVal val="1"/>
          <c:showCatName val="0"/>
          <c:showSerName val="0"/>
          <c:showPercent val="0"/>
          <c:showBubbleSize val="0"/>
        </c:dLbls>
        <c:gapWidth val="150"/>
        <c:overlap val="-25"/>
        <c:axId val="567173056"/>
        <c:axId val="567162080"/>
      </c:barChart>
      <c:catAx>
        <c:axId val="567173056"/>
        <c:scaling>
          <c:orientation val="minMax"/>
        </c:scaling>
        <c:delete val="0"/>
        <c:axPos val="b"/>
        <c:numFmt formatCode="General" sourceLinked="1"/>
        <c:majorTickMark val="cross"/>
        <c:minorTickMark val="none"/>
        <c:tickLblPos val="nextTo"/>
        <c:crossAx val="567162080"/>
        <c:crosses val="autoZero"/>
        <c:auto val="1"/>
        <c:lblAlgn val="ctr"/>
        <c:lblOffset val="100"/>
        <c:noMultiLvlLbl val="0"/>
      </c:catAx>
      <c:valAx>
        <c:axId val="567162080"/>
        <c:scaling>
          <c:orientation val="minMax"/>
        </c:scaling>
        <c:delete val="1"/>
        <c:axPos val="l"/>
        <c:numFmt formatCode="#,##0" sourceLinked="0"/>
        <c:majorTickMark val="none"/>
        <c:minorTickMark val="none"/>
        <c:tickLblPos val="none"/>
        <c:crossAx val="567173056"/>
        <c:crosses val="autoZero"/>
        <c:crossBetween val="between"/>
        <c:majorUnit val="20"/>
      </c:valAx>
    </c:plotArea>
    <c:legend>
      <c:legendPos val="t"/>
      <c:layout>
        <c:manualLayout>
          <c:xMode val="edge"/>
          <c:yMode val="edge"/>
          <c:x val="0.16958948592662057"/>
          <c:y val="1.7544014851269572E-2"/>
          <c:w val="0.65510420948938752"/>
          <c:h val="7.8225651244996891E-2"/>
        </c:manualLayout>
      </c:layout>
      <c:overlay val="0"/>
    </c:legend>
    <c:plotVisOnly val="1"/>
    <c:dispBlanksAs val="gap"/>
    <c:showDLblsOverMax val="0"/>
  </c:chart>
  <c:txPr>
    <a:bodyPr/>
    <a:lstStyle/>
    <a:p>
      <a:pPr>
        <a:defRPr sz="1100" b="1">
          <a:latin typeface="Calibri" pitchFamily="34" charset="0"/>
        </a:defRPr>
      </a:pPr>
      <a:endParaRPr lang="es-E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s-ES"/>
        </a:p>
      </c:txPr>
    </c:title>
    <c:autoTitleDeleted val="0"/>
    <c:view3D>
      <c:rotX val="30"/>
      <c:rotY val="160"/>
      <c:rAngAx val="0"/>
    </c:view3D>
    <c:floor>
      <c:thickness val="0"/>
    </c:floor>
    <c:sideWall>
      <c:thickness val="0"/>
    </c:sideWall>
    <c:backWall>
      <c:thickness val="0"/>
    </c:backWall>
    <c:plotArea>
      <c:layout>
        <c:manualLayout>
          <c:layoutTarget val="inner"/>
          <c:xMode val="edge"/>
          <c:yMode val="edge"/>
          <c:x val="0.22570617153649658"/>
          <c:y val="0.38009632239871288"/>
          <c:w val="0.54858765692700806"/>
          <c:h val="0.531609920063843"/>
        </c:manualLayout>
      </c:layout>
      <c:pie3DChart>
        <c:varyColors val="1"/>
        <c:ser>
          <c:idx val="0"/>
          <c:order val="0"/>
          <c:tx>
            <c:strRef>
              <c:f>Hoja1!$B$1</c:f>
              <c:strCache>
                <c:ptCount val="1"/>
                <c:pt idx="0">
                  <c:v>26,762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1.7775455504943895E-2"/>
                  <c:y val="-4.626002564412940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9.073818186868126E-3"/>
                  <c:y val="-5.173294015323722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2.8283315742695412E-2"/>
                  <c:y val="6.504059573285273E-3"/>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Adecuado</c:v>
                </c:pt>
                <c:pt idx="1">
                  <c:v>Regular</c:v>
                </c:pt>
                <c:pt idx="2">
                  <c:v>Excesivo</c:v>
                </c:pt>
              </c:strCache>
            </c:strRef>
          </c:cat>
          <c:val>
            <c:numRef>
              <c:f>Hoja1!$B$2:$B$4</c:f>
              <c:numCache>
                <c:formatCode>#,##0</c:formatCode>
                <c:ptCount val="3"/>
                <c:pt idx="0">
                  <c:v>19114</c:v>
                </c:pt>
                <c:pt idx="1">
                  <c:v>4933</c:v>
                </c:pt>
                <c:pt idx="2">
                  <c:v>2715</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E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48"/>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Adecuado</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2,437
respuestas</c:v>
                </c:pt>
                <c:pt idx="1">
                  <c:v>2013:
2,254
respuestas</c:v>
                </c:pt>
                <c:pt idx="2">
                  <c:v>2014:
2,269
respuestas</c:v>
                </c:pt>
                <c:pt idx="3">
                  <c:v>2015:
2,804
respuestas</c:v>
                </c:pt>
                <c:pt idx="4">
                  <c:v>2016:
1,887
respuestas</c:v>
                </c:pt>
                <c:pt idx="5">
                  <c:v>2017:
1,876
respuestas</c:v>
                </c:pt>
              </c:strCache>
            </c:strRef>
          </c:cat>
          <c:val>
            <c:numRef>
              <c:f>Hoja1!$B$2:$G$2</c:f>
              <c:numCache>
                <c:formatCode>0.0</c:formatCode>
                <c:ptCount val="6"/>
                <c:pt idx="0">
                  <c:v>69.347558473533027</c:v>
                </c:pt>
                <c:pt idx="1">
                  <c:v>65.7</c:v>
                </c:pt>
                <c:pt idx="2">
                  <c:v>68.133395090319596</c:v>
                </c:pt>
                <c:pt idx="3">
                  <c:v>62.6</c:v>
                </c:pt>
                <c:pt idx="4">
                  <c:v>63.593004769475357</c:v>
                </c:pt>
                <c:pt idx="5">
                  <c:v>67.484008528784642</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2,437
respuestas</c:v>
                </c:pt>
                <c:pt idx="1">
                  <c:v>2013:
2,254
respuestas</c:v>
                </c:pt>
                <c:pt idx="2">
                  <c:v>2014:
2,269
respuestas</c:v>
                </c:pt>
                <c:pt idx="3">
                  <c:v>2015:
2,804
respuestas</c:v>
                </c:pt>
                <c:pt idx="4">
                  <c:v>2016:
1,887
respuestas</c:v>
                </c:pt>
                <c:pt idx="5">
                  <c:v>2017:
1,876
respuestas</c:v>
                </c:pt>
              </c:strCache>
            </c:strRef>
          </c:cat>
          <c:val>
            <c:numRef>
              <c:f>Hoja1!$B$3:$G$3</c:f>
              <c:numCache>
                <c:formatCode>0.0</c:formatCode>
                <c:ptCount val="6"/>
                <c:pt idx="0">
                  <c:v>21.132540008206814</c:v>
                </c:pt>
                <c:pt idx="1">
                  <c:v>20.195295162006214</c:v>
                </c:pt>
                <c:pt idx="2">
                  <c:v>19.2</c:v>
                </c:pt>
                <c:pt idx="3">
                  <c:v>22.8</c:v>
                </c:pt>
                <c:pt idx="4">
                  <c:v>23.847376788553259</c:v>
                </c:pt>
                <c:pt idx="5">
                  <c:v>20.575692963752665</c:v>
                </c:pt>
              </c:numCache>
            </c:numRef>
          </c:val>
        </c:ser>
        <c:ser>
          <c:idx val="2"/>
          <c:order val="2"/>
          <c:tx>
            <c:strRef>
              <c:f>Hoja1!$A$4</c:f>
              <c:strCache>
                <c:ptCount val="1"/>
                <c:pt idx="0">
                  <c:v>Excesivo</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Hoja1!$B$1:$G$1</c:f>
              <c:strCache>
                <c:ptCount val="6"/>
                <c:pt idx="0">
                  <c:v>2012:
2,437
respuestas</c:v>
                </c:pt>
                <c:pt idx="1">
                  <c:v>2013:
2,254
respuestas</c:v>
                </c:pt>
                <c:pt idx="2">
                  <c:v>2014:
2,269
respuestas</c:v>
                </c:pt>
                <c:pt idx="3">
                  <c:v>2015:
2,804
respuestas</c:v>
                </c:pt>
                <c:pt idx="4">
                  <c:v>2016:
1,887
respuestas</c:v>
                </c:pt>
                <c:pt idx="5">
                  <c:v>2017:
1,876
respuestas</c:v>
                </c:pt>
              </c:strCache>
            </c:strRef>
          </c:cat>
          <c:val>
            <c:numRef>
              <c:f>Hoja1!$B$4:$G$4</c:f>
              <c:numCache>
                <c:formatCode>0.0</c:formatCode>
                <c:ptCount val="6"/>
                <c:pt idx="0">
                  <c:v>9.5199015182601556</c:v>
                </c:pt>
                <c:pt idx="1">
                  <c:v>14.152617568766599</c:v>
                </c:pt>
                <c:pt idx="2">
                  <c:v>12.7</c:v>
                </c:pt>
                <c:pt idx="3">
                  <c:v>14.6</c:v>
                </c:pt>
                <c:pt idx="4">
                  <c:v>12.559618441971383</c:v>
                </c:pt>
                <c:pt idx="5">
                  <c:v>11.940298507462686</c:v>
                </c:pt>
              </c:numCache>
            </c:numRef>
          </c:val>
        </c:ser>
        <c:dLbls>
          <c:showLegendKey val="0"/>
          <c:showVal val="1"/>
          <c:showCatName val="0"/>
          <c:showSerName val="0"/>
          <c:showPercent val="0"/>
          <c:showBubbleSize val="0"/>
        </c:dLbls>
        <c:gapWidth val="150"/>
        <c:overlap val="-25"/>
        <c:axId val="567165608"/>
        <c:axId val="428141856"/>
      </c:barChart>
      <c:catAx>
        <c:axId val="567165608"/>
        <c:scaling>
          <c:orientation val="minMax"/>
        </c:scaling>
        <c:delete val="0"/>
        <c:axPos val="b"/>
        <c:numFmt formatCode="General" sourceLinked="1"/>
        <c:majorTickMark val="cross"/>
        <c:minorTickMark val="none"/>
        <c:tickLblPos val="nextTo"/>
        <c:crossAx val="428141856"/>
        <c:crosses val="autoZero"/>
        <c:auto val="1"/>
        <c:lblAlgn val="ctr"/>
        <c:lblOffset val="100"/>
        <c:noMultiLvlLbl val="0"/>
      </c:catAx>
      <c:valAx>
        <c:axId val="428141856"/>
        <c:scaling>
          <c:orientation val="minMax"/>
        </c:scaling>
        <c:delete val="1"/>
        <c:axPos val="l"/>
        <c:numFmt formatCode="#,##0" sourceLinked="0"/>
        <c:majorTickMark val="none"/>
        <c:minorTickMark val="none"/>
        <c:tickLblPos val="none"/>
        <c:crossAx val="567165608"/>
        <c:crosses val="autoZero"/>
        <c:crossBetween val="between"/>
        <c:majorUnit val="20"/>
      </c:valAx>
    </c:plotArea>
    <c:legend>
      <c:legendPos val="t"/>
      <c:layout>
        <c:manualLayout>
          <c:xMode val="edge"/>
          <c:yMode val="edge"/>
          <c:x val="0.16958948592662068"/>
          <c:y val="1.7544014851269572E-2"/>
          <c:w val="0.65510420948938786"/>
          <c:h val="7.8225651244996891E-2"/>
        </c:manualLayout>
      </c:layout>
      <c:overlay val="0"/>
    </c:legend>
    <c:plotVisOnly val="1"/>
    <c:dispBlanksAs val="gap"/>
    <c:showDLblsOverMax val="0"/>
  </c:chart>
  <c:txPr>
    <a:bodyPr/>
    <a:lstStyle/>
    <a:p>
      <a:pPr>
        <a:defRPr sz="1100" b="1">
          <a:latin typeface="Calibri" pitchFamily="34" charset="0"/>
        </a:defRPr>
      </a:pPr>
      <a:endParaRPr lang="es-E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1"/>
      <c:txPr>
        <a:bodyPr/>
        <a:lstStyle/>
        <a:p>
          <a:pPr>
            <a:defRPr sz="1200"/>
          </a:pPr>
          <a:endParaRPr lang="es-ES"/>
        </a:p>
      </c:txPr>
    </c:title>
    <c:autoTitleDeleted val="0"/>
    <c:view3D>
      <c:rotX val="30"/>
      <c:rotY val="134"/>
      <c:rAngAx val="0"/>
    </c:view3D>
    <c:floor>
      <c:thickness val="0"/>
    </c:floor>
    <c:sideWall>
      <c:thickness val="0"/>
    </c:sideWall>
    <c:backWall>
      <c:thickness val="0"/>
    </c:backWall>
    <c:plotArea>
      <c:layout>
        <c:manualLayout>
          <c:layoutTarget val="inner"/>
          <c:xMode val="edge"/>
          <c:yMode val="edge"/>
          <c:x val="0.22570617153649669"/>
          <c:y val="0.38009632239871288"/>
          <c:w val="0.54858765692700806"/>
          <c:h val="0.53160992006384322"/>
        </c:manualLayout>
      </c:layout>
      <c:pie3DChart>
        <c:varyColors val="1"/>
        <c:ser>
          <c:idx val="0"/>
          <c:order val="0"/>
          <c:tx>
            <c:strRef>
              <c:f>Hoja1!$B$1</c:f>
              <c:strCache>
                <c:ptCount val="1"/>
                <c:pt idx="0">
                  <c:v>26,506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2184687812465291E-2"/>
                  <c:y val="-6.405288205045438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4.1538787356960134E-3"/>
                  <c:y val="-6.240837379456899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1.7260234973891776E-2"/>
                  <c:y val="4.208977238593517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Clara</c:v>
                </c:pt>
                <c:pt idx="1">
                  <c:v>Regular</c:v>
                </c:pt>
                <c:pt idx="2">
                  <c:v>Confusa</c:v>
                </c:pt>
              </c:strCache>
            </c:strRef>
          </c:cat>
          <c:val>
            <c:numRef>
              <c:f>Hoja1!$B$2:$B$4</c:f>
              <c:numCache>
                <c:formatCode>#,##0</c:formatCode>
                <c:ptCount val="3"/>
                <c:pt idx="0">
                  <c:v>17717</c:v>
                </c:pt>
                <c:pt idx="1">
                  <c:v>4552</c:v>
                </c:pt>
                <c:pt idx="2">
                  <c:v>4237</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E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303784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970939" y="2"/>
            <a:ext cx="3037840" cy="46482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09/01/2018</a:t>
            </a:fld>
            <a:endParaRPr lang="es-MX" dirty="0"/>
          </a:p>
        </p:txBody>
      </p:sp>
      <p:sp>
        <p:nvSpPr>
          <p:cNvPr id="4" name="3 Marcador de imagen de diapositiva"/>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701041" y="4415792"/>
            <a:ext cx="5608320" cy="418338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970939" y="8829967"/>
            <a:ext cx="303784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extLst>
      <p:ext uri="{BB962C8B-B14F-4D97-AF65-F5344CB8AC3E}">
        <p14:creationId xmlns:p14="http://schemas.microsoft.com/office/powerpoint/2010/main" val="29299063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5D5E3E-F416-40DA-AC1F-9E2E76102BB6}" type="slidenum">
              <a:rPr lang="es-MX"/>
              <a:pPr fontAlgn="base">
                <a:spcBef>
                  <a:spcPct val="0"/>
                </a:spcBef>
                <a:spcAft>
                  <a:spcPct val="0"/>
                </a:spcAft>
              </a:pPr>
              <a:t>1</a:t>
            </a:fld>
            <a:endParaRPr lang="es-MX" dirty="0"/>
          </a:p>
        </p:txBody>
      </p:sp>
    </p:spTree>
    <p:extLst>
      <p:ext uri="{BB962C8B-B14F-4D97-AF65-F5344CB8AC3E}">
        <p14:creationId xmlns:p14="http://schemas.microsoft.com/office/powerpoint/2010/main" val="495395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13</a:t>
            </a:fld>
            <a:endParaRPr lang="es-MX" dirty="0"/>
          </a:p>
        </p:txBody>
      </p:sp>
    </p:spTree>
    <p:extLst>
      <p:ext uri="{BB962C8B-B14F-4D97-AF65-F5344CB8AC3E}">
        <p14:creationId xmlns:p14="http://schemas.microsoft.com/office/powerpoint/2010/main" val="3471079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14</a:t>
            </a:fld>
            <a:endParaRPr lang="es-MX" dirty="0"/>
          </a:p>
        </p:txBody>
      </p:sp>
    </p:spTree>
    <p:extLst>
      <p:ext uri="{BB962C8B-B14F-4D97-AF65-F5344CB8AC3E}">
        <p14:creationId xmlns:p14="http://schemas.microsoft.com/office/powerpoint/2010/main" val="1306356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15</a:t>
            </a:fld>
            <a:endParaRPr lang="es-MX" dirty="0"/>
          </a:p>
        </p:txBody>
      </p:sp>
    </p:spTree>
    <p:extLst>
      <p:ext uri="{BB962C8B-B14F-4D97-AF65-F5344CB8AC3E}">
        <p14:creationId xmlns:p14="http://schemas.microsoft.com/office/powerpoint/2010/main" val="1026179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16</a:t>
            </a:fld>
            <a:endParaRPr lang="es-MX" dirty="0"/>
          </a:p>
        </p:txBody>
      </p:sp>
    </p:spTree>
    <p:extLst>
      <p:ext uri="{BB962C8B-B14F-4D97-AF65-F5344CB8AC3E}">
        <p14:creationId xmlns:p14="http://schemas.microsoft.com/office/powerpoint/2010/main" val="1974778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17</a:t>
            </a:fld>
            <a:endParaRPr lang="es-MX" dirty="0"/>
          </a:p>
        </p:txBody>
      </p:sp>
    </p:spTree>
    <p:extLst>
      <p:ext uri="{BB962C8B-B14F-4D97-AF65-F5344CB8AC3E}">
        <p14:creationId xmlns:p14="http://schemas.microsoft.com/office/powerpoint/2010/main" val="4083325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18</a:t>
            </a:fld>
            <a:endParaRPr lang="es-MX" dirty="0"/>
          </a:p>
        </p:txBody>
      </p:sp>
    </p:spTree>
    <p:extLst>
      <p:ext uri="{BB962C8B-B14F-4D97-AF65-F5344CB8AC3E}">
        <p14:creationId xmlns:p14="http://schemas.microsoft.com/office/powerpoint/2010/main" val="2741083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19</a:t>
            </a:fld>
            <a:endParaRPr lang="es-MX" dirty="0"/>
          </a:p>
        </p:txBody>
      </p:sp>
    </p:spTree>
    <p:extLst>
      <p:ext uri="{BB962C8B-B14F-4D97-AF65-F5344CB8AC3E}">
        <p14:creationId xmlns:p14="http://schemas.microsoft.com/office/powerpoint/2010/main" val="166043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20</a:t>
            </a:fld>
            <a:endParaRPr lang="es-MX" dirty="0"/>
          </a:p>
        </p:txBody>
      </p:sp>
    </p:spTree>
    <p:extLst>
      <p:ext uri="{BB962C8B-B14F-4D97-AF65-F5344CB8AC3E}">
        <p14:creationId xmlns:p14="http://schemas.microsoft.com/office/powerpoint/2010/main" val="887057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21</a:t>
            </a:fld>
            <a:endParaRPr lang="es-MX" dirty="0"/>
          </a:p>
        </p:txBody>
      </p:sp>
    </p:spTree>
    <p:extLst>
      <p:ext uri="{BB962C8B-B14F-4D97-AF65-F5344CB8AC3E}">
        <p14:creationId xmlns:p14="http://schemas.microsoft.com/office/powerpoint/2010/main" val="1983790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22</a:t>
            </a:fld>
            <a:endParaRPr lang="es-MX" dirty="0"/>
          </a:p>
        </p:txBody>
      </p:sp>
    </p:spTree>
    <p:extLst>
      <p:ext uri="{BB962C8B-B14F-4D97-AF65-F5344CB8AC3E}">
        <p14:creationId xmlns:p14="http://schemas.microsoft.com/office/powerpoint/2010/main" val="253004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a:t>
            </a:fld>
            <a:endParaRPr lang="es-MX" dirty="0"/>
          </a:p>
        </p:txBody>
      </p:sp>
    </p:spTree>
    <p:extLst>
      <p:ext uri="{BB962C8B-B14F-4D97-AF65-F5344CB8AC3E}">
        <p14:creationId xmlns:p14="http://schemas.microsoft.com/office/powerpoint/2010/main" val="1394344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23</a:t>
            </a:fld>
            <a:endParaRPr lang="es-MX" dirty="0"/>
          </a:p>
        </p:txBody>
      </p:sp>
    </p:spTree>
    <p:extLst>
      <p:ext uri="{BB962C8B-B14F-4D97-AF65-F5344CB8AC3E}">
        <p14:creationId xmlns:p14="http://schemas.microsoft.com/office/powerpoint/2010/main" val="2542048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24</a:t>
            </a:fld>
            <a:endParaRPr lang="es-MX" dirty="0"/>
          </a:p>
        </p:txBody>
      </p:sp>
    </p:spTree>
    <p:extLst>
      <p:ext uri="{BB962C8B-B14F-4D97-AF65-F5344CB8AC3E}">
        <p14:creationId xmlns:p14="http://schemas.microsoft.com/office/powerpoint/2010/main" val="600992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25</a:t>
            </a:fld>
            <a:endParaRPr lang="es-MX" dirty="0"/>
          </a:p>
        </p:txBody>
      </p:sp>
    </p:spTree>
    <p:extLst>
      <p:ext uri="{BB962C8B-B14F-4D97-AF65-F5344CB8AC3E}">
        <p14:creationId xmlns:p14="http://schemas.microsoft.com/office/powerpoint/2010/main" val="2874368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26</a:t>
            </a:fld>
            <a:endParaRPr lang="es-MX" dirty="0"/>
          </a:p>
        </p:txBody>
      </p:sp>
    </p:spTree>
    <p:extLst>
      <p:ext uri="{BB962C8B-B14F-4D97-AF65-F5344CB8AC3E}">
        <p14:creationId xmlns:p14="http://schemas.microsoft.com/office/powerpoint/2010/main" val="2609738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27</a:t>
            </a:fld>
            <a:endParaRPr lang="es-MX" dirty="0"/>
          </a:p>
        </p:txBody>
      </p:sp>
    </p:spTree>
    <p:extLst>
      <p:ext uri="{BB962C8B-B14F-4D97-AF65-F5344CB8AC3E}">
        <p14:creationId xmlns:p14="http://schemas.microsoft.com/office/powerpoint/2010/main" val="42145916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28</a:t>
            </a:fld>
            <a:endParaRPr lang="es-MX" dirty="0"/>
          </a:p>
        </p:txBody>
      </p:sp>
    </p:spTree>
    <p:extLst>
      <p:ext uri="{BB962C8B-B14F-4D97-AF65-F5344CB8AC3E}">
        <p14:creationId xmlns:p14="http://schemas.microsoft.com/office/powerpoint/2010/main" val="1065866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29</a:t>
            </a:fld>
            <a:endParaRPr lang="es-MX" dirty="0"/>
          </a:p>
        </p:txBody>
      </p:sp>
    </p:spTree>
    <p:extLst>
      <p:ext uri="{BB962C8B-B14F-4D97-AF65-F5344CB8AC3E}">
        <p14:creationId xmlns:p14="http://schemas.microsoft.com/office/powerpoint/2010/main" val="3926373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30</a:t>
            </a:fld>
            <a:endParaRPr lang="es-MX" dirty="0"/>
          </a:p>
        </p:txBody>
      </p:sp>
    </p:spTree>
    <p:extLst>
      <p:ext uri="{BB962C8B-B14F-4D97-AF65-F5344CB8AC3E}">
        <p14:creationId xmlns:p14="http://schemas.microsoft.com/office/powerpoint/2010/main" val="759280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31</a:t>
            </a:fld>
            <a:endParaRPr lang="es-MX" dirty="0"/>
          </a:p>
        </p:txBody>
      </p:sp>
    </p:spTree>
    <p:extLst>
      <p:ext uri="{BB962C8B-B14F-4D97-AF65-F5344CB8AC3E}">
        <p14:creationId xmlns:p14="http://schemas.microsoft.com/office/powerpoint/2010/main" val="12177508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32</a:t>
            </a:fld>
            <a:endParaRPr lang="es-MX" dirty="0"/>
          </a:p>
        </p:txBody>
      </p:sp>
    </p:spTree>
    <p:extLst>
      <p:ext uri="{BB962C8B-B14F-4D97-AF65-F5344CB8AC3E}">
        <p14:creationId xmlns:p14="http://schemas.microsoft.com/office/powerpoint/2010/main" val="1548698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6</a:t>
            </a:fld>
            <a:endParaRPr lang="es-MX" dirty="0"/>
          </a:p>
        </p:txBody>
      </p:sp>
    </p:spTree>
    <p:extLst>
      <p:ext uri="{BB962C8B-B14F-4D97-AF65-F5344CB8AC3E}">
        <p14:creationId xmlns:p14="http://schemas.microsoft.com/office/powerpoint/2010/main" val="38070337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33</a:t>
            </a:fld>
            <a:endParaRPr lang="es-MX" dirty="0"/>
          </a:p>
        </p:txBody>
      </p:sp>
    </p:spTree>
    <p:extLst>
      <p:ext uri="{BB962C8B-B14F-4D97-AF65-F5344CB8AC3E}">
        <p14:creationId xmlns:p14="http://schemas.microsoft.com/office/powerpoint/2010/main" val="4059243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34</a:t>
            </a:fld>
            <a:endParaRPr lang="es-MX" dirty="0"/>
          </a:p>
        </p:txBody>
      </p:sp>
    </p:spTree>
    <p:extLst>
      <p:ext uri="{BB962C8B-B14F-4D97-AF65-F5344CB8AC3E}">
        <p14:creationId xmlns:p14="http://schemas.microsoft.com/office/powerpoint/2010/main" val="26783706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35</a:t>
            </a:fld>
            <a:endParaRPr lang="es-MX" dirty="0"/>
          </a:p>
        </p:txBody>
      </p:sp>
    </p:spTree>
    <p:extLst>
      <p:ext uri="{BB962C8B-B14F-4D97-AF65-F5344CB8AC3E}">
        <p14:creationId xmlns:p14="http://schemas.microsoft.com/office/powerpoint/2010/main" val="40966897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36</a:t>
            </a:fld>
            <a:endParaRPr lang="es-MX" dirty="0"/>
          </a:p>
        </p:txBody>
      </p:sp>
    </p:spTree>
    <p:extLst>
      <p:ext uri="{BB962C8B-B14F-4D97-AF65-F5344CB8AC3E}">
        <p14:creationId xmlns:p14="http://schemas.microsoft.com/office/powerpoint/2010/main" val="2812994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37</a:t>
            </a:fld>
            <a:endParaRPr lang="es-MX" dirty="0"/>
          </a:p>
        </p:txBody>
      </p:sp>
    </p:spTree>
    <p:extLst>
      <p:ext uri="{BB962C8B-B14F-4D97-AF65-F5344CB8AC3E}">
        <p14:creationId xmlns:p14="http://schemas.microsoft.com/office/powerpoint/2010/main" val="4255354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38</a:t>
            </a:fld>
            <a:endParaRPr lang="es-MX" dirty="0"/>
          </a:p>
        </p:txBody>
      </p:sp>
    </p:spTree>
    <p:extLst>
      <p:ext uri="{BB962C8B-B14F-4D97-AF65-F5344CB8AC3E}">
        <p14:creationId xmlns:p14="http://schemas.microsoft.com/office/powerpoint/2010/main" val="38633282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39</a:t>
            </a:fld>
            <a:endParaRPr lang="es-MX" dirty="0"/>
          </a:p>
        </p:txBody>
      </p:sp>
    </p:spTree>
    <p:extLst>
      <p:ext uri="{BB962C8B-B14F-4D97-AF65-F5344CB8AC3E}">
        <p14:creationId xmlns:p14="http://schemas.microsoft.com/office/powerpoint/2010/main" val="33518646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40</a:t>
            </a:fld>
            <a:endParaRPr lang="es-MX" dirty="0"/>
          </a:p>
        </p:txBody>
      </p:sp>
    </p:spTree>
    <p:extLst>
      <p:ext uri="{BB962C8B-B14F-4D97-AF65-F5344CB8AC3E}">
        <p14:creationId xmlns:p14="http://schemas.microsoft.com/office/powerpoint/2010/main" val="17537459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41</a:t>
            </a:fld>
            <a:endParaRPr lang="es-MX" dirty="0"/>
          </a:p>
        </p:txBody>
      </p:sp>
    </p:spTree>
    <p:extLst>
      <p:ext uri="{BB962C8B-B14F-4D97-AF65-F5344CB8AC3E}">
        <p14:creationId xmlns:p14="http://schemas.microsoft.com/office/powerpoint/2010/main" val="638143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7</a:t>
            </a:fld>
            <a:endParaRPr lang="es-MX" dirty="0"/>
          </a:p>
        </p:txBody>
      </p:sp>
    </p:spTree>
    <p:extLst>
      <p:ext uri="{BB962C8B-B14F-4D97-AF65-F5344CB8AC3E}">
        <p14:creationId xmlns:p14="http://schemas.microsoft.com/office/powerpoint/2010/main" val="715395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8</a:t>
            </a:fld>
            <a:endParaRPr lang="es-MX" dirty="0"/>
          </a:p>
        </p:txBody>
      </p:sp>
    </p:spTree>
    <p:extLst>
      <p:ext uri="{BB962C8B-B14F-4D97-AF65-F5344CB8AC3E}">
        <p14:creationId xmlns:p14="http://schemas.microsoft.com/office/powerpoint/2010/main" val="2819044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9</a:t>
            </a:fld>
            <a:endParaRPr lang="es-MX" dirty="0"/>
          </a:p>
        </p:txBody>
      </p:sp>
    </p:spTree>
    <p:extLst>
      <p:ext uri="{BB962C8B-B14F-4D97-AF65-F5344CB8AC3E}">
        <p14:creationId xmlns:p14="http://schemas.microsoft.com/office/powerpoint/2010/main" val="2298266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10</a:t>
            </a:fld>
            <a:endParaRPr lang="es-MX" dirty="0"/>
          </a:p>
        </p:txBody>
      </p:sp>
    </p:spTree>
    <p:extLst>
      <p:ext uri="{BB962C8B-B14F-4D97-AF65-F5344CB8AC3E}">
        <p14:creationId xmlns:p14="http://schemas.microsoft.com/office/powerpoint/2010/main" val="558952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11</a:t>
            </a:fld>
            <a:endParaRPr lang="es-MX" dirty="0"/>
          </a:p>
        </p:txBody>
      </p:sp>
    </p:spTree>
    <p:extLst>
      <p:ext uri="{BB962C8B-B14F-4D97-AF65-F5344CB8AC3E}">
        <p14:creationId xmlns:p14="http://schemas.microsoft.com/office/powerpoint/2010/main" val="252008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12</a:t>
            </a:fld>
            <a:endParaRPr lang="es-MX" dirty="0"/>
          </a:p>
        </p:txBody>
      </p:sp>
    </p:spTree>
    <p:extLst>
      <p:ext uri="{BB962C8B-B14F-4D97-AF65-F5344CB8AC3E}">
        <p14:creationId xmlns:p14="http://schemas.microsoft.com/office/powerpoint/2010/main" val="94690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5 Forma libre"/>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rgbClr val="33CCCC">
              <a:alpha val="4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Forma libre"/>
          <p:cNvSpPr>
            <a:spLocks/>
          </p:cNvSpPr>
          <p:nvPr/>
        </p:nvSpPr>
        <p:spPr bwMode="auto">
          <a:xfrm>
            <a:off x="36513" y="5237163"/>
            <a:ext cx="9107487" cy="78898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7 Forma libre"/>
          <p:cNvSpPr>
            <a:spLocks/>
          </p:cNvSpPr>
          <p:nvPr/>
        </p:nvSpPr>
        <p:spPr bwMode="auto">
          <a:xfrm>
            <a:off x="590" y="5000960"/>
            <a:ext cx="9143410" cy="186339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8080">
              <a:alpha val="60000"/>
            </a:srgb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9 Conector recto"/>
          <p:cNvCxnSpPr/>
          <p:nvPr/>
        </p:nvCxnSpPr>
        <p:spPr bwMode="auto">
          <a:xfrm>
            <a:off x="-3175" y="4997654"/>
            <a:ext cx="9147175" cy="78999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endParaRPr lang="es-MX"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dirty="0"/>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62E9E462-A307-46A6-B24D-B23F63F85546}"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D27718D8-60A7-4D3B-A1BE-07D8FF63E948}"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10725176-2986-4C5A-83F6-3DB18051CEA1}"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p:txBody>
          <a:bodyPr/>
          <a:lstStyle>
            <a:lvl1pPr>
              <a:defRPr sz="800" b="1">
                <a:latin typeface="Calibri" pitchFamily="34" charset="0"/>
              </a:defRPr>
            </a:lvl1pPr>
          </a:lstStyle>
          <a:p>
            <a:pPr>
              <a:defRPr/>
            </a:pPr>
            <a:fld id="{BD43386B-512A-4F48-AC60-1F2A615D5642}" type="slidenum">
              <a:rPr lang="es-MX" smtClean="0"/>
              <a:pPr>
                <a:defRPr/>
              </a:pPr>
              <a:t>‹Nº›</a:t>
            </a:fld>
            <a:endParaRPr lang="es-MX" dirty="0"/>
          </a:p>
        </p:txBody>
      </p:sp>
      <p:pic>
        <p:nvPicPr>
          <p:cNvPr id="9"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14" name="2 Marcador de contenido"/>
          <p:cNvSpPr>
            <a:spLocks noGrp="1"/>
          </p:cNvSpPr>
          <p:nvPr>
            <p:ph idx="1"/>
          </p:nvPr>
        </p:nvSpPr>
        <p:spPr bwMode="auto">
          <a:xfrm>
            <a:off x="457200" y="1481138"/>
            <a:ext cx="8229600" cy="4525962"/>
          </a:xfrm>
          <a:prstGeom prst="rect">
            <a:avLst/>
          </a:prstGeom>
          <a:noFill/>
          <a:ln w="9525">
            <a:noFill/>
            <a:miter lim="800000"/>
            <a:headEnd/>
            <a:tailEnd/>
          </a:ln>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texto del patrón</a:t>
            </a:r>
          </a:p>
          <a:p>
            <a:pPr marL="0" marR="0" lvl="1"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Segundo nivel</a:t>
            </a:r>
          </a:p>
          <a:p>
            <a:pPr marL="0" marR="0" lvl="2"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Tercer nivel</a:t>
            </a:r>
          </a:p>
          <a:p>
            <a:pPr marL="0" marR="0" lvl="3"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Cuarto nivel</a:t>
            </a:r>
          </a:p>
          <a:p>
            <a:pPr marL="0" marR="0" lvl="4"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Quinto nivel</a:t>
            </a:r>
            <a:endParaRPr kumimoji="0" lang="en-US" sz="1800" b="0" i="0" u="none" strike="noStrike" kern="0" cap="none" spc="0" normalizeH="0" baseline="0" noProof="0">
              <a:ln>
                <a:noFill/>
              </a:ln>
              <a:solidFill>
                <a:sysClr val="windowText" lastClr="000000"/>
              </a:solidFill>
              <a:effectLst/>
              <a:uLnTx/>
              <a:uFillTx/>
            </a:endParaRPr>
          </a:p>
        </p:txBody>
      </p:sp>
      <p:sp>
        <p:nvSpPr>
          <p:cNvPr id="15" name="6 Título"/>
          <p:cNvSpPr>
            <a:spLocks noGrp="1"/>
          </p:cNvSpPr>
          <p:nvPr>
            <p:ph type="title"/>
          </p:nvPr>
        </p:nvSpPr>
        <p:spPr>
          <a:xfrm>
            <a:off x="457200" y="274638"/>
            <a:ext cx="8229600" cy="1143000"/>
          </a:xfrm>
          <a:prstGeom prst="rect">
            <a:avLst/>
          </a:prstGeom>
        </p:spPr>
        <p:txBody>
          <a:bodyPr rtlCol="0"/>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título del patrón</a:t>
            </a:r>
            <a:endParaRPr kumimoji="0" lang="en-US" sz="1800" b="0" i="0" u="none" strike="noStrike" kern="0" cap="none" spc="0" normalizeH="0" baseline="0" noProof="0">
              <a:ln>
                <a:noFill/>
              </a:ln>
              <a:solidFill>
                <a:sysClr val="windowText" lastClr="000000"/>
              </a:solidFill>
              <a:effectLst/>
              <a:uLnTx/>
              <a:uFillTx/>
            </a:endParaRPr>
          </a:p>
        </p:txBody>
      </p:sp>
      <p:sp>
        <p:nvSpPr>
          <p:cNvPr id="16" name="9 Marcador de fecha"/>
          <p:cNvSpPr>
            <a:spLocks noGrp="1"/>
          </p:cNvSpPr>
          <p:nvPr>
            <p:ph type="dt" sz="half" idx="10"/>
          </p:nvPr>
        </p:nvSpPr>
        <p:spPr>
          <a:xfrm>
            <a:off x="6727825" y="6408738"/>
            <a:ext cx="1919288"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7" name="21 Marcador de pie de página"/>
          <p:cNvSpPr>
            <a:spLocks noGrp="1"/>
          </p:cNvSpPr>
          <p:nvPr>
            <p:ph type="ftr" sz="quarter" idx="11"/>
          </p:nvPr>
        </p:nvSpPr>
        <p:spPr>
          <a:xfrm>
            <a:off x="4379913" y="6408738"/>
            <a:ext cx="2351087"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8" name="17 Marcador de número de diapositiva"/>
          <p:cNvSpPr>
            <a:spLocks noGrp="1"/>
          </p:cNvSpPr>
          <p:nvPr>
            <p:ph type="sldNum" sz="quarter" idx="12"/>
          </p:nvPr>
        </p:nvSpPr>
        <p:spPr>
          <a:xfrm>
            <a:off x="8647113" y="6408738"/>
            <a:ext cx="366712"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178CCD4-0633-4214-8E80-4B51D2DB8650}" type="slidenum">
              <a:rPr kumimoji="0" 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Text" lastClr="000000"/>
              </a:solidFill>
              <a:effectLst/>
              <a:uLnTx/>
              <a:uFillTx/>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4602C97B-B95C-43E1-9C6D-9D412079AE19}"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2 Marcador de contenido"/>
          <p:cNvSpPr>
            <a:spLocks noGrp="1"/>
          </p:cNvSpPr>
          <p:nvPr>
            <p:ph idx="1"/>
          </p:nvPr>
        </p:nvSpPr>
        <p:spPr>
          <a:xfrm>
            <a:off x="457200" y="1481138"/>
            <a:ext cx="8229600" cy="452596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6 Título"/>
          <p:cNvSpPr>
            <a:spLocks noGrp="1"/>
          </p:cNvSpPr>
          <p:nvPr>
            <p:ph type="title"/>
          </p:nvPr>
        </p:nvSpPr>
        <p:spPr>
          <a:xfrm>
            <a:off x="457200" y="274638"/>
            <a:ext cx="8229600" cy="1143000"/>
          </a:xfrm>
        </p:spPr>
        <p:txBody>
          <a:bodyPr rtlCol="0"/>
          <a:lstStyle>
            <a:extLst/>
          </a:lstStyle>
          <a:p>
            <a:r>
              <a:rPr lang="es-ES" smtClean="0"/>
              <a:t>Haga clic para modificar el estilo de título del patrón</a:t>
            </a:r>
            <a:endParaRPr lang="en-US"/>
          </a:p>
        </p:txBody>
      </p:sp>
      <p:sp>
        <p:nvSpPr>
          <p:cNvPr id="12" name="9 Marcador de fecha"/>
          <p:cNvSpPr>
            <a:spLocks noGrp="1"/>
          </p:cNvSpPr>
          <p:nvPr>
            <p:ph type="dt" sz="half" idx="10"/>
          </p:nvPr>
        </p:nvSpPr>
        <p:spPr>
          <a:xfrm>
            <a:off x="6727825" y="6408738"/>
            <a:ext cx="1919288" cy="365125"/>
          </a:xfrm>
        </p:spPr>
        <p:txBody>
          <a:bodyPr/>
          <a:lstStyle>
            <a:lvl1pPr>
              <a:defRPr/>
            </a:lvl1pPr>
          </a:lstStyle>
          <a:p>
            <a:pPr>
              <a:defRPr/>
            </a:pPr>
            <a:endParaRPr lang="es-MX" dirty="0"/>
          </a:p>
        </p:txBody>
      </p:sp>
      <p:sp>
        <p:nvSpPr>
          <p:cNvPr id="13" name="21 Marcador de pie de página"/>
          <p:cNvSpPr>
            <a:spLocks noGrp="1"/>
          </p:cNvSpPr>
          <p:nvPr>
            <p:ph type="ftr" sz="quarter" idx="11"/>
          </p:nvPr>
        </p:nvSpPr>
        <p:spPr>
          <a:xfrm>
            <a:off x="4379913" y="6408738"/>
            <a:ext cx="2351087" cy="365125"/>
          </a:xfrm>
        </p:spPr>
        <p:txBody>
          <a:bodyPr/>
          <a:lstStyle>
            <a:lvl1pPr>
              <a:defRPr/>
            </a:lvl1pPr>
          </a:lstStyle>
          <a:p>
            <a:pPr>
              <a:defRPr/>
            </a:pPr>
            <a:endParaRPr lang="es-MX" dirty="0"/>
          </a:p>
        </p:txBody>
      </p:sp>
      <p:sp>
        <p:nvSpPr>
          <p:cNvPr id="14" name="17 Marcador de número de diapositiva"/>
          <p:cNvSpPr>
            <a:spLocks noGrp="1"/>
          </p:cNvSpPr>
          <p:nvPr>
            <p:ph type="sldNum" sz="quarter" idx="12"/>
          </p:nvPr>
        </p:nvSpPr>
        <p:spPr>
          <a:xfrm>
            <a:off x="8647113" y="6408738"/>
            <a:ext cx="366712" cy="365125"/>
          </a:xfrm>
        </p:spPr>
        <p:txBody>
          <a:bodyPr/>
          <a:lstStyle>
            <a:lvl1pPr>
              <a:defRPr/>
            </a:lvl1pPr>
          </a:lstStyle>
          <a:p>
            <a:pPr>
              <a:defRPr/>
            </a:pPr>
            <a:fld id="{5178CCD4-0633-4214-8E80-4B51D2DB8650}"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MX" dirty="0"/>
          </a:p>
        </p:txBody>
      </p:sp>
      <p:sp>
        <p:nvSpPr>
          <p:cNvPr id="4" name="3 Marcador de pie de página"/>
          <p:cNvSpPr>
            <a:spLocks noGrp="1"/>
          </p:cNvSpPr>
          <p:nvPr>
            <p:ph type="ftr" sz="quarter" idx="11"/>
          </p:nvPr>
        </p:nvSpPr>
        <p:spPr/>
        <p:txBody>
          <a:bodyPr/>
          <a:lstStyle>
            <a:lvl1pPr>
              <a:defRPr/>
            </a:lvl1pPr>
            <a:extLst/>
          </a:lstStyle>
          <a:p>
            <a:pPr>
              <a:defRPr/>
            </a:pPr>
            <a:endParaRPr lang="es-MX" dirty="0"/>
          </a:p>
        </p:txBody>
      </p:sp>
      <p:sp>
        <p:nvSpPr>
          <p:cNvPr id="5" name="4 Marcador de número de diapositiva"/>
          <p:cNvSpPr>
            <a:spLocks noGrp="1"/>
          </p:cNvSpPr>
          <p:nvPr>
            <p:ph type="sldNum" sz="quarter" idx="12"/>
          </p:nvPr>
        </p:nvSpPr>
        <p:spPr/>
        <p:txBody>
          <a:bodyPr/>
          <a:lstStyle>
            <a:lvl1pPr>
              <a:defRPr/>
            </a:lvl1pPr>
            <a:extLst/>
          </a:lstStyle>
          <a:p>
            <a:pPr>
              <a:defRPr/>
            </a:pPr>
            <a:fld id="{CF86A0AD-F5F3-4993-AC63-983DFB5D00C4}"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516F3146-650D-474C-86B1-C64F49665689}"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endParaRPr lang="es-MX"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dirty="0"/>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106309B3-9598-4C5D-A074-CCA34373B81B}"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Lucida Sans Unicode"/>
              <a:ea typeface="+mn-ea"/>
              <a:cs typeface="+mn-cs"/>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marL="0" marR="18288" lvl="0" indent="0" algn="r" defTabSz="914400" rtl="0" eaLnBrk="1" fontAlgn="base" latinLnBrk="0" hangingPunct="1">
              <a:lnSpc>
                <a:spcPct val="100000"/>
              </a:lnSpc>
              <a:spcBef>
                <a:spcPts val="400"/>
              </a:spcBef>
              <a:spcAft>
                <a:spcPct val="0"/>
              </a:spcAft>
              <a:buClr>
                <a:srgbClr val="2DA2BF"/>
              </a:buClr>
              <a:buSzPct val="68000"/>
              <a:buFont typeface="Wingdings 3" pitchFamily="18" charset="2"/>
              <a:buNone/>
              <a:tabLst/>
              <a:defRPr/>
            </a:pPr>
            <a:r>
              <a:rPr kumimoji="0" lang="es-ES" sz="1400" b="0" i="0" u="none" strike="noStrike" kern="1200" cap="none" spc="0" normalizeH="0" baseline="0" noProof="0" dirty="0" smtClean="0">
                <a:ln>
                  <a:noFill/>
                </a:ln>
                <a:solidFill>
                  <a:sysClr val="window" lastClr="FFFFFF"/>
                </a:solidFill>
                <a:effectLst/>
                <a:uLnTx/>
                <a:uFillTx/>
                <a:latin typeface="Lucida Sans Unicode"/>
                <a:ea typeface="+mn-ea"/>
                <a:cs typeface="+mn-cs"/>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fld id="{48BDAF40-ECB2-4D85-A552-915E378046FF}" type="slidenum">
              <a:rPr kumimoji="0" lang="es-MX" sz="1800" b="0" i="0" u="none" strike="noStrike" kern="0" cap="none" spc="0" normalizeH="0" baseline="0" noProof="0">
                <a:ln>
                  <a:noFill/>
                </a:ln>
                <a:solidFill>
                  <a:sysClr val="window" lastClr="FFFFFF"/>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 lastClr="FFFFFF"/>
              </a:solidFill>
              <a:effectLst/>
              <a:uLnTx/>
              <a:uFillTx/>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713025" y="1162781"/>
            <a:ext cx="5724565" cy="3108543"/>
          </a:xfrm>
          <a:prstGeom prst="rect">
            <a:avLst/>
          </a:prstGeom>
        </p:spPr>
        <p:txBody>
          <a:bodyPr wrap="square">
            <a:spAutoFit/>
          </a:bodyPr>
          <a:lstStyle/>
          <a:p>
            <a:pPr algn="ctr"/>
            <a:r>
              <a:rPr lang="es-MX" sz="3600" b="1" dirty="0" smtClean="0">
                <a:latin typeface="Calibri" pitchFamily="34" charset="0"/>
              </a:rPr>
              <a:t>Encuesta de Satisfacción del Solicitante de Información Pública</a:t>
            </a: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600" b="1" dirty="0" smtClean="0">
                <a:latin typeface="Calibri" pitchFamily="34" charset="0"/>
              </a:rPr>
              <a:t>29,380 cuestionarios respondidos</a:t>
            </a:r>
          </a:p>
          <a:p>
            <a:pPr algn="ctr"/>
            <a:r>
              <a:rPr lang="es-MX" sz="1600" b="1" dirty="0" smtClean="0">
                <a:latin typeface="Calibri" pitchFamily="34" charset="0"/>
              </a:rPr>
              <a:t>24,973 por INFOMEX y 4,407 depositados en buzones</a:t>
            </a:r>
          </a:p>
          <a:p>
            <a:pPr algn="ctr"/>
            <a:endParaRPr lang="es-MX" sz="1600" b="1" dirty="0">
              <a:latin typeface="Calibri" pitchFamily="34" charset="0"/>
            </a:endParaRPr>
          </a:p>
          <a:p>
            <a:pPr algn="ctr"/>
            <a:r>
              <a:rPr lang="nb-NO" sz="1600" b="1" dirty="0">
                <a:latin typeface="Calibri" pitchFamily="34" charset="0"/>
              </a:rPr>
              <a:t>2007 - </a:t>
            </a:r>
            <a:r>
              <a:rPr lang="nb-NO" sz="1600" b="1" dirty="0" smtClean="0">
                <a:latin typeface="Calibri" pitchFamily="34" charset="0"/>
              </a:rPr>
              <a:t>2017</a:t>
            </a:r>
            <a:endParaRPr lang="es-ES" sz="1600" b="1" dirty="0">
              <a:latin typeface="Calibri" pitchFamily="34" charset="0"/>
            </a:endParaRPr>
          </a:p>
        </p:txBody>
      </p:sp>
      <p:cxnSp>
        <p:nvCxnSpPr>
          <p:cNvPr id="8" name="7 Conector recto"/>
          <p:cNvCxnSpPr/>
          <p:nvPr/>
        </p:nvCxnSpPr>
        <p:spPr bwMode="auto">
          <a:xfrm rot="5400000">
            <a:off x="1110966" y="2711455"/>
            <a:ext cx="2786063" cy="1588"/>
          </a:xfrm>
          <a:prstGeom prst="line">
            <a:avLst/>
          </a:prstGeom>
          <a:ln w="25400">
            <a:solidFill>
              <a:srgbClr val="008080"/>
            </a:solidFill>
          </a:ln>
        </p:spPr>
        <p:style>
          <a:lnRef idx="1">
            <a:schemeClr val="accent1"/>
          </a:lnRef>
          <a:fillRef idx="0">
            <a:schemeClr val="accent1"/>
          </a:fillRef>
          <a:effectRef idx="0">
            <a:schemeClr val="accent1"/>
          </a:effectRef>
          <a:fontRef idx="minor">
            <a:schemeClr val="tx1"/>
          </a:fontRef>
        </p:style>
      </p:cxn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882" y="1319419"/>
            <a:ext cx="2240298" cy="2785862"/>
          </a:xfrm>
          <a:prstGeom prst="rect">
            <a:avLst/>
          </a:prstGeom>
        </p:spPr>
      </p:pic>
      <p:sp>
        <p:nvSpPr>
          <p:cNvPr id="10" name="6 CuadroTexto"/>
          <p:cNvSpPr txBox="1"/>
          <p:nvPr/>
        </p:nvSpPr>
        <p:spPr>
          <a:xfrm>
            <a:off x="7684559" y="6383373"/>
            <a:ext cx="1373709" cy="400110"/>
          </a:xfrm>
          <a:prstGeom prst="rect">
            <a:avLst/>
          </a:prstGeom>
          <a:noFill/>
        </p:spPr>
        <p:txBody>
          <a:bodyPr wrap="none" rtlCol="0">
            <a:spAutoFit/>
          </a:bodyPr>
          <a:lstStyle/>
          <a:p>
            <a:r>
              <a:rPr lang="es-MX" sz="2000" b="1" cap="small" dirty="0" smtClean="0">
                <a:solidFill>
                  <a:schemeClr val="bg1"/>
                </a:solidFill>
                <a:latin typeface="Calibri" pitchFamily="34" charset="0"/>
                <a:cs typeface="Arial" pitchFamily="34" charset="0"/>
              </a:rPr>
              <a:t>Enero 2018</a:t>
            </a:r>
            <a:endParaRPr lang="es-MX" sz="2000" b="1" cap="small" dirty="0">
              <a:solidFill>
                <a:schemeClr val="bg1"/>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Opinión del portal INFOMEX / la atención recibida en la UT</a:t>
            </a:r>
          </a:p>
          <a:p>
            <a:r>
              <a:rPr lang="es-MX" sz="1400" b="1" i="1" dirty="0">
                <a:solidFill>
                  <a:prstClr val="black"/>
                </a:solidFill>
                <a:latin typeface="Calibri" pitchFamily="34" charset="0"/>
              </a:rPr>
              <a:t>2012 </a:t>
            </a:r>
            <a:r>
              <a:rPr lang="es-MX" sz="1400" b="1" i="1" dirty="0" smtClean="0">
                <a:solidFill>
                  <a:prstClr val="black"/>
                </a:solidFill>
                <a:latin typeface="Calibri" pitchFamily="34" charset="0"/>
              </a:rPr>
              <a:t>a 2017</a:t>
            </a:r>
            <a:endParaRPr lang="es-MX" sz="1400" b="1" i="1" dirty="0">
              <a:solidFill>
                <a:prstClr val="black"/>
              </a:solidFill>
              <a:latin typeface="Calibri" pitchFamily="34" charset="0"/>
            </a:endParaRPr>
          </a:p>
          <a:p>
            <a:pPr lvl="0"/>
            <a:r>
              <a:rPr lang="es-MX" sz="1400" b="1" i="1" dirty="0" smtClean="0">
                <a:solidFill>
                  <a:prstClr val="black"/>
                </a:solidFill>
                <a:latin typeface="Calibri" pitchFamily="34" charset="0"/>
              </a:rPr>
              <a:t>Resultados por año </a:t>
            </a:r>
          </a:p>
        </p:txBody>
      </p:sp>
      <p:graphicFrame>
        <p:nvGraphicFramePr>
          <p:cNvPr id="5" name="4 Gráfico"/>
          <p:cNvGraphicFramePr/>
          <p:nvPr>
            <p:extLst>
              <p:ext uri="{D42A27DB-BD31-4B8C-83A1-F6EECF244321}">
                <p14:modId xmlns:p14="http://schemas.microsoft.com/office/powerpoint/2010/main" val="1206874643"/>
              </p:ext>
            </p:extLst>
          </p:nvPr>
        </p:nvGraphicFramePr>
        <p:xfrm>
          <a:off x="217872" y="2204864"/>
          <a:ext cx="8802261" cy="3623574"/>
        </p:xfrm>
        <a:graphic>
          <a:graphicData uri="http://schemas.openxmlformats.org/drawingml/2006/chart">
            <c:chart xmlns:c="http://schemas.openxmlformats.org/drawingml/2006/chart" xmlns:r="http://schemas.openxmlformats.org/officeDocument/2006/relationships" r:id="rId3"/>
          </a:graphicData>
        </a:graphic>
      </p:graphicFrame>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10</a:t>
            </a:fld>
            <a:endParaRPr lang="es-MX" dirty="0"/>
          </a:p>
        </p:txBody>
      </p:sp>
      <p:sp>
        <p:nvSpPr>
          <p:cNvPr id="11" name="10 CuadroTexto"/>
          <p:cNvSpPr txBox="1"/>
          <p:nvPr/>
        </p:nvSpPr>
        <p:spPr>
          <a:xfrm>
            <a:off x="620993" y="5937205"/>
            <a:ext cx="774510" cy="784830"/>
          </a:xfrm>
          <a:prstGeom prst="rect">
            <a:avLst/>
          </a:prstGeom>
          <a:noFill/>
        </p:spPr>
        <p:txBody>
          <a:bodyPr wrap="square" rtlCol="0">
            <a:spAutoFit/>
          </a:bodyPr>
          <a:lstStyle/>
          <a:p>
            <a:pPr algn="ctr"/>
            <a:r>
              <a:rPr lang="es-MX" sz="900" b="1" i="1" dirty="0" smtClean="0">
                <a:latin typeface="Calibri" pitchFamily="34" charset="0"/>
              </a:rPr>
              <a:t>INFOMEX:</a:t>
            </a:r>
          </a:p>
          <a:p>
            <a:pPr algn="ctr"/>
            <a:r>
              <a:rPr lang="es-MX" sz="900" b="1" i="1" dirty="0">
                <a:latin typeface="Calibri" pitchFamily="34" charset="0"/>
              </a:rPr>
              <a:t>87.0%</a:t>
            </a:r>
          </a:p>
          <a:p>
            <a:pPr algn="ctr"/>
            <a:endParaRPr lang="es-MX" sz="900" b="1" i="1" dirty="0" smtClean="0">
              <a:latin typeface="Calibri" pitchFamily="34" charset="0"/>
            </a:endParaRPr>
          </a:p>
          <a:p>
            <a:pPr algn="ctr"/>
            <a:r>
              <a:rPr lang="es-MX" sz="900" b="1" i="1" dirty="0" smtClean="0">
                <a:latin typeface="Calibri" pitchFamily="34" charset="0"/>
              </a:rPr>
              <a:t>Buzones:</a:t>
            </a:r>
          </a:p>
          <a:p>
            <a:pPr algn="ctr"/>
            <a:r>
              <a:rPr lang="es-MX" sz="900" b="1" i="1" dirty="0">
                <a:latin typeface="Calibri" pitchFamily="34" charset="0"/>
              </a:rPr>
              <a:t>13.0%</a:t>
            </a:r>
          </a:p>
        </p:txBody>
      </p:sp>
      <p:sp>
        <p:nvSpPr>
          <p:cNvPr id="12" name="11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de Transparencia que recibió y dio respuesta a su solicitud de información?</a:t>
            </a:r>
          </a:p>
        </p:txBody>
      </p:sp>
      <p:sp>
        <p:nvSpPr>
          <p:cNvPr id="17" name="14 CuadroTexto"/>
          <p:cNvSpPr txBox="1"/>
          <p:nvPr/>
        </p:nvSpPr>
        <p:spPr>
          <a:xfrm>
            <a:off x="2003024" y="593720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8.5%</a:t>
            </a:r>
            <a:endParaRPr lang="es-MX" sz="900" b="1" i="1" dirty="0">
              <a:latin typeface="Calibri" pitchFamily="34" charset="0"/>
            </a:endParaRPr>
          </a:p>
        </p:txBody>
      </p:sp>
      <p:sp>
        <p:nvSpPr>
          <p:cNvPr id="18" name="14 CuadroTexto"/>
          <p:cNvSpPr txBox="1"/>
          <p:nvPr/>
        </p:nvSpPr>
        <p:spPr>
          <a:xfrm>
            <a:off x="3504666" y="594191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12.3%</a:t>
            </a:r>
            <a:endParaRPr lang="es-MX" sz="900" b="1" i="1" dirty="0">
              <a:latin typeface="Calibri" pitchFamily="34" charset="0"/>
            </a:endParaRPr>
          </a:p>
        </p:txBody>
      </p:sp>
      <p:sp>
        <p:nvSpPr>
          <p:cNvPr id="19" name="14 CuadroTexto"/>
          <p:cNvSpPr txBox="1"/>
          <p:nvPr/>
        </p:nvSpPr>
        <p:spPr>
          <a:xfrm>
            <a:off x="4867380" y="594191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20" name="14 CuadroTexto"/>
          <p:cNvSpPr txBox="1"/>
          <p:nvPr/>
        </p:nvSpPr>
        <p:spPr>
          <a:xfrm>
            <a:off x="6266980" y="593720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3" name="14 CuadroTexto"/>
          <p:cNvSpPr txBox="1"/>
          <p:nvPr/>
        </p:nvSpPr>
        <p:spPr>
          <a:xfrm>
            <a:off x="7643286" y="5927508"/>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Opinión del portal INFOMEX / la atención recibida en la UT</a:t>
            </a:r>
          </a:p>
          <a:p>
            <a:r>
              <a:rPr lang="es-MX" sz="1400" b="1" i="1" dirty="0">
                <a:latin typeface="Calibri" pitchFamily="34" charset="0"/>
              </a:rPr>
              <a:t>2012 </a:t>
            </a:r>
            <a:r>
              <a:rPr lang="es-MX" sz="1400" b="1" i="1" dirty="0" smtClean="0">
                <a:latin typeface="Calibri" pitchFamily="34" charset="0"/>
              </a:rPr>
              <a:t>a 2017</a:t>
            </a:r>
            <a:endParaRPr lang="es-MX" sz="1400" b="1" i="1" dirty="0">
              <a:latin typeface="Calibri" pitchFamily="34" charset="0"/>
            </a:endParaRPr>
          </a:p>
          <a:p>
            <a:r>
              <a:rPr lang="es-MX" sz="1400" b="1" i="1" dirty="0" smtClean="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11</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460755123"/>
              </p:ext>
            </p:extLst>
          </p:nvPr>
        </p:nvGraphicFramePr>
        <p:xfrm>
          <a:off x="572210" y="1269320"/>
          <a:ext cx="7992000" cy="50400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252000">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Bueno</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Regular</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Malo</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52000">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1,730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2,424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1,824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2,894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smtClean="0">
                          <a:solidFill>
                            <a:srgbClr val="000000"/>
                          </a:solidFill>
                          <a:effectLst/>
                          <a:latin typeface="Calibri" panose="020F0502020204030204" pitchFamily="34" charset="0"/>
                          <a:ea typeface="+mn-ea"/>
                          <a:cs typeface="+mn-cs"/>
                        </a:rPr>
                        <a:t>1,496</a:t>
                      </a:r>
                      <a:endParaRPr kumimoji="0" lang="es-ES"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79.2%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263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13.9%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smtClean="0">
                          <a:solidFill>
                            <a:srgbClr val="000000"/>
                          </a:solidFill>
                          <a:effectLst/>
                          <a:latin typeface="Calibri" panose="020F0502020204030204" pitchFamily="34" charset="0"/>
                          <a:ea typeface="+mn-ea"/>
                          <a:cs typeface="+mn-cs"/>
                        </a:rPr>
                        <a:t>1,890</a:t>
                      </a:r>
                      <a:endParaRPr kumimoji="0" lang="es-ES"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smtClean="0">
                          <a:solidFill>
                            <a:schemeClr val="bg1"/>
                          </a:solidFill>
                          <a:effectLst/>
                          <a:latin typeface="Calibri" panose="020F0502020204030204" pitchFamily="34" charset="0"/>
                          <a:ea typeface="+mn-ea"/>
                          <a:cs typeface="+mn-cs"/>
                        </a:rPr>
                        <a:t>1,496</a:t>
                      </a:r>
                      <a:endParaRPr kumimoji="0" lang="es-ES"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79.2%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263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13.9%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smtClean="0">
                          <a:solidFill>
                            <a:schemeClr val="bg1"/>
                          </a:solidFill>
                          <a:effectLst/>
                          <a:latin typeface="Calibri" panose="020F0502020204030204" pitchFamily="34" charset="0"/>
                          <a:ea typeface="+mn-ea"/>
                          <a:cs typeface="+mn-cs"/>
                        </a:rPr>
                        <a:t>1,890</a:t>
                      </a:r>
                      <a:endParaRPr kumimoji="0" lang="es-ES"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2017</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1,552</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82.1%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12.5%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1,890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1,552</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82.1%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12.5%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102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1,890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12</a:t>
            </a:fld>
            <a:endParaRPr lang="es-MX" dirty="0"/>
          </a:p>
        </p:txBody>
      </p:sp>
      <p:graphicFrame>
        <p:nvGraphicFramePr>
          <p:cNvPr id="6" name="5 Gráfico"/>
          <p:cNvGraphicFramePr/>
          <p:nvPr>
            <p:extLst>
              <p:ext uri="{D42A27DB-BD31-4B8C-83A1-F6EECF244321}">
                <p14:modId xmlns:p14="http://schemas.microsoft.com/office/powerpoint/2010/main" val="3331285443"/>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latin typeface="Calibri" pitchFamily="34" charset="0"/>
              </a:rPr>
              <a:t>2007 </a:t>
            </a:r>
            <a:r>
              <a:rPr lang="es-MX" sz="1400" b="1" i="1" dirty="0" smtClean="0">
                <a:latin typeface="Calibri" pitchFamily="34" charset="0"/>
              </a:rPr>
              <a:t>a 2017</a:t>
            </a:r>
            <a:endParaRPr lang="es-MX" sz="1400" b="1" dirty="0">
              <a:latin typeface="Calibri" pitchFamily="34" charset="0"/>
            </a:endParaRP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latin typeface="Calibri" pitchFamily="34" charset="0"/>
              </a:rPr>
              <a:t>2007 </a:t>
            </a:r>
            <a:r>
              <a:rPr lang="es-MX" sz="1400" b="1" i="1" dirty="0" smtClean="0">
                <a:latin typeface="Calibri" pitchFamily="34" charset="0"/>
              </a:rPr>
              <a:t>a 2017</a:t>
            </a:r>
            <a:endParaRPr lang="es-MX" sz="1400" b="1" dirty="0">
              <a:latin typeface="Calibri" pitchFamily="34" charset="0"/>
            </a:endParaRPr>
          </a:p>
          <a:p>
            <a:pPr lvl="0"/>
            <a:r>
              <a:rPr lang="es-MX" sz="1400" b="1" i="1" dirty="0" smtClean="0">
                <a:solidFill>
                  <a:prstClr val="black"/>
                </a:solidFill>
                <a:latin typeface="Calibri" pitchFamily="34" charset="0"/>
              </a:rPr>
              <a:t>General por Órgano de gobierno</a:t>
            </a:r>
            <a:endParaRPr lang="es-MX" sz="14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13</a:t>
            </a:fld>
            <a:endParaRPr lang="es-MX" dirty="0"/>
          </a:p>
        </p:txBody>
      </p:sp>
      <p:sp>
        <p:nvSpPr>
          <p:cNvPr id="11" name="10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graphicFrame>
        <p:nvGraphicFramePr>
          <p:cNvPr id="6" name="5 Tabla"/>
          <p:cNvGraphicFramePr>
            <a:graphicFrameLocks noGrp="1"/>
          </p:cNvGraphicFramePr>
          <p:nvPr>
            <p:extLst>
              <p:ext uri="{D42A27DB-BD31-4B8C-83A1-F6EECF244321}">
                <p14:modId xmlns:p14="http://schemas.microsoft.com/office/powerpoint/2010/main" val="2714595601"/>
              </p:ext>
            </p:extLst>
          </p:nvPr>
        </p:nvGraphicFramePr>
        <p:xfrm>
          <a:off x="143652" y="1556792"/>
          <a:ext cx="8856000" cy="4932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Buena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Regular</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Mala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5,067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58.6%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1,886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1,694</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19.6%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8,647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4,261</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69.6%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1,072</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17.5%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790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6,123</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5,536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64.5%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1,476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1,566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8,578</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282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64.7%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19.0%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1,005</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70.9%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17.5%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1,210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625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17.5%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9.4%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17,375</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a:solidFill>
                            <a:schemeClr val="bg1"/>
                          </a:solidFill>
                          <a:latin typeface="Calibri"/>
                          <a:ea typeface="+mn-ea"/>
                          <a:cs typeface="+mn-cs"/>
                        </a:rPr>
                        <a:t>64.7%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4,988</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a:solidFill>
                            <a:schemeClr val="bg1"/>
                          </a:solidFill>
                          <a:latin typeface="Calibri"/>
                          <a:ea typeface="+mn-ea"/>
                          <a:cs typeface="+mn-cs"/>
                        </a:rPr>
                        <a:t>18.6%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4,493</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a:solidFill>
                            <a:schemeClr val="bg1"/>
                          </a:solidFill>
                          <a:latin typeface="Calibri"/>
                          <a:ea typeface="+mn-ea"/>
                          <a:cs typeface="+mn-cs"/>
                        </a:rPr>
                        <a:t>16.7%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26,856</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solidFill>
                  <a:prstClr val="black"/>
                </a:solidFill>
                <a:latin typeface="Calibri" pitchFamily="34" charset="0"/>
              </a:rPr>
              <a:t>2012 </a:t>
            </a:r>
            <a:r>
              <a:rPr lang="es-MX" sz="1400" b="1" i="1" dirty="0" smtClean="0">
                <a:solidFill>
                  <a:prstClr val="black"/>
                </a:solidFill>
                <a:latin typeface="Calibri" pitchFamily="34" charset="0"/>
              </a:rPr>
              <a:t>a 2017</a:t>
            </a:r>
            <a:endParaRPr lang="es-MX" sz="1400" b="1" i="1" dirty="0">
              <a:solidFill>
                <a:prstClr val="black"/>
              </a:solidFill>
              <a:latin typeface="Calibri" pitchFamily="34" charset="0"/>
            </a:endParaRPr>
          </a:p>
          <a:p>
            <a:pPr lvl="0"/>
            <a:r>
              <a:rPr lang="es-MX" sz="1400" b="1" i="1" dirty="0" smtClean="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14</a:t>
            </a:fld>
            <a:endParaRPr lang="es-MX" dirty="0"/>
          </a:p>
        </p:txBody>
      </p:sp>
      <p:sp>
        <p:nvSpPr>
          <p:cNvPr id="18" name="17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sp>
        <p:nvSpPr>
          <p:cNvPr id="10" name="9 CuadroTexto"/>
          <p:cNvSpPr txBox="1"/>
          <p:nvPr/>
        </p:nvSpPr>
        <p:spPr>
          <a:xfrm>
            <a:off x="539552" y="6010402"/>
            <a:ext cx="760022" cy="784830"/>
          </a:xfrm>
          <a:prstGeom prst="rect">
            <a:avLst/>
          </a:prstGeom>
          <a:noFill/>
        </p:spPr>
        <p:txBody>
          <a:bodyPr wrap="square" rtlCol="0">
            <a:spAutoFit/>
          </a:bodyPr>
          <a:lstStyle/>
          <a:p>
            <a:pPr algn="ctr"/>
            <a:r>
              <a:rPr lang="es-MX" sz="900" b="1" i="1" dirty="0" smtClean="0">
                <a:latin typeface="Calibri" pitchFamily="34" charset="0"/>
              </a:rPr>
              <a:t>INFOMEX: 87.2%</a:t>
            </a:r>
          </a:p>
          <a:p>
            <a:pPr algn="ctr"/>
            <a:endParaRPr lang="es-MX" sz="900" b="1" i="1" dirty="0" smtClean="0">
              <a:latin typeface="Calibri" pitchFamily="34" charset="0"/>
            </a:endParaRPr>
          </a:p>
          <a:p>
            <a:pPr algn="ctr"/>
            <a:r>
              <a:rPr lang="es-MX" sz="900" b="1" i="1" dirty="0" smtClean="0">
                <a:latin typeface="Calibri" pitchFamily="34" charset="0"/>
              </a:rPr>
              <a:t>Buzones: 12.8%</a:t>
            </a:r>
            <a:endParaRPr lang="es-MX" sz="900" b="1" i="1" dirty="0">
              <a:latin typeface="Calibri" pitchFamily="34" charset="0"/>
            </a:endParaRPr>
          </a:p>
        </p:txBody>
      </p:sp>
      <p:sp>
        <p:nvSpPr>
          <p:cNvPr id="17" name="11 CuadroTexto"/>
          <p:cNvSpPr txBox="1"/>
          <p:nvPr/>
        </p:nvSpPr>
        <p:spPr>
          <a:xfrm>
            <a:off x="2123728"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8.4%</a:t>
            </a:r>
            <a:endParaRPr lang="es-MX" sz="900" b="1" i="1" dirty="0">
              <a:latin typeface="Calibri" pitchFamily="34" charset="0"/>
            </a:endParaRPr>
          </a:p>
        </p:txBody>
      </p:sp>
      <p:graphicFrame>
        <p:nvGraphicFramePr>
          <p:cNvPr id="19" name="18 Gráfico"/>
          <p:cNvGraphicFramePr/>
          <p:nvPr>
            <p:extLst>
              <p:ext uri="{D42A27DB-BD31-4B8C-83A1-F6EECF244321}">
                <p14:modId xmlns:p14="http://schemas.microsoft.com/office/powerpoint/2010/main" val="3669472036"/>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1 CuadroTexto"/>
          <p:cNvSpPr txBox="1"/>
          <p:nvPr/>
        </p:nvSpPr>
        <p:spPr>
          <a:xfrm>
            <a:off x="3563888"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12.3%</a:t>
            </a:r>
            <a:endParaRPr lang="es-MX" sz="900" b="1" i="1" dirty="0">
              <a:latin typeface="Calibri" pitchFamily="34" charset="0"/>
            </a:endParaRPr>
          </a:p>
        </p:txBody>
      </p:sp>
      <p:sp>
        <p:nvSpPr>
          <p:cNvPr id="21" name="11 CuadroTexto"/>
          <p:cNvSpPr txBox="1"/>
          <p:nvPr/>
        </p:nvSpPr>
        <p:spPr>
          <a:xfrm>
            <a:off x="5021769"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a:t>
            </a:r>
            <a:endParaRPr lang="es-MX" sz="900" b="1" i="1" dirty="0">
              <a:latin typeface="Calibri" pitchFamily="34" charset="0"/>
            </a:endParaRPr>
          </a:p>
        </p:txBody>
      </p:sp>
      <p:sp>
        <p:nvSpPr>
          <p:cNvPr id="22" name="11 CuadroTexto"/>
          <p:cNvSpPr txBox="1"/>
          <p:nvPr/>
        </p:nvSpPr>
        <p:spPr>
          <a:xfrm>
            <a:off x="6498628"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23" name="11 CuadroTexto"/>
          <p:cNvSpPr txBox="1"/>
          <p:nvPr/>
        </p:nvSpPr>
        <p:spPr>
          <a:xfrm>
            <a:off x="7975487"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15</a:t>
            </a:fld>
            <a:endParaRPr lang="es-MX" dirty="0"/>
          </a:p>
        </p:txBody>
      </p:sp>
      <p:sp>
        <p:nvSpPr>
          <p:cNvPr id="8" name="7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latin typeface="Calibri" pitchFamily="34" charset="0"/>
              </a:rPr>
              <a:t>2012 </a:t>
            </a:r>
            <a:r>
              <a:rPr lang="es-MX" sz="1400" b="1" i="1" dirty="0" smtClean="0">
                <a:latin typeface="Calibri" pitchFamily="34" charset="0"/>
              </a:rPr>
              <a:t>a 2017</a:t>
            </a:r>
            <a:endParaRPr lang="es-MX" sz="1400" b="1" i="1" dirty="0">
              <a:latin typeface="Calibri" pitchFamily="34" charset="0"/>
            </a:endParaRP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graphicFrame>
        <p:nvGraphicFramePr>
          <p:cNvPr id="5" name="5 Tabla"/>
          <p:cNvGraphicFramePr>
            <a:graphicFrameLocks noGrp="1"/>
          </p:cNvGraphicFramePr>
          <p:nvPr>
            <p:extLst>
              <p:ext uri="{D42A27DB-BD31-4B8C-83A1-F6EECF244321}">
                <p14:modId xmlns:p14="http://schemas.microsoft.com/office/powerpoint/2010/main" val="2020005373"/>
              </p:ext>
            </p:extLst>
          </p:nvPr>
        </p:nvGraphicFramePr>
        <p:xfrm>
          <a:off x="395536" y="1185322"/>
          <a:ext cx="8320270" cy="5340022"/>
        </p:xfrm>
        <a:graphic>
          <a:graphicData uri="http://schemas.openxmlformats.org/drawingml/2006/table">
            <a:tbl>
              <a:tblPr/>
              <a:tblGrid>
                <a:gridCol w="936967"/>
                <a:gridCol w="936967"/>
                <a:gridCol w="862010"/>
                <a:gridCol w="749574"/>
                <a:gridCol w="862010"/>
                <a:gridCol w="749574"/>
                <a:gridCol w="862010"/>
                <a:gridCol w="749574"/>
                <a:gridCol w="862010"/>
                <a:gridCol w="749574"/>
              </a:tblGrid>
              <a:tr h="268186">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Buena</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Regular</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Mala</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68186">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818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1,579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17.2%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818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818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818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2,887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818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smtClean="0">
                          <a:solidFill>
                            <a:srgbClr val="000000"/>
                          </a:solidFill>
                          <a:effectLst/>
                          <a:latin typeface="Calibri" panose="020F0502020204030204" pitchFamily="34" charset="0"/>
                          <a:ea typeface="+mn-ea"/>
                          <a:cs typeface="+mn-cs"/>
                        </a:rPr>
                        <a:t>1,021</a:t>
                      </a:r>
                      <a:endParaRPr kumimoji="0" lang="es-ES"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53.8%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422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456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24.0%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smtClean="0">
                          <a:solidFill>
                            <a:srgbClr val="000000"/>
                          </a:solidFill>
                          <a:effectLst/>
                          <a:latin typeface="Calibri" panose="020F0502020204030204" pitchFamily="34" charset="0"/>
                          <a:ea typeface="+mn-ea"/>
                          <a:cs typeface="+mn-cs"/>
                        </a:rPr>
                        <a:t>1,899</a:t>
                      </a:r>
                      <a:endParaRPr kumimoji="0" lang="es-ES"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smtClean="0">
                          <a:solidFill>
                            <a:schemeClr val="bg1"/>
                          </a:solidFill>
                          <a:effectLst/>
                          <a:latin typeface="Calibri" panose="020F0502020204030204" pitchFamily="34" charset="0"/>
                          <a:ea typeface="+mn-ea"/>
                          <a:cs typeface="+mn-cs"/>
                        </a:rPr>
                        <a:t>1,021</a:t>
                      </a:r>
                      <a:endParaRPr kumimoji="0" lang="es-ES"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53.8%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422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22.2%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456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24.0%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smtClean="0">
                          <a:solidFill>
                            <a:schemeClr val="bg1"/>
                          </a:solidFill>
                          <a:effectLst/>
                          <a:latin typeface="Calibri" panose="020F0502020204030204" pitchFamily="34" charset="0"/>
                          <a:ea typeface="+mn-ea"/>
                          <a:cs typeface="+mn-cs"/>
                        </a:rPr>
                        <a:t>1,899</a:t>
                      </a:r>
                      <a:endParaRPr kumimoji="0" lang="es-ES"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8966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2017</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INFOMEX</a:t>
                      </a:r>
                      <a:endParaRPr kumimoji="0" lang="es-MX" sz="1100" b="1" i="0" u="none" strike="noStrike" kern="1200" dirty="0">
                        <a:solidFill>
                          <a:srgbClr val="000000"/>
                        </a:solidFill>
                        <a:effectLst/>
                        <a:latin typeface="Calibri" panose="020F0502020204030204" pitchFamily="34" charset="0"/>
                        <a:ea typeface="+mn-ea"/>
                        <a:cs typeface="+mn-cs"/>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1,039</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420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434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1,893</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Buzones</a:t>
                      </a:r>
                      <a:endParaRPr kumimoji="0" lang="es-MX" sz="1100" b="1" i="0" u="none" strike="noStrike" kern="1200" dirty="0">
                        <a:solidFill>
                          <a:srgbClr val="000000"/>
                        </a:solidFill>
                        <a:effectLst/>
                        <a:latin typeface="Calibri" panose="020F0502020204030204" pitchFamily="34" charset="0"/>
                        <a:ea typeface="+mn-ea"/>
                        <a:cs typeface="+mn-cs"/>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2300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1,039</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420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434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1,893</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extLst>
      <p:ext uri="{BB962C8B-B14F-4D97-AF65-F5344CB8AC3E}">
        <p14:creationId xmlns:p14="http://schemas.microsoft.com/office/powerpoint/2010/main" val="1763269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16</a:t>
            </a:fld>
            <a:endParaRPr lang="es-MX" dirty="0"/>
          </a:p>
        </p:txBody>
      </p:sp>
      <p:graphicFrame>
        <p:nvGraphicFramePr>
          <p:cNvPr id="6" name="5 Gráfico"/>
          <p:cNvGraphicFramePr/>
          <p:nvPr>
            <p:extLst>
              <p:ext uri="{D42A27DB-BD31-4B8C-83A1-F6EECF244321}">
                <p14:modId xmlns:p14="http://schemas.microsoft.com/office/powerpoint/2010/main" val="264667223"/>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latin typeface="Calibri" pitchFamily="34" charset="0"/>
              </a:rPr>
              <a:t>2007 a </a:t>
            </a:r>
            <a:r>
              <a:rPr lang="es-MX" sz="1400" b="1" i="1" dirty="0" smtClean="0">
                <a:latin typeface="Calibri" pitchFamily="34" charset="0"/>
              </a:rPr>
              <a:t>2017</a:t>
            </a:r>
            <a:endParaRPr lang="es-MX" sz="1400" b="1" dirty="0">
              <a:latin typeface="Calibri" pitchFamily="34" charset="0"/>
            </a:endParaRP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17</a:t>
            </a:fld>
            <a:endParaRPr lang="es-MX" dirty="0"/>
          </a:p>
        </p:txBody>
      </p:sp>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latin typeface="Calibri" pitchFamily="34" charset="0"/>
              </a:rPr>
              <a:t>2007 a </a:t>
            </a:r>
            <a:r>
              <a:rPr lang="es-MX" sz="1400" b="1" i="1" dirty="0" smtClean="0">
                <a:latin typeface="Calibri" pitchFamily="34" charset="0"/>
              </a:rPr>
              <a:t>2017</a:t>
            </a:r>
            <a:endParaRPr lang="es-MX" sz="1400" b="1" dirty="0">
              <a:latin typeface="Calibri" pitchFamily="34" charset="0"/>
            </a:endParaRP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692600430"/>
              </p:ext>
            </p:extLst>
          </p:nvPr>
        </p:nvGraphicFramePr>
        <p:xfrm>
          <a:off x="143652" y="1556792"/>
          <a:ext cx="8856000" cy="4932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Adecuado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Excesivo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5,862</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68.0%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1,838</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920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8,620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4,627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75.9%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1,041</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6,100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5,888</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68.9%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1,570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1,093</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8,551</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302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69.9%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999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901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1,207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kumimoji="0" lang="es-MX" sz="1200" b="1" i="0" u="none" strike="noStrike" kern="1200">
                          <a:solidFill>
                            <a:srgbClr val="000000"/>
                          </a:solidFill>
                          <a:latin typeface="Calibri"/>
                          <a:ea typeface="+mn-ea"/>
                          <a:cs typeface="+mn-cs"/>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kumimoji="0" lang="es-MX" sz="1200" b="1" i="0" u="none" strike="noStrike" kern="1200" dirty="0">
                          <a:solidFill>
                            <a:srgbClr val="000000"/>
                          </a:solidFill>
                          <a:latin typeface="Calibri"/>
                          <a:ea typeface="+mn-ea"/>
                          <a:cs typeface="+mn-cs"/>
                        </a:rPr>
                        <a:t>100.0%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kumimoji="0" lang="es-MX" sz="1200" b="1" i="0" u="none" strike="noStrike" kern="1200" dirty="0">
                          <a:solidFill>
                            <a:srgbClr val="000000"/>
                          </a:solidFill>
                          <a:latin typeface="Calibri"/>
                          <a:ea typeface="+mn-ea"/>
                          <a:cs typeface="+mn-cs"/>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468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19,114</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a:solidFill>
                            <a:schemeClr val="bg1"/>
                          </a:solidFill>
                          <a:latin typeface="Calibri"/>
                          <a:ea typeface="+mn-ea"/>
                          <a:cs typeface="+mn-cs"/>
                        </a:rPr>
                        <a:t>71.4%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4,933</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a:solidFill>
                            <a:schemeClr val="bg1"/>
                          </a:solidFill>
                          <a:latin typeface="Calibri"/>
                          <a:ea typeface="+mn-ea"/>
                          <a:cs typeface="+mn-cs"/>
                        </a:rPr>
                        <a:t>18.4%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2,715</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a:solidFill>
                            <a:schemeClr val="bg1"/>
                          </a:solidFill>
                          <a:latin typeface="Calibri"/>
                          <a:ea typeface="+mn-ea"/>
                          <a:cs typeface="+mn-cs"/>
                        </a:rPr>
                        <a:t>10.1%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26,762</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7" name="6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18</a:t>
            </a:fld>
            <a:endParaRPr lang="es-MX" dirty="0"/>
          </a:p>
        </p:txBody>
      </p:sp>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solidFill>
                  <a:prstClr val="black"/>
                </a:solidFill>
                <a:latin typeface="Calibri" pitchFamily="34" charset="0"/>
              </a:rPr>
              <a:t>2012 </a:t>
            </a:r>
            <a:r>
              <a:rPr lang="es-MX" sz="1400" b="1" i="1" dirty="0" smtClean="0">
                <a:solidFill>
                  <a:prstClr val="black"/>
                </a:solidFill>
                <a:latin typeface="Calibri" pitchFamily="34" charset="0"/>
              </a:rPr>
              <a:t>a 2017</a:t>
            </a:r>
            <a:endParaRPr lang="es-MX" sz="1400" b="1" i="1" dirty="0">
              <a:solidFill>
                <a:prstClr val="black"/>
              </a:solidFill>
              <a:latin typeface="Calibri" pitchFamily="34" charset="0"/>
            </a:endParaRPr>
          </a:p>
          <a:p>
            <a:pPr lvl="0"/>
            <a:r>
              <a:rPr lang="es-MX" sz="1400" b="1" i="1" dirty="0" smtClean="0">
                <a:solidFill>
                  <a:prstClr val="black"/>
                </a:solidFill>
                <a:latin typeface="Calibri" pitchFamily="34" charset="0"/>
              </a:rPr>
              <a:t>Resultados por año</a:t>
            </a:r>
          </a:p>
        </p:txBody>
      </p:sp>
      <p:sp>
        <p:nvSpPr>
          <p:cNvPr id="11" name="10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graphicFrame>
        <p:nvGraphicFramePr>
          <p:cNvPr id="20" name="19 Gráfico"/>
          <p:cNvGraphicFramePr/>
          <p:nvPr>
            <p:extLst>
              <p:ext uri="{D42A27DB-BD31-4B8C-83A1-F6EECF244321}">
                <p14:modId xmlns:p14="http://schemas.microsoft.com/office/powerpoint/2010/main" val="2309981873"/>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1" name="20 CuadroTexto"/>
          <p:cNvSpPr txBox="1"/>
          <p:nvPr/>
        </p:nvSpPr>
        <p:spPr>
          <a:xfrm>
            <a:off x="543932" y="6002878"/>
            <a:ext cx="760022" cy="784830"/>
          </a:xfrm>
          <a:prstGeom prst="rect">
            <a:avLst/>
          </a:prstGeom>
          <a:noFill/>
        </p:spPr>
        <p:txBody>
          <a:bodyPr wrap="square" rtlCol="0">
            <a:spAutoFit/>
          </a:bodyPr>
          <a:lstStyle/>
          <a:p>
            <a:pPr algn="ctr"/>
            <a:r>
              <a:rPr lang="es-MX" sz="900" b="1" i="1" dirty="0" smtClean="0">
                <a:latin typeface="Calibri" pitchFamily="34" charset="0"/>
              </a:rPr>
              <a:t>INFOMEX: 87.0%</a:t>
            </a:r>
          </a:p>
          <a:p>
            <a:pPr algn="ctr"/>
            <a:endParaRPr lang="es-MX" sz="900" b="1" i="1" dirty="0" smtClean="0">
              <a:latin typeface="Calibri" pitchFamily="34" charset="0"/>
            </a:endParaRPr>
          </a:p>
          <a:p>
            <a:pPr algn="ctr"/>
            <a:r>
              <a:rPr lang="es-MX" sz="900" b="1" i="1" dirty="0" smtClean="0">
                <a:latin typeface="Calibri" pitchFamily="34" charset="0"/>
              </a:rPr>
              <a:t>Buzones: 13.0%</a:t>
            </a:r>
            <a:endParaRPr lang="es-MX" sz="900" b="1" i="1" dirty="0">
              <a:latin typeface="Calibri" pitchFamily="34" charset="0"/>
            </a:endParaRPr>
          </a:p>
        </p:txBody>
      </p:sp>
      <p:sp>
        <p:nvSpPr>
          <p:cNvPr id="27" name="11 CuadroTexto"/>
          <p:cNvSpPr txBox="1"/>
          <p:nvPr/>
        </p:nvSpPr>
        <p:spPr>
          <a:xfrm>
            <a:off x="2073611"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8.6%</a:t>
            </a:r>
            <a:endParaRPr lang="es-MX" sz="900" b="1" i="1" dirty="0">
              <a:latin typeface="Calibri" pitchFamily="34" charset="0"/>
            </a:endParaRPr>
          </a:p>
        </p:txBody>
      </p:sp>
      <p:sp>
        <p:nvSpPr>
          <p:cNvPr id="28" name="11 CuadroTexto"/>
          <p:cNvSpPr txBox="1"/>
          <p:nvPr/>
        </p:nvSpPr>
        <p:spPr>
          <a:xfrm>
            <a:off x="3512922"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12.6%</a:t>
            </a:r>
            <a:endParaRPr lang="es-MX" sz="900" b="1" i="1" dirty="0">
              <a:latin typeface="Calibri" pitchFamily="34" charset="0"/>
            </a:endParaRPr>
          </a:p>
        </p:txBody>
      </p:sp>
      <p:sp>
        <p:nvSpPr>
          <p:cNvPr id="14" name="11 CuadroTexto"/>
          <p:cNvSpPr txBox="1"/>
          <p:nvPr/>
        </p:nvSpPr>
        <p:spPr>
          <a:xfrm>
            <a:off x="4961571"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15" name="11 CuadroTexto"/>
          <p:cNvSpPr txBox="1"/>
          <p:nvPr/>
        </p:nvSpPr>
        <p:spPr>
          <a:xfrm>
            <a:off x="6567799"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6" name="11 CuadroTexto"/>
          <p:cNvSpPr txBox="1"/>
          <p:nvPr/>
        </p:nvSpPr>
        <p:spPr>
          <a:xfrm>
            <a:off x="8139365" y="597185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latin typeface="Calibri" pitchFamily="34" charset="0"/>
              </a:rPr>
              <a:t>2012 </a:t>
            </a:r>
            <a:r>
              <a:rPr lang="es-MX" sz="1400" b="1" i="1" dirty="0" smtClean="0">
                <a:latin typeface="Calibri" pitchFamily="34" charset="0"/>
              </a:rPr>
              <a:t>a 2017</a:t>
            </a:r>
            <a:endParaRPr lang="es-MX" sz="1400" b="1" i="1" dirty="0">
              <a:latin typeface="Calibri" pitchFamily="34" charset="0"/>
            </a:endParaRP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19</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2251630905"/>
              </p:ext>
            </p:extLst>
          </p:nvPr>
        </p:nvGraphicFramePr>
        <p:xfrm>
          <a:off x="323528" y="1220364"/>
          <a:ext cx="8352928" cy="5304980"/>
        </p:xfrm>
        <a:graphic>
          <a:graphicData uri="http://schemas.openxmlformats.org/drawingml/2006/table">
            <a:tbl>
              <a:tblPr/>
              <a:tblGrid>
                <a:gridCol w="940644"/>
                <a:gridCol w="940644"/>
                <a:gridCol w="865394"/>
                <a:gridCol w="752516"/>
                <a:gridCol w="865394"/>
                <a:gridCol w="752516"/>
                <a:gridCol w="865394"/>
                <a:gridCol w="752516"/>
                <a:gridCol w="865394"/>
                <a:gridCol w="752516"/>
              </a:tblGrid>
              <a:tr h="265249">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Adecuado</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Regular</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Excesivo</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65249">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2,437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1,545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2,725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1,755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2,804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1,200</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63.6%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237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12.6%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1,887</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1,200</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63.6%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23.8%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237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12.6%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1,887</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2017</a:t>
                      </a:r>
                    </a:p>
                  </a:txBody>
                  <a:tcPr marL="8460" marR="8460" marT="8460" marB="0" anchor="ctr">
                    <a:lnL w="6350" cap="flat" cmpd="sng" algn="ctr">
                      <a:solidFill>
                        <a:srgbClr val="2DA2BF"/>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1,266</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67.5%</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386</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20.6%</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224</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11.9%</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1,876</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1,266</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67.5%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386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11.9%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1,876</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a:t>
            </a:fld>
            <a:endParaRPr lang="es-MX" dirty="0"/>
          </a:p>
        </p:txBody>
      </p:sp>
      <p:sp>
        <p:nvSpPr>
          <p:cNvPr id="8" name="Rectangle 3"/>
          <p:cNvSpPr txBox="1">
            <a:spLocks noChangeArrowheads="1"/>
          </p:cNvSpPr>
          <p:nvPr/>
        </p:nvSpPr>
        <p:spPr>
          <a:xfrm>
            <a:off x="353757" y="1735964"/>
            <a:ext cx="8443972" cy="4213316"/>
          </a:xfrm>
          <a:prstGeom prst="rect">
            <a:avLst/>
          </a:prstGeom>
        </p:spPr>
        <p:txBody>
          <a:bodyPr/>
          <a:lstStyle/>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Conocer el grado de satisfacción de los solicitantes sobre la respuesta obtenida una vez ejercido el Derecho de Acceso a la Información Pública en la Ciudad de México.</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Mostrar un comparativo de acuerdo al tipo de cuestionario respondido: por INFOMEX o buzón, comparándolos por año.</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Las respuestas de los solicitantes se obtuvo de la Encuesta de Satisfacción del Solicitante de Información Pública</a:t>
            </a:r>
            <a:r>
              <a:rPr lang="es-MX" sz="2000" b="1" kern="0" dirty="0">
                <a:solidFill>
                  <a:sysClr val="windowText" lastClr="000000"/>
                </a:solidFill>
                <a:latin typeface="Calibri" pitchFamily="34" charset="0"/>
                <a:cs typeface="Arial" pitchFamily="34" charset="0"/>
              </a:rPr>
              <a:t>, </a:t>
            </a:r>
            <a:r>
              <a:rPr lang="es-MX" sz="2000" b="1" kern="0" dirty="0" smtClean="0">
                <a:solidFill>
                  <a:sysClr val="windowText" lastClr="000000"/>
                </a:solidFill>
                <a:latin typeface="Calibri" pitchFamily="34" charset="0"/>
                <a:cs typeface="Arial" pitchFamily="34" charset="0"/>
              </a:rPr>
              <a:t>24,973 cuestionarios autoaplicados en INFOMEX y 4,407 cuestionarios depositados de manera personal en los buzones instalados en las Unidades de Transparencia de los Sujetos Obligados, correspondiente al periodo comprendido entre el año 2007 a 2017.</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O B J E T I V 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20</a:t>
            </a:fld>
            <a:endParaRPr lang="es-MX" dirty="0"/>
          </a:p>
        </p:txBody>
      </p:sp>
      <p:graphicFrame>
        <p:nvGraphicFramePr>
          <p:cNvPr id="6" name="5 Gráfico"/>
          <p:cNvGraphicFramePr/>
          <p:nvPr>
            <p:extLst>
              <p:ext uri="{D42A27DB-BD31-4B8C-83A1-F6EECF244321}">
                <p14:modId xmlns:p14="http://schemas.microsoft.com/office/powerpoint/2010/main" val="4158171313"/>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latin typeface="Calibri" pitchFamily="34" charset="0"/>
              </a:rPr>
              <a:t>2007 a </a:t>
            </a:r>
            <a:r>
              <a:rPr lang="es-MX" sz="1400" b="1" i="1" dirty="0" smtClean="0">
                <a:latin typeface="Calibri" pitchFamily="34" charset="0"/>
              </a:rPr>
              <a:t>2017</a:t>
            </a:r>
            <a:endParaRPr lang="es-MX" sz="1400" b="1" dirty="0">
              <a:latin typeface="Calibri" pitchFamily="34" charset="0"/>
            </a:endParaRP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latin typeface="Calibri" pitchFamily="34" charset="0"/>
              </a:rPr>
              <a:t>2007 a </a:t>
            </a:r>
            <a:r>
              <a:rPr lang="es-MX" sz="1400" b="1" i="1" dirty="0" smtClean="0">
                <a:latin typeface="Calibri" pitchFamily="34" charset="0"/>
              </a:rPr>
              <a:t>2017</a:t>
            </a:r>
            <a:endParaRPr lang="es-MX" sz="1400" b="1" dirty="0">
              <a:latin typeface="Calibri" pitchFamily="34" charset="0"/>
            </a:endParaRP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21</a:t>
            </a:fld>
            <a:endParaRPr lang="es-MX" dirty="0"/>
          </a:p>
        </p:txBody>
      </p:sp>
      <p:sp>
        <p:nvSpPr>
          <p:cNvPr id="6" name="5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graphicFrame>
        <p:nvGraphicFramePr>
          <p:cNvPr id="7" name="6 Tabla"/>
          <p:cNvGraphicFramePr>
            <a:graphicFrameLocks noGrp="1"/>
          </p:cNvGraphicFramePr>
          <p:nvPr>
            <p:extLst>
              <p:ext uri="{D42A27DB-BD31-4B8C-83A1-F6EECF244321}">
                <p14:modId xmlns:p14="http://schemas.microsoft.com/office/powerpoint/2010/main" val="535956231"/>
              </p:ext>
            </p:extLst>
          </p:nvPr>
        </p:nvGraphicFramePr>
        <p:xfrm>
          <a:off x="143652" y="1593344"/>
          <a:ext cx="8856000" cy="4932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Clara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Confusa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5,144</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60.3%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1,821</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1,572</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8,537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4,356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71.8%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934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6,066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5,580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66.0%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1,392</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1,482</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17.5%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8,454</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290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67.6%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982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182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15.2%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1,198</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726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7.5%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17,717</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66.8%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4,552</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17.2%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4,237</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16.0%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26,506</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solidFill>
                  <a:prstClr val="black"/>
                </a:solidFill>
                <a:latin typeface="Calibri" pitchFamily="34" charset="0"/>
              </a:rPr>
              <a:t>2012 a </a:t>
            </a:r>
            <a:r>
              <a:rPr lang="es-MX" sz="1400" b="1" i="1" dirty="0" smtClean="0">
                <a:solidFill>
                  <a:prstClr val="black"/>
                </a:solidFill>
                <a:latin typeface="Calibri" pitchFamily="34" charset="0"/>
              </a:rPr>
              <a:t>2017</a:t>
            </a:r>
            <a:endParaRPr lang="es-MX" sz="1400" b="1" i="1" dirty="0">
              <a:solidFill>
                <a:prstClr val="black"/>
              </a:solidFill>
              <a:latin typeface="Calibri" pitchFamily="34" charset="0"/>
            </a:endParaRPr>
          </a:p>
          <a:p>
            <a:pPr lvl="0"/>
            <a:r>
              <a:rPr lang="es-MX" sz="1400" b="1" i="1" dirty="0" smtClean="0">
                <a:solidFill>
                  <a:prstClr val="black"/>
                </a:solidFill>
                <a:latin typeface="Calibri" pitchFamily="34" charset="0"/>
              </a:rPr>
              <a:t>Resultados </a:t>
            </a:r>
            <a:r>
              <a:rPr lang="es-MX" sz="1400" b="1" i="1" dirty="0">
                <a:solidFill>
                  <a:prstClr val="black"/>
                </a:solidFill>
                <a:latin typeface="Calibri" pitchFamily="34" charset="0"/>
              </a:rPr>
              <a:t>por </a:t>
            </a:r>
            <a:r>
              <a:rPr lang="es-MX" sz="1400" b="1" i="1" dirty="0" smtClean="0">
                <a:solidFill>
                  <a:prstClr val="black"/>
                </a:solidFill>
                <a:latin typeface="Calibri" pitchFamily="34" charset="0"/>
              </a:rPr>
              <a:t>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22</a:t>
            </a:fld>
            <a:endParaRPr lang="es-MX" dirty="0"/>
          </a:p>
        </p:txBody>
      </p:sp>
      <p:sp>
        <p:nvSpPr>
          <p:cNvPr id="12" name="11 Rectángulo"/>
          <p:cNvSpPr/>
          <p:nvPr/>
        </p:nvSpPr>
        <p:spPr>
          <a:xfrm>
            <a:off x="810159" y="1336412"/>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graphicFrame>
        <p:nvGraphicFramePr>
          <p:cNvPr id="19" name="18 Gráfico"/>
          <p:cNvGraphicFramePr/>
          <p:nvPr>
            <p:extLst>
              <p:ext uri="{D42A27DB-BD31-4B8C-83A1-F6EECF244321}">
                <p14:modId xmlns:p14="http://schemas.microsoft.com/office/powerpoint/2010/main" val="18318601"/>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543276" y="6028546"/>
            <a:ext cx="716356" cy="784830"/>
          </a:xfrm>
          <a:prstGeom prst="rect">
            <a:avLst/>
          </a:prstGeom>
          <a:noFill/>
        </p:spPr>
        <p:txBody>
          <a:bodyPr wrap="square" rtlCol="0">
            <a:spAutoFit/>
          </a:bodyPr>
          <a:lstStyle/>
          <a:p>
            <a:pPr algn="ctr"/>
            <a:r>
              <a:rPr lang="es-MX" sz="900" b="1" i="1" dirty="0" smtClean="0">
                <a:latin typeface="Calibri" pitchFamily="34" charset="0"/>
              </a:rPr>
              <a:t>INFOMEX: 87.1%</a:t>
            </a:r>
          </a:p>
          <a:p>
            <a:pPr algn="ctr"/>
            <a:endParaRPr lang="es-MX" sz="900" b="1" i="1" dirty="0" smtClean="0">
              <a:latin typeface="Calibri" pitchFamily="34" charset="0"/>
            </a:endParaRPr>
          </a:p>
          <a:p>
            <a:pPr algn="ctr"/>
            <a:r>
              <a:rPr lang="es-MX" sz="900" b="1" i="1" dirty="0" smtClean="0">
                <a:latin typeface="Calibri" pitchFamily="34" charset="0"/>
              </a:rPr>
              <a:t>Buzones: 12.9%</a:t>
            </a:r>
            <a:endParaRPr lang="es-MX" sz="900" b="1" i="1" dirty="0">
              <a:latin typeface="Calibri" pitchFamily="34" charset="0"/>
            </a:endParaRPr>
          </a:p>
        </p:txBody>
      </p:sp>
      <p:sp>
        <p:nvSpPr>
          <p:cNvPr id="26" name="11 CuadroTexto"/>
          <p:cNvSpPr txBox="1"/>
          <p:nvPr/>
        </p:nvSpPr>
        <p:spPr>
          <a:xfrm>
            <a:off x="2076605"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8.6%</a:t>
            </a:r>
            <a:endParaRPr lang="es-MX" sz="900" b="1" i="1" dirty="0">
              <a:latin typeface="Calibri" pitchFamily="34" charset="0"/>
            </a:endParaRPr>
          </a:p>
        </p:txBody>
      </p:sp>
      <p:sp>
        <p:nvSpPr>
          <p:cNvPr id="27" name="11 CuadroTexto"/>
          <p:cNvSpPr txBox="1"/>
          <p:nvPr/>
        </p:nvSpPr>
        <p:spPr>
          <a:xfrm>
            <a:off x="3553007"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12.7%</a:t>
            </a:r>
            <a:endParaRPr lang="es-MX" sz="900" b="1" i="1" dirty="0">
              <a:latin typeface="Calibri" pitchFamily="34" charset="0"/>
            </a:endParaRPr>
          </a:p>
        </p:txBody>
      </p:sp>
      <p:sp>
        <p:nvSpPr>
          <p:cNvPr id="14" name="11 CuadroTexto"/>
          <p:cNvSpPr txBox="1"/>
          <p:nvPr/>
        </p:nvSpPr>
        <p:spPr>
          <a:xfrm>
            <a:off x="5065369"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15" name="11 CuadroTexto"/>
          <p:cNvSpPr txBox="1"/>
          <p:nvPr/>
        </p:nvSpPr>
        <p:spPr>
          <a:xfrm>
            <a:off x="6541771"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6" name="11 CuadroTexto"/>
          <p:cNvSpPr txBox="1"/>
          <p:nvPr/>
        </p:nvSpPr>
        <p:spPr>
          <a:xfrm>
            <a:off x="8018173"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latin typeface="Calibri" pitchFamily="34" charset="0"/>
              </a:rPr>
              <a:t>2012 </a:t>
            </a:r>
            <a:r>
              <a:rPr lang="es-MX" sz="1400" b="1" i="1" dirty="0" smtClean="0">
                <a:latin typeface="Calibri" pitchFamily="34" charset="0"/>
              </a:rPr>
              <a:t>a 2017</a:t>
            </a:r>
            <a:endParaRPr lang="es-MX" sz="1400" b="1" i="1" dirty="0">
              <a:latin typeface="Calibri" pitchFamily="34" charset="0"/>
            </a:endParaRP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23</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2038686219"/>
              </p:ext>
            </p:extLst>
          </p:nvPr>
        </p:nvGraphicFramePr>
        <p:xfrm>
          <a:off x="467544" y="1196748"/>
          <a:ext cx="8176250" cy="5328600"/>
        </p:xfrm>
        <a:graphic>
          <a:graphicData uri="http://schemas.openxmlformats.org/drawingml/2006/table">
            <a:tbl>
              <a:tblPr/>
              <a:tblGrid>
                <a:gridCol w="920749"/>
                <a:gridCol w="920749"/>
                <a:gridCol w="847089"/>
                <a:gridCol w="736599"/>
                <a:gridCol w="847089"/>
                <a:gridCol w="736599"/>
                <a:gridCol w="847089"/>
                <a:gridCol w="736599"/>
                <a:gridCol w="847089"/>
                <a:gridCol w="736599"/>
              </a:tblGrid>
              <a:tr h="266430">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Clara</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Regular</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Confusa</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66430">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396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1,091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2,710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a:r>
                        <a:rPr lang="es-MX" sz="1100" b="1" i="0" u="none" strike="noStrike" dirty="0" smtClean="0">
                          <a:solidFill>
                            <a:srgbClr val="FFFFFF"/>
                          </a:solidFill>
                          <a:latin typeface="Calibri" pitchFamily="34" charset="0"/>
                        </a:rPr>
                        <a:t>Total</a:t>
                      </a:r>
                      <a:endParaRPr lang="es-MX" sz="1100" dirty="0"/>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2,789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1,040</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55.7%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387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20.7%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1,866</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r>
                        <a:rPr lang="es-MX" sz="11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1,040</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387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20.7%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a:solidFill>
                            <a:schemeClr val="bg1"/>
                          </a:solidFill>
                          <a:effectLst/>
                          <a:latin typeface="Calibri" panose="020F0502020204030204" pitchFamily="34" charset="0"/>
                          <a:cs typeface="Calibri" panose="020F0502020204030204" pitchFamily="34" charset="0"/>
                        </a:rPr>
                        <a:t>439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a:solidFill>
                            <a:schemeClr val="bg1"/>
                          </a:solidFill>
                          <a:effectLst/>
                          <a:latin typeface="Calibri" panose="020F0502020204030204" pitchFamily="34" charset="0"/>
                          <a:cs typeface="Calibri" panose="020F0502020204030204" pitchFamily="34" charset="0"/>
                        </a:rPr>
                        <a:t>23.5%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1,866</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2017</a:t>
                      </a:r>
                    </a:p>
                  </a:txBody>
                  <a:tcPr marL="8460" marR="8460" marT="8460" marB="0" anchor="ctr">
                    <a:lnL w="6350" cap="flat" cmpd="sng" algn="ctr">
                      <a:solidFill>
                        <a:srgbClr val="2DA2BF"/>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1,076</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57.5%</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376</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20.1%</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420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22.4%</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1,872</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r>
                        <a:rPr lang="es-MX" sz="11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1,076</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376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420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1,872</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24</a:t>
            </a:fld>
            <a:endParaRPr lang="es-MX" dirty="0"/>
          </a:p>
        </p:txBody>
      </p:sp>
      <p:graphicFrame>
        <p:nvGraphicFramePr>
          <p:cNvPr id="6" name="5 Gráfico"/>
          <p:cNvGraphicFramePr/>
          <p:nvPr>
            <p:extLst>
              <p:ext uri="{D42A27DB-BD31-4B8C-83A1-F6EECF244321}">
                <p14:modId xmlns:p14="http://schemas.microsoft.com/office/powerpoint/2010/main" val="343591485"/>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r>
              <a:rPr lang="es-MX" sz="1400" b="1" i="1" dirty="0">
                <a:latin typeface="Calibri" pitchFamily="34" charset="0"/>
              </a:rPr>
              <a:t>2007 </a:t>
            </a:r>
            <a:r>
              <a:rPr lang="es-MX" sz="1400" b="1" i="1" dirty="0" smtClean="0">
                <a:latin typeface="Calibri" pitchFamily="34" charset="0"/>
              </a:rPr>
              <a:t>a 2017</a:t>
            </a:r>
            <a:endParaRPr lang="es-MX" sz="1400" b="1" dirty="0">
              <a:latin typeface="Calibri" pitchFamily="34" charset="0"/>
            </a:endParaRP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r>
              <a:rPr lang="es-MX" sz="1400" b="1" i="1" dirty="0">
                <a:latin typeface="Calibri" pitchFamily="34" charset="0"/>
              </a:rPr>
              <a:t>2007 a </a:t>
            </a:r>
            <a:r>
              <a:rPr lang="es-MX" sz="1400" b="1" i="1" dirty="0" smtClean="0">
                <a:latin typeface="Calibri" pitchFamily="34" charset="0"/>
              </a:rPr>
              <a:t>2017</a:t>
            </a:r>
            <a:endParaRPr lang="es-MX" sz="1400" b="1" dirty="0">
              <a:latin typeface="Calibri" pitchFamily="34" charset="0"/>
            </a:endParaRP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25</a:t>
            </a:fld>
            <a:endParaRPr lang="es-MX" dirty="0"/>
          </a:p>
        </p:txBody>
      </p:sp>
      <p:sp>
        <p:nvSpPr>
          <p:cNvPr id="6" name="5 Rectángulo"/>
          <p:cNvSpPr/>
          <p:nvPr/>
        </p:nvSpPr>
        <p:spPr>
          <a:xfrm>
            <a:off x="827584" y="1124744"/>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graphicFrame>
        <p:nvGraphicFramePr>
          <p:cNvPr id="7" name="6 Tabla"/>
          <p:cNvGraphicFramePr>
            <a:graphicFrameLocks noGrp="1"/>
          </p:cNvGraphicFramePr>
          <p:nvPr>
            <p:extLst>
              <p:ext uri="{D42A27DB-BD31-4B8C-83A1-F6EECF244321}">
                <p14:modId xmlns:p14="http://schemas.microsoft.com/office/powerpoint/2010/main" val="3912957652"/>
              </p:ext>
            </p:extLst>
          </p:nvPr>
        </p:nvGraphicFramePr>
        <p:xfrm>
          <a:off x="143652" y="1556792"/>
          <a:ext cx="8856000" cy="4932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Totalmente</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Parcialmente</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Nada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4,071</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2,749</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1,557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8,377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3,728</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62.7%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1,481</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5,944</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4,891</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2,204</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1,247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8,342</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55.8%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109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635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66.4%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20.4%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126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956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686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58.9%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27.1%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1,164</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708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84.7%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14,955</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57.4%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7,120</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27.3%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3,965</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15.2%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26,040</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r>
              <a:rPr lang="es-MX" sz="1400" b="1" i="1" dirty="0">
                <a:solidFill>
                  <a:prstClr val="black"/>
                </a:solidFill>
                <a:latin typeface="Calibri" pitchFamily="34" charset="0"/>
              </a:rPr>
              <a:t>2012 </a:t>
            </a:r>
            <a:r>
              <a:rPr lang="es-MX" sz="1400" b="1" i="1" dirty="0" smtClean="0">
                <a:solidFill>
                  <a:prstClr val="black"/>
                </a:solidFill>
                <a:latin typeface="Calibri" pitchFamily="34" charset="0"/>
              </a:rPr>
              <a:t>a 2017</a:t>
            </a:r>
            <a:endParaRPr lang="es-MX" sz="1400" b="1" i="1" dirty="0">
              <a:solidFill>
                <a:prstClr val="black"/>
              </a:solidFill>
              <a:latin typeface="Calibri" pitchFamily="34" charset="0"/>
            </a:endParaRPr>
          </a:p>
          <a:p>
            <a:pPr lvl="0"/>
            <a:r>
              <a:rPr lang="es-MX" sz="1400" b="1" i="1" dirty="0" smtClean="0">
                <a:solidFill>
                  <a:prstClr val="black"/>
                </a:solidFill>
                <a:latin typeface="Calibri" pitchFamily="34" charset="0"/>
              </a:rPr>
              <a:t>Resultados </a:t>
            </a:r>
            <a:r>
              <a:rPr lang="es-MX" sz="1400" b="1" i="1" dirty="0">
                <a:solidFill>
                  <a:prstClr val="black"/>
                </a:solidFill>
                <a:latin typeface="Calibri" pitchFamily="34" charset="0"/>
              </a:rPr>
              <a:t>por </a:t>
            </a:r>
            <a:r>
              <a:rPr lang="es-MX" sz="1400" b="1" i="1" dirty="0" smtClean="0">
                <a:solidFill>
                  <a:prstClr val="black"/>
                </a:solidFill>
                <a:latin typeface="Calibri" pitchFamily="34" charset="0"/>
              </a:rPr>
              <a:t>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26</a:t>
            </a:fld>
            <a:endParaRPr lang="es-MX" dirty="0"/>
          </a:p>
        </p:txBody>
      </p:sp>
      <p:sp>
        <p:nvSpPr>
          <p:cNvPr id="12" name="11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graphicFrame>
        <p:nvGraphicFramePr>
          <p:cNvPr id="19" name="18 Gráfico"/>
          <p:cNvGraphicFramePr/>
          <p:nvPr>
            <p:extLst>
              <p:ext uri="{D42A27DB-BD31-4B8C-83A1-F6EECF244321}">
                <p14:modId xmlns:p14="http://schemas.microsoft.com/office/powerpoint/2010/main" val="387749819"/>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580814" y="6010402"/>
            <a:ext cx="684000" cy="784830"/>
          </a:xfrm>
          <a:prstGeom prst="rect">
            <a:avLst/>
          </a:prstGeom>
          <a:noFill/>
        </p:spPr>
        <p:txBody>
          <a:bodyPr wrap="square" rtlCol="0">
            <a:spAutoFit/>
          </a:bodyPr>
          <a:lstStyle/>
          <a:p>
            <a:pPr algn="ctr"/>
            <a:r>
              <a:rPr lang="es-MX" sz="900" b="1" i="1" dirty="0" smtClean="0">
                <a:latin typeface="Calibri" pitchFamily="34" charset="0"/>
              </a:rPr>
              <a:t>INFOMEX: 87.1%</a:t>
            </a:r>
          </a:p>
          <a:p>
            <a:pPr algn="ctr"/>
            <a:endParaRPr lang="es-MX" sz="900" b="1" i="1" dirty="0" smtClean="0">
              <a:latin typeface="Calibri" pitchFamily="34" charset="0"/>
            </a:endParaRPr>
          </a:p>
          <a:p>
            <a:pPr algn="ctr"/>
            <a:r>
              <a:rPr lang="es-MX" sz="900" b="1" i="1" dirty="0" smtClean="0">
                <a:latin typeface="Calibri" pitchFamily="34" charset="0"/>
              </a:rPr>
              <a:t>Buzones: 12.9%</a:t>
            </a:r>
            <a:endParaRPr lang="es-MX" sz="900" b="1" i="1" dirty="0">
              <a:latin typeface="Calibri" pitchFamily="34" charset="0"/>
            </a:endParaRPr>
          </a:p>
        </p:txBody>
      </p:sp>
      <p:sp>
        <p:nvSpPr>
          <p:cNvPr id="26" name="11 CuadroTexto"/>
          <p:cNvSpPr txBox="1"/>
          <p:nvPr/>
        </p:nvSpPr>
        <p:spPr>
          <a:xfrm>
            <a:off x="2093162"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8.8%</a:t>
            </a:r>
            <a:endParaRPr lang="es-MX" sz="900" b="1" i="1" dirty="0">
              <a:latin typeface="Calibri" pitchFamily="34" charset="0"/>
            </a:endParaRPr>
          </a:p>
        </p:txBody>
      </p:sp>
      <p:sp>
        <p:nvSpPr>
          <p:cNvPr id="27" name="11 CuadroTexto"/>
          <p:cNvSpPr txBox="1"/>
          <p:nvPr/>
        </p:nvSpPr>
        <p:spPr>
          <a:xfrm>
            <a:off x="3623265"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87.3%</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12.7%</a:t>
            </a:r>
            <a:endParaRPr lang="es-MX" sz="900" b="1" i="1" dirty="0">
              <a:latin typeface="Calibri" pitchFamily="34" charset="0"/>
            </a:endParaRPr>
          </a:p>
        </p:txBody>
      </p:sp>
      <p:sp>
        <p:nvSpPr>
          <p:cNvPr id="14" name="11 CuadroTexto"/>
          <p:cNvSpPr txBox="1"/>
          <p:nvPr/>
        </p:nvSpPr>
        <p:spPr>
          <a:xfrm>
            <a:off x="5004048" y="603467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2.9%</a:t>
            </a:r>
            <a:endParaRPr lang="es-MX" sz="900" b="1" i="1" dirty="0">
              <a:latin typeface="Calibri" pitchFamily="34" charset="0"/>
            </a:endParaRPr>
          </a:p>
        </p:txBody>
      </p:sp>
      <p:sp>
        <p:nvSpPr>
          <p:cNvPr id="15" name="11 CuadroTexto"/>
          <p:cNvSpPr txBox="1"/>
          <p:nvPr/>
        </p:nvSpPr>
        <p:spPr>
          <a:xfrm>
            <a:off x="6534151"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6" name="11 CuadroTexto"/>
          <p:cNvSpPr txBox="1"/>
          <p:nvPr/>
        </p:nvSpPr>
        <p:spPr>
          <a:xfrm>
            <a:off x="8064254" y="603467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La información fue total o parcial</a:t>
            </a:r>
          </a:p>
          <a:p>
            <a:r>
              <a:rPr lang="es-MX" sz="1400" b="1" i="1" dirty="0">
                <a:latin typeface="Calibri" pitchFamily="34" charset="0"/>
              </a:rPr>
              <a:t>2012 </a:t>
            </a:r>
            <a:r>
              <a:rPr lang="es-MX" sz="1400" b="1" i="1" dirty="0" smtClean="0">
                <a:latin typeface="Calibri" pitchFamily="34" charset="0"/>
              </a:rPr>
              <a:t>a 2017</a:t>
            </a:r>
            <a:endParaRPr lang="es-MX" sz="1400" b="1" i="1" dirty="0">
              <a:latin typeface="Calibri" pitchFamily="34" charset="0"/>
            </a:endParaRP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27</a:t>
            </a:fld>
            <a:endParaRPr lang="es-MX" dirty="0"/>
          </a:p>
        </p:txBody>
      </p:sp>
      <p:graphicFrame>
        <p:nvGraphicFramePr>
          <p:cNvPr id="7" name="5 Tabla"/>
          <p:cNvGraphicFramePr>
            <a:graphicFrameLocks noGrp="1"/>
          </p:cNvGraphicFramePr>
          <p:nvPr>
            <p:extLst>
              <p:ext uri="{D42A27DB-BD31-4B8C-83A1-F6EECF244321}">
                <p14:modId xmlns:p14="http://schemas.microsoft.com/office/powerpoint/2010/main" val="572945756"/>
              </p:ext>
            </p:extLst>
          </p:nvPr>
        </p:nvGraphicFramePr>
        <p:xfrm>
          <a:off x="428198" y="1148368"/>
          <a:ext cx="8176250" cy="5304968"/>
        </p:xfrm>
        <a:graphic>
          <a:graphicData uri="http://schemas.openxmlformats.org/drawingml/2006/table">
            <a:tbl>
              <a:tblPr/>
              <a:tblGrid>
                <a:gridCol w="920749"/>
                <a:gridCol w="920749"/>
                <a:gridCol w="847089"/>
                <a:gridCol w="736599"/>
                <a:gridCol w="847089"/>
                <a:gridCol w="736599"/>
                <a:gridCol w="847089"/>
                <a:gridCol w="736599"/>
                <a:gridCol w="847089"/>
                <a:gridCol w="736599"/>
              </a:tblGrid>
              <a:tr h="264217">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Totalmente</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Parcialmente</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Nada</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64217">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658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1,233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1,295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2,729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807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610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33.3%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1,832</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807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610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22.7%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1,832</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2017</a:t>
                      </a:r>
                    </a:p>
                  </a:txBody>
                  <a:tcPr marL="8460" marR="8460" marT="8460" marB="0" anchor="ctr">
                    <a:lnL w="6350" cap="flat" cmpd="sng" algn="ctr">
                      <a:solidFill>
                        <a:srgbClr val="2DA2BF"/>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904</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49.1%</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535</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29.0%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404</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a:solidFill>
                            <a:srgbClr val="000000"/>
                          </a:solidFill>
                          <a:effectLst/>
                          <a:latin typeface="Calibri" panose="020F0502020204030204" pitchFamily="34" charset="0"/>
                          <a:ea typeface="+mn-ea"/>
                          <a:cs typeface="+mn-cs"/>
                        </a:rPr>
                        <a:t>21.9%</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1,843</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904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49.1%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404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a:solidFill>
                            <a:schemeClr val="bg1"/>
                          </a:solidFill>
                          <a:effectLst/>
                          <a:latin typeface="Calibri" panose="020F0502020204030204" pitchFamily="34" charset="0"/>
                          <a:ea typeface="+mn-ea"/>
                          <a:cs typeface="+mn-cs"/>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1,843</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28</a:t>
            </a:fld>
            <a:endParaRPr lang="es-MX" dirty="0"/>
          </a:p>
        </p:txBody>
      </p:sp>
      <p:graphicFrame>
        <p:nvGraphicFramePr>
          <p:cNvPr id="6" name="5 Gráfico"/>
          <p:cNvGraphicFramePr/>
          <p:nvPr>
            <p:extLst>
              <p:ext uri="{D42A27DB-BD31-4B8C-83A1-F6EECF244321}">
                <p14:modId xmlns:p14="http://schemas.microsoft.com/office/powerpoint/2010/main" val="2588362884"/>
              </p:ext>
            </p:extLst>
          </p:nvPr>
        </p:nvGraphicFramePr>
        <p:xfrm>
          <a:off x="1691680" y="2740472"/>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1174441" y="1268760"/>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smtClean="0">
                <a:latin typeface="Calibri" pitchFamily="34" charset="0"/>
              </a:rPr>
              <a:t>(SÓLO AQUELLOS CASOS EN LOS QUE LA INFORMACIÓN RECIBIDA RESPECTO DE LA SOLICITADA NO COINCIDIÓ O FUE PARCIAL)</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a:latin typeface="Calibri" pitchFamily="34" charset="0"/>
              </a:rPr>
              <a:t>2007 a </a:t>
            </a:r>
            <a:r>
              <a:rPr lang="es-MX" sz="1400" b="1" i="1" dirty="0" smtClean="0">
                <a:latin typeface="Calibri" pitchFamily="34" charset="0"/>
              </a:rPr>
              <a:t>2017</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a:latin typeface="Calibri" pitchFamily="34" charset="0"/>
              </a:rPr>
              <a:t>2007 a </a:t>
            </a:r>
            <a:r>
              <a:rPr lang="es-MX" sz="1400" b="1" i="1" dirty="0" smtClean="0">
                <a:latin typeface="Calibri" pitchFamily="34" charset="0"/>
              </a:rPr>
              <a:t>2017</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29</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3640850267"/>
              </p:ext>
            </p:extLst>
          </p:nvPr>
        </p:nvGraphicFramePr>
        <p:xfrm>
          <a:off x="744690" y="2187782"/>
          <a:ext cx="7668000" cy="4284000"/>
        </p:xfrm>
        <a:graphic>
          <a:graphicData uri="http://schemas.openxmlformats.org/drawingml/2006/table">
            <a:tbl>
              <a:tblPr/>
              <a:tblGrid>
                <a:gridCol w="2592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Sí</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396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2,321</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59.9%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1,554</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3,875</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1,155</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1,980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1,337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44.6%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1,659</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55.4%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2,996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61.9%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38.1%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54.4%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45.6%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285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61.1%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38.9%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424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a:t>
                      </a:r>
                      <a:r>
                        <a:rPr lang="es-MX" sz="1200" b="1" i="0" u="none" strike="noStrike" baseline="0" dirty="0" smtClean="0">
                          <a:solidFill>
                            <a:srgbClr val="000000"/>
                          </a:solidFill>
                          <a:latin typeface="Calibri"/>
                        </a:rPr>
                        <a:t>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42.1%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marR="0" lvl="0" indent="0" algn="l" defTabSz="914400" rtl="0" eaLnBrk="1" fontAlgn="ctr" latinLnBrk="0" hangingPunct="1">
                        <a:lnSpc>
                          <a:spcPct val="100000"/>
                        </a:lnSpc>
                        <a:spcBef>
                          <a:spcPts val="0"/>
                        </a:spcBef>
                        <a:spcAft>
                          <a:spcPts val="0"/>
                        </a:spcAft>
                        <a:buClrTx/>
                        <a:buSzTx/>
                        <a:buFontTx/>
                        <a:buNone/>
                        <a:tabLst/>
                        <a:defRPr/>
                      </a:pPr>
                      <a:r>
                        <a:rPr lang="es-MX" sz="1200" b="1" i="0" u="none" strike="noStrike" dirty="0" smtClean="0">
                          <a:solidFill>
                            <a:srgbClr val="000000"/>
                          </a:solidFill>
                          <a:latin typeface="Calibri"/>
                        </a:rPr>
                        <a:t>Otro tipo de Sujeto Obligado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5,374</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54.6%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4,460</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45.4%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9,834</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8" name="7 Rectángulo"/>
          <p:cNvSpPr/>
          <p:nvPr/>
        </p:nvSpPr>
        <p:spPr>
          <a:xfrm>
            <a:off x="1174441" y="1013386"/>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a:latin typeface="Calibri" pitchFamily="34" charset="0"/>
              </a:rPr>
              <a:t>(SÓLO AQUELLOS CASOS EN LOS QUE LA INFORMACIÓN RECIBIDA RESPECTO DE LA SOLICITADA NO COINCIDIÓ O FUE PARCIAL)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Í N D I C E</a:t>
            </a:r>
            <a:endParaRPr lang="es-ES" sz="14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3</a:t>
            </a:fld>
            <a:endParaRPr lang="es-MX" b="1" dirty="0">
              <a:latin typeface="Calibri" pitchFamily="34" charset="0"/>
            </a:endParaRPr>
          </a:p>
        </p:txBody>
      </p:sp>
      <p:sp>
        <p:nvSpPr>
          <p:cNvPr id="5" name="Rectangle 3"/>
          <p:cNvSpPr txBox="1">
            <a:spLocks noChangeArrowheads="1"/>
          </p:cNvSpPr>
          <p:nvPr/>
        </p:nvSpPr>
        <p:spPr>
          <a:xfrm>
            <a:off x="957313" y="1124745"/>
            <a:ext cx="7215088" cy="5544615"/>
          </a:xfrm>
          <a:prstGeom prst="rect">
            <a:avLst/>
          </a:prstGeom>
        </p:spPr>
        <p:txBody>
          <a:bodyPr anchor="ctr"/>
          <a:lstStyle/>
          <a:p>
            <a:pPr marL="358775" indent="-358775" fontAlgn="auto">
              <a:spcBef>
                <a:spcPts val="0"/>
              </a:spcBef>
              <a:spcAft>
                <a:spcPts val="0"/>
              </a:spcAft>
              <a:buFont typeface="+mj-lt"/>
              <a:buAutoNum type="arabicPeriod"/>
              <a:defRPr/>
            </a:pPr>
            <a:r>
              <a:rPr lang="es-MX" b="1" kern="0" dirty="0" smtClean="0">
                <a:solidFill>
                  <a:sysClr val="windowText" lastClr="000000"/>
                </a:solidFill>
                <a:latin typeface="Calibri" pitchFamily="34" charset="0"/>
                <a:cs typeface="Arial" pitchFamily="34" charset="0"/>
              </a:rPr>
              <a:t>Introducción ……………………………………………………..……………..……………. 4</a:t>
            </a: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lvl="0" indent="-358775">
              <a:buFont typeface="+mj-lt"/>
              <a:buAutoNum type="arabicPeriod"/>
            </a:pPr>
            <a:r>
              <a:rPr lang="es-MX" b="1" dirty="0" smtClean="0">
                <a:latin typeface="Calibri" pitchFamily="34" charset="0"/>
              </a:rPr>
              <a:t>Opinión </a:t>
            </a:r>
            <a:r>
              <a:rPr lang="es-MX" b="1" dirty="0">
                <a:latin typeface="Calibri" pitchFamily="34" charset="0"/>
              </a:rPr>
              <a:t>del portal INFOMEX / la atención recibida en la </a:t>
            </a:r>
            <a:r>
              <a:rPr lang="es-MX" b="1" dirty="0" smtClean="0">
                <a:latin typeface="Calibri" pitchFamily="34" charset="0"/>
              </a:rPr>
              <a:t>UT ………..</a:t>
            </a:r>
            <a:r>
              <a:rPr lang="es-MX" b="1" kern="0" dirty="0" smtClean="0">
                <a:solidFill>
                  <a:sysClr val="windowText" lastClr="000000"/>
                </a:solidFill>
                <a:latin typeface="Calibri" pitchFamily="34" charset="0"/>
                <a:cs typeface="Arial" pitchFamily="34" charset="0"/>
              </a:rPr>
              <a:t>… 6</a:t>
            </a:r>
          </a:p>
          <a:p>
            <a:pPr marL="358775" indent="-358775" fontAlgn="auto">
              <a:spcBef>
                <a:spcPts val="0"/>
              </a:spcBef>
              <a:spcAft>
                <a:spcPts val="0"/>
              </a:spcAft>
              <a:buFont typeface="+mj-lt"/>
              <a:buAutoNum type="arabicPeriod"/>
              <a:defRPr/>
            </a:pPr>
            <a:endParaRPr lang="es-MX" b="1" kern="0" dirty="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Calidad de la respuesta </a:t>
            </a:r>
            <a:r>
              <a:rPr lang="es-MX" b="1" dirty="0" smtClean="0">
                <a:latin typeface="Calibri" pitchFamily="34" charset="0"/>
              </a:rPr>
              <a:t>recibida …………………………………………....……… 12</a:t>
            </a: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Tiempo de </a:t>
            </a:r>
            <a:r>
              <a:rPr lang="es-MX" b="1" dirty="0" smtClean="0">
                <a:latin typeface="Calibri" pitchFamily="34" charset="0"/>
              </a:rPr>
              <a:t>respuesta …………………………………………....…………………….… 16</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smtClean="0">
              <a:latin typeface="Calibri" pitchFamily="34" charset="0"/>
            </a:endParaRPr>
          </a:p>
          <a:p>
            <a:pPr marL="358775" indent="-358775" fontAlgn="auto">
              <a:spcBef>
                <a:spcPts val="0"/>
              </a:spcBef>
              <a:spcAft>
                <a:spcPts val="0"/>
              </a:spcAft>
              <a:buFont typeface="+mj-lt"/>
              <a:buAutoNum type="arabicPeriod"/>
              <a:defRPr/>
            </a:pPr>
            <a:r>
              <a:rPr lang="es-MX" b="1" dirty="0" smtClean="0">
                <a:latin typeface="Calibri" pitchFamily="34" charset="0"/>
              </a:rPr>
              <a:t>Claridad </a:t>
            </a:r>
            <a:r>
              <a:rPr lang="es-MX" b="1" dirty="0">
                <a:latin typeface="Calibri" pitchFamily="34" charset="0"/>
              </a:rPr>
              <a:t>de la </a:t>
            </a:r>
            <a:r>
              <a:rPr lang="es-MX" b="1" dirty="0" smtClean="0">
                <a:latin typeface="Calibri" pitchFamily="34" charset="0"/>
              </a:rPr>
              <a:t>información</a:t>
            </a:r>
            <a:r>
              <a:rPr lang="es-MX" b="1" dirty="0">
                <a:latin typeface="Calibri" pitchFamily="34" charset="0"/>
              </a:rPr>
              <a:t> </a:t>
            </a:r>
            <a:r>
              <a:rPr lang="es-MX" b="1" dirty="0" smtClean="0">
                <a:latin typeface="Calibri" pitchFamily="34" charset="0"/>
              </a:rPr>
              <a:t>………………………………………….……………….… 20</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La información fue total o </a:t>
            </a:r>
            <a:r>
              <a:rPr lang="es-MX" b="1" dirty="0" smtClean="0">
                <a:latin typeface="Calibri" pitchFamily="34" charset="0"/>
              </a:rPr>
              <a:t>parcial</a:t>
            </a:r>
            <a:r>
              <a:rPr lang="es-MX" b="1" dirty="0">
                <a:latin typeface="Calibri" pitchFamily="34" charset="0"/>
              </a:rPr>
              <a:t> </a:t>
            </a:r>
            <a:r>
              <a:rPr lang="es-MX" b="1" dirty="0" smtClean="0">
                <a:latin typeface="Calibri" pitchFamily="34" charset="0"/>
              </a:rPr>
              <a:t>……………………………….……………….… 24</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Explicación de información </a:t>
            </a:r>
            <a:r>
              <a:rPr lang="es-MX" b="1" dirty="0" smtClean="0">
                <a:latin typeface="Calibri" pitchFamily="34" charset="0"/>
              </a:rPr>
              <a:t>parcial</a:t>
            </a:r>
            <a:r>
              <a:rPr lang="es-MX" b="1" dirty="0">
                <a:latin typeface="Calibri" pitchFamily="34" charset="0"/>
              </a:rPr>
              <a:t> </a:t>
            </a:r>
            <a:r>
              <a:rPr lang="es-MX" b="1" dirty="0" smtClean="0">
                <a:latin typeface="Calibri" pitchFamily="34" charset="0"/>
              </a:rPr>
              <a:t>……………………………..……………….… 28</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Derecho de interponer un Recurso de </a:t>
            </a:r>
            <a:r>
              <a:rPr lang="es-MX" b="1" dirty="0" smtClean="0">
                <a:latin typeface="Calibri" pitchFamily="34" charset="0"/>
              </a:rPr>
              <a:t>Revisión</a:t>
            </a:r>
            <a:r>
              <a:rPr lang="es-MX" b="1" dirty="0">
                <a:latin typeface="Calibri" pitchFamily="34" charset="0"/>
              </a:rPr>
              <a:t> </a:t>
            </a:r>
            <a:r>
              <a:rPr lang="es-MX" b="1" dirty="0" smtClean="0">
                <a:latin typeface="Calibri" pitchFamily="34" charset="0"/>
              </a:rPr>
              <a:t>………………………..….… 32</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Medio por el que se enteró del derecho a la información </a:t>
            </a:r>
            <a:r>
              <a:rPr lang="es-MX" b="1" dirty="0" smtClean="0">
                <a:latin typeface="Calibri" pitchFamily="34" charset="0"/>
              </a:rPr>
              <a:t>pública</a:t>
            </a:r>
            <a:r>
              <a:rPr lang="es-MX" b="1" dirty="0">
                <a:latin typeface="Calibri" pitchFamily="34" charset="0"/>
              </a:rPr>
              <a:t> </a:t>
            </a:r>
            <a:r>
              <a:rPr lang="es-MX" b="1" dirty="0" smtClean="0">
                <a:latin typeface="Calibri" pitchFamily="34" charset="0"/>
              </a:rPr>
              <a:t>….. 36</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smtClean="0">
                <a:latin typeface="Calibri" pitchFamily="34" charset="0"/>
              </a:rPr>
              <a:t>Sociodemográficos</a:t>
            </a:r>
            <a:r>
              <a:rPr lang="es-MX" b="1" dirty="0">
                <a:latin typeface="Calibri" pitchFamily="34" charset="0"/>
              </a:rPr>
              <a:t> </a:t>
            </a:r>
            <a:r>
              <a:rPr lang="es-MX" b="1" dirty="0" smtClean="0">
                <a:latin typeface="Calibri" pitchFamily="34" charset="0"/>
              </a:rPr>
              <a:t>………………………………………….………………….……….… 37</a:t>
            </a:r>
            <a:endParaRPr lang="es-MX" b="1" kern="0" dirty="0" smtClean="0">
              <a:solidFill>
                <a:sysClr val="windowText" lastClr="000000"/>
              </a:solidFill>
              <a:latin typeface="Calibri" pitchFamily="34" charset="0"/>
              <a:cs typeface="Arial" pitchFamily="34" charset="0"/>
            </a:endParaRPr>
          </a:p>
        </p:txBody>
      </p:sp>
    </p:spTree>
    <p:extLst>
      <p:ext uri="{BB962C8B-B14F-4D97-AF65-F5344CB8AC3E}">
        <p14:creationId xmlns:p14="http://schemas.microsoft.com/office/powerpoint/2010/main" val="1325966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r>
              <a:rPr lang="es-MX" sz="1400" b="1" i="1" dirty="0">
                <a:solidFill>
                  <a:prstClr val="black"/>
                </a:solidFill>
                <a:latin typeface="Calibri" pitchFamily="34" charset="0"/>
              </a:rPr>
              <a:t>2012 </a:t>
            </a:r>
            <a:r>
              <a:rPr lang="es-MX" sz="1400" b="1" i="1" dirty="0" smtClean="0">
                <a:solidFill>
                  <a:prstClr val="black"/>
                </a:solidFill>
                <a:latin typeface="Calibri" pitchFamily="34" charset="0"/>
              </a:rPr>
              <a:t>a 2017</a:t>
            </a:r>
            <a:endParaRPr lang="es-MX" sz="1400" b="1" i="1" dirty="0">
              <a:solidFill>
                <a:prstClr val="black"/>
              </a:solidFill>
              <a:latin typeface="Calibri" pitchFamily="34" charset="0"/>
            </a:endParaRPr>
          </a:p>
          <a:p>
            <a:pPr lvl="0"/>
            <a:r>
              <a:rPr lang="es-MX" sz="1400" b="1" i="1" dirty="0" smtClean="0">
                <a:solidFill>
                  <a:prstClr val="black"/>
                </a:solidFill>
                <a:latin typeface="Calibri" pitchFamily="34" charset="0"/>
              </a:rPr>
              <a:t>Resultados </a:t>
            </a:r>
            <a:r>
              <a:rPr lang="es-MX" sz="1400" b="1" i="1" dirty="0">
                <a:solidFill>
                  <a:prstClr val="black"/>
                </a:solidFill>
                <a:latin typeface="Calibri" pitchFamily="34" charset="0"/>
              </a:rPr>
              <a:t>por </a:t>
            </a:r>
            <a:r>
              <a:rPr lang="es-MX" sz="1400" b="1" i="1" dirty="0" smtClean="0">
                <a:solidFill>
                  <a:prstClr val="black"/>
                </a:solidFill>
                <a:latin typeface="Calibri" pitchFamily="34" charset="0"/>
              </a:rPr>
              <a:t>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30</a:t>
            </a:fld>
            <a:endParaRPr lang="es-MX" dirty="0"/>
          </a:p>
        </p:txBody>
      </p:sp>
      <p:graphicFrame>
        <p:nvGraphicFramePr>
          <p:cNvPr id="18" name="17 Gráfico"/>
          <p:cNvGraphicFramePr/>
          <p:nvPr>
            <p:extLst>
              <p:ext uri="{D42A27DB-BD31-4B8C-83A1-F6EECF244321}">
                <p14:modId xmlns:p14="http://schemas.microsoft.com/office/powerpoint/2010/main" val="3590193660"/>
              </p:ext>
            </p:extLst>
          </p:nvPr>
        </p:nvGraphicFramePr>
        <p:xfrm>
          <a:off x="206407" y="2708920"/>
          <a:ext cx="8712968" cy="3312742"/>
        </p:xfrm>
        <a:graphic>
          <a:graphicData uri="http://schemas.openxmlformats.org/drawingml/2006/chart">
            <c:chart xmlns:c="http://schemas.openxmlformats.org/drawingml/2006/chart" xmlns:r="http://schemas.openxmlformats.org/officeDocument/2006/relationships" r:id="rId3"/>
          </a:graphicData>
        </a:graphic>
      </p:graphicFrame>
      <p:sp>
        <p:nvSpPr>
          <p:cNvPr id="15" name="14 Rectángulo"/>
          <p:cNvSpPr/>
          <p:nvPr/>
        </p:nvSpPr>
        <p:spPr>
          <a:xfrm>
            <a:off x="1174441" y="1268760"/>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a:latin typeface="Calibri" pitchFamily="34" charset="0"/>
              </a:rPr>
              <a:t>(SÓLO AQUELLOS CASOS EN LOS QUE LA INFORMACIÓN RECIBIDA RESPECTO DE LA SOLICITADA NO COINCIDIÓ O FUE PARCIAL</a:t>
            </a:r>
            <a:r>
              <a:rPr lang="es-MX" sz="1300" b="1" dirty="0" smtClean="0">
                <a:latin typeface="Calibri" pitchFamily="34" charset="0"/>
              </a:rPr>
              <a:t>)</a:t>
            </a:r>
            <a:endParaRPr lang="es-MX" sz="1300" b="1" dirty="0">
              <a:latin typeface="Calibri" pitchFamily="34" charset="0"/>
            </a:endParaRPr>
          </a:p>
        </p:txBody>
      </p:sp>
      <p:sp>
        <p:nvSpPr>
          <p:cNvPr id="17" name="16 CuadroTexto"/>
          <p:cNvSpPr txBox="1"/>
          <p:nvPr/>
        </p:nvSpPr>
        <p:spPr>
          <a:xfrm>
            <a:off x="683568" y="6017704"/>
            <a:ext cx="684000" cy="784830"/>
          </a:xfrm>
          <a:prstGeom prst="rect">
            <a:avLst/>
          </a:prstGeom>
          <a:noFill/>
        </p:spPr>
        <p:txBody>
          <a:bodyPr wrap="square" rtlCol="0">
            <a:spAutoFit/>
          </a:bodyPr>
          <a:lstStyle/>
          <a:p>
            <a:pPr algn="ctr"/>
            <a:r>
              <a:rPr lang="es-MX" sz="900" b="1" i="1" dirty="0" smtClean="0">
                <a:latin typeface="Calibri" pitchFamily="34" charset="0"/>
              </a:rPr>
              <a:t>INFOMEX: 92.5%</a:t>
            </a:r>
          </a:p>
          <a:p>
            <a:pPr algn="ctr"/>
            <a:endParaRPr lang="es-MX" sz="900" b="1" i="1" dirty="0" smtClean="0">
              <a:latin typeface="Calibri" pitchFamily="34" charset="0"/>
            </a:endParaRPr>
          </a:p>
          <a:p>
            <a:pPr algn="ctr"/>
            <a:r>
              <a:rPr lang="es-MX" sz="900" b="1" i="1" dirty="0" smtClean="0">
                <a:latin typeface="Calibri" pitchFamily="34" charset="0"/>
              </a:rPr>
              <a:t>Buzones: 7.5%</a:t>
            </a:r>
            <a:endParaRPr lang="es-MX" sz="900" b="1" i="1" dirty="0">
              <a:latin typeface="Calibri" pitchFamily="34" charset="0"/>
            </a:endParaRPr>
          </a:p>
        </p:txBody>
      </p:sp>
      <p:sp>
        <p:nvSpPr>
          <p:cNvPr id="25" name="11 CuadroTexto"/>
          <p:cNvSpPr txBox="1"/>
          <p:nvPr/>
        </p:nvSpPr>
        <p:spPr>
          <a:xfrm>
            <a:off x="2164945"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3.6%</a:t>
            </a:r>
            <a:endParaRPr lang="es-MX" sz="900" b="1" i="1" dirty="0">
              <a:latin typeface="Calibri" pitchFamily="34" charset="0"/>
            </a:endParaRPr>
          </a:p>
        </p:txBody>
      </p:sp>
      <p:sp>
        <p:nvSpPr>
          <p:cNvPr id="26" name="11 CuadroTexto"/>
          <p:cNvSpPr txBox="1"/>
          <p:nvPr/>
        </p:nvSpPr>
        <p:spPr>
          <a:xfrm>
            <a:off x="3628247"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3.1%</a:t>
            </a:r>
            <a:endParaRPr lang="es-MX" sz="900" b="1" i="1" dirty="0">
              <a:latin typeface="Calibri" pitchFamily="34" charset="0"/>
            </a:endParaRPr>
          </a:p>
        </p:txBody>
      </p:sp>
      <p:sp>
        <p:nvSpPr>
          <p:cNvPr id="14" name="11 CuadroTexto"/>
          <p:cNvSpPr txBox="1"/>
          <p:nvPr/>
        </p:nvSpPr>
        <p:spPr>
          <a:xfrm>
            <a:off x="5014551"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99.5%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0.5%</a:t>
            </a:r>
            <a:endParaRPr lang="es-MX" sz="900" b="1" i="1" dirty="0">
              <a:latin typeface="Calibri" pitchFamily="34" charset="0"/>
            </a:endParaRPr>
          </a:p>
        </p:txBody>
      </p:sp>
      <p:sp>
        <p:nvSpPr>
          <p:cNvPr id="16" name="11 CuadroTexto"/>
          <p:cNvSpPr txBox="1"/>
          <p:nvPr/>
        </p:nvSpPr>
        <p:spPr>
          <a:xfrm>
            <a:off x="6435596"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9" name="11 CuadroTexto"/>
          <p:cNvSpPr txBox="1"/>
          <p:nvPr/>
        </p:nvSpPr>
        <p:spPr>
          <a:xfrm>
            <a:off x="7825107" y="60163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r>
              <a:rPr lang="es-MX" sz="1400" b="1" i="1" dirty="0">
                <a:latin typeface="Calibri" pitchFamily="34" charset="0"/>
              </a:rPr>
              <a:t>2012 </a:t>
            </a:r>
            <a:r>
              <a:rPr lang="es-MX" sz="1400" b="1" i="1" dirty="0" smtClean="0">
                <a:latin typeface="Calibri" pitchFamily="34" charset="0"/>
              </a:rPr>
              <a:t>a 2017</a:t>
            </a:r>
            <a:endParaRPr lang="es-MX" sz="1400" b="1" i="1" dirty="0">
              <a:latin typeface="Calibri" pitchFamily="34" charset="0"/>
            </a:endParaRP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31</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2932521816"/>
              </p:ext>
            </p:extLst>
          </p:nvPr>
        </p:nvGraphicFramePr>
        <p:xfrm>
          <a:off x="683568" y="1303162"/>
          <a:ext cx="7780601" cy="5006158"/>
        </p:xfrm>
        <a:graphic>
          <a:graphicData uri="http://schemas.openxmlformats.org/drawingml/2006/table">
            <a:tbl>
              <a:tblPr/>
              <a:tblGrid>
                <a:gridCol w="1086676"/>
                <a:gridCol w="1086676"/>
                <a:gridCol w="999742"/>
                <a:gridCol w="869341"/>
                <a:gridCol w="999742"/>
                <a:gridCol w="869341"/>
                <a:gridCol w="999742"/>
                <a:gridCol w="869341"/>
              </a:tblGrid>
              <a:tr h="249335">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Si</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49335">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512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467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1,283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1,290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54.6%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906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54.6%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906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2017</a:t>
                      </a:r>
                    </a:p>
                  </a:txBody>
                  <a:tcPr marL="8460" marR="8460" marT="8460" marB="0" anchor="ctr">
                    <a:lnL w="6350" cap="flat" cmpd="sng" algn="ctr">
                      <a:solidFill>
                        <a:srgbClr val="2DA2BF"/>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439</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52.0%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405</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48.0%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844</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439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52.0%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405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48.0%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844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extLst>
      <p:ext uri="{BB962C8B-B14F-4D97-AF65-F5344CB8AC3E}">
        <p14:creationId xmlns:p14="http://schemas.microsoft.com/office/powerpoint/2010/main" val="8440845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32</a:t>
            </a:fld>
            <a:endParaRPr lang="es-MX" dirty="0"/>
          </a:p>
        </p:txBody>
      </p:sp>
      <p:graphicFrame>
        <p:nvGraphicFramePr>
          <p:cNvPr id="6" name="5 Gráfico"/>
          <p:cNvGraphicFramePr/>
          <p:nvPr>
            <p:extLst>
              <p:ext uri="{D42A27DB-BD31-4B8C-83A1-F6EECF244321}">
                <p14:modId xmlns:p14="http://schemas.microsoft.com/office/powerpoint/2010/main" val="2047304643"/>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492443"/>
          </a:xfrm>
          <a:prstGeom prst="rect">
            <a:avLst/>
          </a:prstGeom>
        </p:spPr>
        <p:txBody>
          <a:bodyPr wrap="square">
            <a:spAutoFit/>
          </a:bodyPr>
          <a:lstStyle/>
          <a:p>
            <a:pPr algn="ctr"/>
            <a:r>
              <a:rPr lang="es-MX" sz="1300" b="1" dirty="0" smtClean="0">
                <a:latin typeface="Calibri" pitchFamily="34" charset="0"/>
              </a:rPr>
              <a:t>De no quedar conforme con la respuesta que recibió, ¿sabe que tiene derecho a interponer un recurso de revisión ante el INFODF?</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latin typeface="Calibri" pitchFamily="34" charset="0"/>
              </a:rPr>
              <a:t>2007 a </a:t>
            </a:r>
            <a:r>
              <a:rPr lang="es-MX" sz="1400" b="1" i="1" dirty="0" smtClean="0">
                <a:latin typeface="Calibri" pitchFamily="34" charset="0"/>
              </a:rPr>
              <a:t>2017</a:t>
            </a:r>
            <a:endParaRPr lang="es-MX" sz="1400" b="1" i="1" dirty="0">
              <a:latin typeface="Calibri" pitchFamily="34" charset="0"/>
            </a:endParaRP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latin typeface="Calibri" pitchFamily="34" charset="0"/>
              </a:rPr>
              <a:t>2007 a </a:t>
            </a:r>
            <a:r>
              <a:rPr lang="es-MX" sz="1400" b="1" i="1" dirty="0" smtClean="0">
                <a:latin typeface="Calibri" pitchFamily="34" charset="0"/>
              </a:rPr>
              <a:t>2017</a:t>
            </a:r>
            <a:endParaRPr lang="es-MX" sz="1400" b="1" i="1" dirty="0">
              <a:latin typeface="Calibri" pitchFamily="34" charset="0"/>
            </a:endParaRP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33</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1454896801"/>
              </p:ext>
            </p:extLst>
          </p:nvPr>
        </p:nvGraphicFramePr>
        <p:xfrm>
          <a:off x="980565" y="1700808"/>
          <a:ext cx="7164000" cy="4932000"/>
        </p:xfrm>
        <a:graphic>
          <a:graphicData uri="http://schemas.openxmlformats.org/drawingml/2006/table">
            <a:tbl>
              <a:tblPr/>
              <a:tblGrid>
                <a:gridCol w="2088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Sí</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6,064</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79.8%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1,533</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7,597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4,144</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81.5%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941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5,085</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6,606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88.1%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890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7,496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300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364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900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1,039</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63.1%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36.9%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18,885</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a:solidFill>
                            <a:schemeClr val="bg1"/>
                          </a:solidFill>
                          <a:latin typeface="Calibri"/>
                          <a:ea typeface="+mn-ea"/>
                          <a:cs typeface="+mn-cs"/>
                        </a:rPr>
                        <a:t>83.1%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3,846</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a:solidFill>
                            <a:schemeClr val="bg1"/>
                          </a:solidFill>
                          <a:latin typeface="Calibri"/>
                          <a:ea typeface="+mn-ea"/>
                          <a:cs typeface="+mn-cs"/>
                        </a:rPr>
                        <a:t>16.9%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22,731</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8" name="7 Rectángulo"/>
          <p:cNvSpPr/>
          <p:nvPr/>
        </p:nvSpPr>
        <p:spPr>
          <a:xfrm>
            <a:off x="810159" y="1124744"/>
            <a:ext cx="7510499" cy="461665"/>
          </a:xfrm>
          <a:prstGeom prst="rect">
            <a:avLst/>
          </a:prstGeom>
        </p:spPr>
        <p:txBody>
          <a:bodyPr wrap="square">
            <a:spAutoFit/>
          </a:bodyPr>
          <a:lstStyle/>
          <a:p>
            <a:pPr algn="ctr"/>
            <a:r>
              <a:rPr lang="es-MX" sz="1200" b="1" dirty="0" smtClean="0">
                <a:latin typeface="Calibri" pitchFamily="34" charset="0"/>
              </a:rPr>
              <a:t>De no quedar conforme con la respuesta que recibió, ¿sabe que tiene derecho a interponer un recurso de revisión ante el INFODF?</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solidFill>
                  <a:prstClr val="black"/>
                </a:solidFill>
                <a:latin typeface="Calibri" pitchFamily="34" charset="0"/>
              </a:rPr>
              <a:t>2012 </a:t>
            </a:r>
            <a:r>
              <a:rPr lang="es-MX" sz="1400" b="1" i="1" dirty="0" smtClean="0">
                <a:solidFill>
                  <a:prstClr val="black"/>
                </a:solidFill>
                <a:latin typeface="Calibri" pitchFamily="34" charset="0"/>
              </a:rPr>
              <a:t>a 2017</a:t>
            </a:r>
            <a:endParaRPr lang="es-MX" sz="1400" b="1" i="1" dirty="0">
              <a:solidFill>
                <a:prstClr val="black"/>
              </a:solidFill>
              <a:latin typeface="Calibri" pitchFamily="34" charset="0"/>
            </a:endParaRPr>
          </a:p>
          <a:p>
            <a:pPr lvl="0"/>
            <a:r>
              <a:rPr lang="es-MX" sz="1400" b="1" i="1" dirty="0" smtClean="0">
                <a:solidFill>
                  <a:prstClr val="black"/>
                </a:solidFill>
                <a:latin typeface="Calibri" pitchFamily="34" charset="0"/>
              </a:rPr>
              <a:t>Resultados </a:t>
            </a:r>
            <a:r>
              <a:rPr lang="es-MX" sz="1400" b="1" i="1" dirty="0">
                <a:solidFill>
                  <a:prstClr val="black"/>
                </a:solidFill>
                <a:latin typeface="Calibri" pitchFamily="34" charset="0"/>
              </a:rPr>
              <a:t>por </a:t>
            </a:r>
            <a:r>
              <a:rPr lang="es-MX" sz="1400" b="1" i="1" dirty="0" smtClean="0">
                <a:solidFill>
                  <a:prstClr val="black"/>
                </a:solidFill>
                <a:latin typeface="Calibri" pitchFamily="34" charset="0"/>
              </a:rPr>
              <a:t>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34</a:t>
            </a:fld>
            <a:endParaRPr lang="es-MX" dirty="0"/>
          </a:p>
        </p:txBody>
      </p:sp>
      <p:sp>
        <p:nvSpPr>
          <p:cNvPr id="18" name="17 Rectángulo"/>
          <p:cNvSpPr/>
          <p:nvPr/>
        </p:nvSpPr>
        <p:spPr>
          <a:xfrm>
            <a:off x="810159" y="1197052"/>
            <a:ext cx="7510499" cy="461665"/>
          </a:xfrm>
          <a:prstGeom prst="rect">
            <a:avLst/>
          </a:prstGeom>
        </p:spPr>
        <p:txBody>
          <a:bodyPr wrap="square">
            <a:spAutoFit/>
          </a:bodyPr>
          <a:lstStyle/>
          <a:p>
            <a:pPr algn="ctr"/>
            <a:r>
              <a:rPr lang="es-MX" sz="1200" b="1" dirty="0" smtClean="0">
                <a:latin typeface="Calibri" pitchFamily="34" charset="0"/>
              </a:rPr>
              <a:t>De no quedar conforme con la respuesta que recibió, ¿sabe que tiene derecho a interponer un recurso de revisión ante el INFODF?</a:t>
            </a:r>
          </a:p>
        </p:txBody>
      </p:sp>
      <p:graphicFrame>
        <p:nvGraphicFramePr>
          <p:cNvPr id="19" name="18 Gráfico"/>
          <p:cNvGraphicFramePr/>
          <p:nvPr>
            <p:extLst>
              <p:ext uri="{D42A27DB-BD31-4B8C-83A1-F6EECF244321}">
                <p14:modId xmlns:p14="http://schemas.microsoft.com/office/powerpoint/2010/main" val="3885143366"/>
              </p:ext>
            </p:extLst>
          </p:nvPr>
        </p:nvGraphicFramePr>
        <p:xfrm>
          <a:off x="206407" y="1844824"/>
          <a:ext cx="8712968" cy="417683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755656" y="6016323"/>
            <a:ext cx="720000" cy="784830"/>
          </a:xfrm>
          <a:prstGeom prst="rect">
            <a:avLst/>
          </a:prstGeom>
          <a:noFill/>
        </p:spPr>
        <p:txBody>
          <a:bodyPr wrap="square" rtlCol="0">
            <a:spAutoFit/>
          </a:bodyPr>
          <a:lstStyle/>
          <a:p>
            <a:pPr algn="ctr"/>
            <a:r>
              <a:rPr lang="es-MX" sz="900" b="1" i="1" dirty="0" smtClean="0">
                <a:latin typeface="Calibri" pitchFamily="34" charset="0"/>
              </a:rPr>
              <a:t>INFOMEX: 85.7%</a:t>
            </a:r>
          </a:p>
          <a:p>
            <a:pPr algn="ctr"/>
            <a:endParaRPr lang="es-MX" sz="900" b="1" i="1" dirty="0" smtClean="0">
              <a:latin typeface="Calibri" pitchFamily="34" charset="0"/>
            </a:endParaRPr>
          </a:p>
          <a:p>
            <a:pPr algn="ctr"/>
            <a:r>
              <a:rPr lang="es-MX" sz="900" b="1" i="1" dirty="0" smtClean="0">
                <a:latin typeface="Calibri" pitchFamily="34" charset="0"/>
              </a:rPr>
              <a:t>Buzones: 14.3%</a:t>
            </a:r>
            <a:endParaRPr lang="es-MX" sz="900" b="1" i="1" dirty="0">
              <a:latin typeface="Calibri" pitchFamily="34" charset="0"/>
            </a:endParaRPr>
          </a:p>
        </p:txBody>
      </p:sp>
      <p:sp>
        <p:nvSpPr>
          <p:cNvPr id="26" name="11 CuadroTexto"/>
          <p:cNvSpPr txBox="1"/>
          <p:nvPr/>
        </p:nvSpPr>
        <p:spPr>
          <a:xfrm>
            <a:off x="2231800"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90.9%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9.1%</a:t>
            </a:r>
            <a:endParaRPr lang="es-MX" sz="900" b="1" i="1" dirty="0">
              <a:latin typeface="Calibri" pitchFamily="34" charset="0"/>
            </a:endParaRPr>
          </a:p>
        </p:txBody>
      </p:sp>
      <p:sp>
        <p:nvSpPr>
          <p:cNvPr id="27" name="11 CuadroTexto"/>
          <p:cNvSpPr txBox="1"/>
          <p:nvPr/>
        </p:nvSpPr>
        <p:spPr>
          <a:xfrm>
            <a:off x="3589561"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14" name="11 CuadroTexto"/>
          <p:cNvSpPr txBox="1"/>
          <p:nvPr/>
        </p:nvSpPr>
        <p:spPr>
          <a:xfrm>
            <a:off x="5004048"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96.9%</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3.1%</a:t>
            </a:r>
            <a:endParaRPr lang="es-MX" sz="900" b="1" i="1" dirty="0">
              <a:latin typeface="Calibri" pitchFamily="34" charset="0"/>
            </a:endParaRPr>
          </a:p>
        </p:txBody>
      </p:sp>
      <p:sp>
        <p:nvSpPr>
          <p:cNvPr id="15" name="11 CuadroTexto"/>
          <p:cNvSpPr txBox="1"/>
          <p:nvPr/>
        </p:nvSpPr>
        <p:spPr>
          <a:xfrm>
            <a:off x="6480272" y="60077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6" name="11 CuadroTexto"/>
          <p:cNvSpPr txBox="1"/>
          <p:nvPr/>
        </p:nvSpPr>
        <p:spPr>
          <a:xfrm>
            <a:off x="7886184" y="598031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latin typeface="Calibri" pitchFamily="34" charset="0"/>
              </a:rPr>
              <a:t>2012 a </a:t>
            </a:r>
            <a:r>
              <a:rPr lang="es-MX" sz="1400" b="1" i="1" dirty="0" smtClean="0">
                <a:latin typeface="Calibri" pitchFamily="34" charset="0"/>
              </a:rPr>
              <a:t>2017</a:t>
            </a:r>
            <a:endParaRPr lang="es-MX" sz="1400" b="1" i="1" dirty="0">
              <a:latin typeface="Calibri" pitchFamily="34" charset="0"/>
            </a:endParaRP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35</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1988292974"/>
              </p:ext>
            </p:extLst>
          </p:nvPr>
        </p:nvGraphicFramePr>
        <p:xfrm>
          <a:off x="899593" y="1268758"/>
          <a:ext cx="7272807" cy="5328596"/>
        </p:xfrm>
        <a:graphic>
          <a:graphicData uri="http://schemas.openxmlformats.org/drawingml/2006/table">
            <a:tbl>
              <a:tblPr/>
              <a:tblGrid>
                <a:gridCol w="1015755"/>
                <a:gridCol w="1015755"/>
                <a:gridCol w="934494"/>
                <a:gridCol w="812605"/>
                <a:gridCol w="934494"/>
                <a:gridCol w="812605"/>
                <a:gridCol w="934494"/>
                <a:gridCol w="812605"/>
              </a:tblGrid>
              <a:tr h="265393">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Si</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65393">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1,763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1,718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1,890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1,560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2,318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1,315</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81.0%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308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1,623</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1,315</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81.0%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308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19.0%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1,623</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2017</a:t>
                      </a:r>
                    </a:p>
                  </a:txBody>
                  <a:tcPr marL="8460" marR="8460" marT="8460" marB="0" anchor="ctr">
                    <a:lnL w="6350" cap="flat" cmpd="sng" algn="ctr">
                      <a:solidFill>
                        <a:srgbClr val="2DA2BF"/>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1,395</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82.1%</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305</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17.9%</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1,700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1,395</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82.1%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305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1,700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Medio por el que se enteró del derecho a la información pública</a:t>
            </a:r>
          </a:p>
          <a:p>
            <a:r>
              <a:rPr lang="es-ES" sz="1400" b="1" i="1" dirty="0">
                <a:latin typeface="Calibri" pitchFamily="34" charset="0"/>
              </a:rPr>
              <a:t>2007 a </a:t>
            </a:r>
            <a:r>
              <a:rPr lang="es-ES" sz="1400" b="1" i="1" dirty="0" smtClean="0">
                <a:latin typeface="Calibri" pitchFamily="34" charset="0"/>
              </a:rPr>
              <a:t>2017</a:t>
            </a:r>
            <a:endParaRPr lang="es-MX"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36</a:t>
            </a:fld>
            <a:endParaRPr lang="es-MX" dirty="0"/>
          </a:p>
        </p:txBody>
      </p:sp>
      <p:graphicFrame>
        <p:nvGraphicFramePr>
          <p:cNvPr id="8" name="7 Tabla"/>
          <p:cNvGraphicFramePr>
            <a:graphicFrameLocks noGrp="1"/>
          </p:cNvGraphicFramePr>
          <p:nvPr>
            <p:extLst>
              <p:ext uri="{D42A27DB-BD31-4B8C-83A1-F6EECF244321}">
                <p14:modId xmlns:p14="http://schemas.microsoft.com/office/powerpoint/2010/main" val="718821463"/>
              </p:ext>
            </p:extLst>
          </p:nvPr>
        </p:nvGraphicFramePr>
        <p:xfrm>
          <a:off x="405281" y="1412776"/>
          <a:ext cx="8316000" cy="5292000"/>
        </p:xfrm>
        <a:graphic>
          <a:graphicData uri="http://schemas.openxmlformats.org/drawingml/2006/table">
            <a:tbl>
              <a:tblPr/>
              <a:tblGrid>
                <a:gridCol w="3240000"/>
                <a:gridCol w="900000"/>
                <a:gridCol w="792000"/>
                <a:gridCol w="900000"/>
                <a:gridCol w="792000"/>
                <a:gridCol w="900000"/>
                <a:gridCol w="792000"/>
              </a:tblGrid>
              <a:tr h="252000">
                <a:tc rowSpan="2">
                  <a:txBody>
                    <a:bodyPr/>
                    <a:lstStyle/>
                    <a:p>
                      <a:pPr algn="ctr" fontAlgn="ctr"/>
                      <a:r>
                        <a:rPr lang="es-ES" sz="1100" b="1" i="0" u="none" strike="noStrike" dirty="0">
                          <a:solidFill>
                            <a:srgbClr val="FFFFFF"/>
                          </a:solidFill>
                          <a:latin typeface="Calibri" pitchFamily="34" charset="0"/>
                        </a:rPr>
                        <a:t> </a:t>
                      </a:r>
                      <a:r>
                        <a:rPr lang="es-ES" sz="1100" b="1" i="0" u="none" strike="noStrike" dirty="0" smtClean="0">
                          <a:solidFill>
                            <a:srgbClr val="FFFFFF"/>
                          </a:solidFill>
                          <a:latin typeface="Calibri" pitchFamily="34" charset="0"/>
                        </a:rPr>
                        <a:t>Medio</a:t>
                      </a:r>
                      <a:endParaRPr lang="es-ES" sz="11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100" b="1" i="0" u="none" strike="noStrike" dirty="0" smtClean="0">
                          <a:solidFill>
                            <a:srgbClr val="FFFFFF"/>
                          </a:solidFill>
                          <a:latin typeface="Calibri" pitchFamily="34" charset="0"/>
                        </a:rPr>
                        <a:t>INFOMEX</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100" b="1" i="0" u="none" strike="noStrike" dirty="0" smtClean="0">
                          <a:solidFill>
                            <a:srgbClr val="FFFFFF"/>
                          </a:solidFill>
                          <a:latin typeface="Calibri" pitchFamily="34" charset="0"/>
                        </a:rPr>
                        <a:t>Buzones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100" b="1" i="0" u="none" strike="noStrike" dirty="0" smtClean="0">
                          <a:solidFill>
                            <a:srgbClr val="FFFFFF"/>
                          </a:solidFill>
                          <a:latin typeface="Calibri" pitchFamily="34" charset="0"/>
                        </a:rPr>
                        <a:t>Total</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252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Internet</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9,723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10,506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Amigos o conocidos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2,344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987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3,331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Televisión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2,016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904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2,920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Publicidad en vía pública o en transportes públicos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1,122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8.2%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1,453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Radio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1,282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1,437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Periódicos o revistas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1,037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178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1,215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smtClean="0">
                          <a:solidFill>
                            <a:srgbClr val="000000"/>
                          </a:solidFill>
                          <a:effectLst/>
                          <a:latin typeface="Calibri" panose="020F0502020204030204" pitchFamily="34" charset="0"/>
                          <a:cs typeface="Calibri" panose="020F0502020204030204" pitchFamily="34" charset="0"/>
                        </a:rPr>
                        <a:t>Por los Sujetos Obligados</a:t>
                      </a:r>
                      <a:endParaRPr lang="es-ES" sz="1100" b="1" i="0" u="none" strike="noStrike" dirty="0">
                        <a:solidFill>
                          <a:srgbClr val="000000"/>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618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En la escuela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372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Por conocimiento de la </a:t>
                      </a:r>
                      <a:r>
                        <a:rPr lang="es-ES" sz="1100" b="1" i="0" u="none" strike="noStrike" dirty="0" smtClean="0">
                          <a:solidFill>
                            <a:srgbClr val="000000"/>
                          </a:solidFill>
                          <a:effectLst/>
                          <a:latin typeface="Calibri" panose="020F0502020204030204" pitchFamily="34" charset="0"/>
                          <a:cs typeface="Calibri" panose="020F0502020204030204" pitchFamily="34" charset="0"/>
                        </a:rPr>
                        <a:t>LTAIPRC</a:t>
                      </a:r>
                      <a:endParaRPr lang="es-ES" sz="1100" b="1" i="0" u="none" strike="noStrike" dirty="0">
                        <a:solidFill>
                          <a:srgbClr val="000000"/>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En el trabajo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pt-BR" sz="1100" b="1" i="0" u="none" strike="noStrike" dirty="0">
                          <a:solidFill>
                            <a:srgbClr val="000000"/>
                          </a:solidFill>
                          <a:effectLst/>
                          <a:latin typeface="Calibri" panose="020F0502020204030204" pitchFamily="34" charset="0"/>
                          <a:cs typeface="Calibri" panose="020F0502020204030204" pitchFamily="34" charset="0"/>
                        </a:rPr>
                        <a:t>Diplomado, curso</a:t>
                      </a:r>
                      <a:r>
                        <a:rPr lang="pt-BR" sz="1100" b="1" i="0" u="none" strike="noStrike" dirty="0" smtClean="0">
                          <a:solidFill>
                            <a:srgbClr val="000000"/>
                          </a:solidFill>
                          <a:effectLst/>
                          <a:latin typeface="Calibri" panose="020F0502020204030204" pitchFamily="34" charset="0"/>
                          <a:cs typeface="Calibri" panose="020F0502020204030204" pitchFamily="34" charset="0"/>
                        </a:rPr>
                        <a:t>, </a:t>
                      </a:r>
                      <a:r>
                        <a:rPr lang="pt-BR" sz="1100" b="1" i="0" u="none" strike="noStrike" dirty="0" err="1" smtClean="0">
                          <a:solidFill>
                            <a:srgbClr val="000000"/>
                          </a:solidFill>
                          <a:effectLst/>
                          <a:latin typeface="Calibri" panose="020F0502020204030204" pitchFamily="34" charset="0"/>
                          <a:cs typeface="Calibri" panose="020F0502020204030204" pitchFamily="34" charset="0"/>
                        </a:rPr>
                        <a:t>taller</a:t>
                      </a:r>
                      <a:r>
                        <a:rPr lang="pt-BR" sz="1100" b="1" i="0" u="none" strike="noStrike" dirty="0" smtClean="0">
                          <a:solidFill>
                            <a:srgbClr val="000000"/>
                          </a:solidFill>
                          <a:effectLst/>
                          <a:latin typeface="Calibri" panose="020F0502020204030204" pitchFamily="34" charset="0"/>
                          <a:cs typeface="Calibri" panose="020F0502020204030204" pitchFamily="34" charset="0"/>
                        </a:rPr>
                        <a:t> </a:t>
                      </a:r>
                      <a:r>
                        <a:rPr lang="pt-BR" sz="1100" b="1" i="0" u="none" strike="noStrike" dirty="0">
                          <a:solidFill>
                            <a:srgbClr val="000000"/>
                          </a:solidFill>
                          <a:effectLst/>
                          <a:latin typeface="Calibri" panose="020F0502020204030204" pitchFamily="34" charset="0"/>
                          <a:cs typeface="Calibri" panose="020F0502020204030204" pitchFamily="34" charset="0"/>
                        </a:rPr>
                        <a:t>o conferencia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Organismos de la Sociedad Civil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Interés propio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Por medio del </a:t>
                      </a:r>
                      <a:r>
                        <a:rPr lang="es-ES" sz="1100" b="1" i="0" u="none" strike="noStrike" dirty="0" smtClean="0">
                          <a:solidFill>
                            <a:srgbClr val="000000"/>
                          </a:solidFill>
                          <a:effectLst/>
                          <a:latin typeface="Calibri" panose="020F0502020204030204" pitchFamily="34" charset="0"/>
                          <a:cs typeface="Calibri" panose="020F0502020204030204" pitchFamily="34" charset="0"/>
                        </a:rPr>
                        <a:t>INAI</a:t>
                      </a:r>
                      <a:endParaRPr lang="es-ES" sz="1100" b="1" i="0" u="none" strike="noStrike" dirty="0">
                        <a:solidFill>
                          <a:srgbClr val="000000"/>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68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Por medio del </a:t>
                      </a:r>
                      <a:r>
                        <a:rPr lang="es-ES" sz="1100" b="1" i="0" u="none" strike="noStrike" dirty="0" smtClean="0">
                          <a:solidFill>
                            <a:srgbClr val="000000"/>
                          </a:solidFill>
                          <a:effectLst/>
                          <a:latin typeface="Calibri" panose="020F0502020204030204" pitchFamily="34" charset="0"/>
                          <a:cs typeface="Calibri" panose="020F0502020204030204" pitchFamily="34" charset="0"/>
                        </a:rPr>
                        <a:t>INFODF</a:t>
                      </a:r>
                      <a:endParaRPr lang="es-ES" sz="1100" b="1" i="0" u="none" strike="noStrike" dirty="0">
                        <a:solidFill>
                          <a:srgbClr val="000000"/>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Por dependencias del Gobierno Federal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En la </a:t>
                      </a:r>
                      <a:r>
                        <a:rPr lang="es-ES" sz="1100" b="1" i="0" u="none" strike="noStrike" dirty="0" smtClean="0">
                          <a:solidFill>
                            <a:srgbClr val="000000"/>
                          </a:solidFill>
                          <a:effectLst/>
                          <a:latin typeface="Calibri" panose="020F0502020204030204" pitchFamily="34" charset="0"/>
                          <a:cs typeface="Calibri" panose="020F0502020204030204" pitchFamily="34" charset="0"/>
                        </a:rPr>
                        <a:t>GOCDMX - </a:t>
                      </a:r>
                      <a:r>
                        <a:rPr lang="es-ES" sz="1100" b="1" i="0" u="none" strike="noStrike" dirty="0">
                          <a:solidFill>
                            <a:srgbClr val="000000"/>
                          </a:solidFill>
                          <a:effectLst/>
                          <a:latin typeface="Calibri" panose="020F0502020204030204" pitchFamily="34" charset="0"/>
                          <a:cs typeface="Calibri" panose="020F0502020204030204" pitchFamily="34" charset="0"/>
                        </a:rPr>
                        <a:t>Diario de la Federación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Feria de la Transparencia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smtClean="0">
                          <a:solidFill>
                            <a:srgbClr val="000000"/>
                          </a:solidFill>
                          <a:effectLst/>
                          <a:latin typeface="Calibri" panose="020F0502020204030204" pitchFamily="34" charset="0"/>
                          <a:cs typeface="Calibri" panose="020F0502020204030204" pitchFamily="34" charset="0"/>
                        </a:rPr>
                        <a:t>-</a:t>
                      </a:r>
                      <a:endParaRPr lang="es-ES" sz="11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smtClean="0">
                          <a:solidFill>
                            <a:srgbClr val="000000"/>
                          </a:solidFill>
                          <a:effectLst/>
                          <a:latin typeface="Calibri" panose="020F0502020204030204" pitchFamily="34" charset="0"/>
                          <a:cs typeface="Calibri" panose="020F0502020204030204" pitchFamily="34" charset="0"/>
                        </a:rPr>
                        <a:t>-</a:t>
                      </a:r>
                      <a:endParaRPr lang="es-ES" sz="11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Debate de Diputados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smtClean="0">
                          <a:solidFill>
                            <a:srgbClr val="000000"/>
                          </a:solidFill>
                          <a:effectLst/>
                          <a:latin typeface="Calibri" panose="020F0502020204030204" pitchFamily="34" charset="0"/>
                          <a:cs typeface="Calibri" panose="020F0502020204030204" pitchFamily="34" charset="0"/>
                        </a:rPr>
                        <a:t>-</a:t>
                      </a:r>
                      <a:endParaRPr lang="es-ES" sz="11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smtClean="0">
                          <a:solidFill>
                            <a:srgbClr val="000000"/>
                          </a:solidFill>
                          <a:effectLst/>
                          <a:latin typeface="Calibri" panose="020F0502020204030204" pitchFamily="34" charset="0"/>
                          <a:cs typeface="Calibri" panose="020F0502020204030204" pitchFamily="34" charset="0"/>
                        </a:rPr>
                        <a:t>-</a:t>
                      </a:r>
                      <a:endParaRPr lang="es-ES" sz="11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Estación del metro Etiopía-Plaza de la Transparencia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b"/>
                      <a:r>
                        <a:rPr lang="es-ES" sz="1100" b="1" i="0" u="none" strike="noStrike" dirty="0">
                          <a:solidFill>
                            <a:srgbClr val="000000"/>
                          </a:solidFill>
                          <a:effectLst/>
                          <a:latin typeface="Calibri" panose="020F0502020204030204" pitchFamily="34" charset="0"/>
                          <a:cs typeface="Calibri" panose="020F0502020204030204" pitchFamily="34" charset="0"/>
                        </a:rPr>
                        <a:t>Otro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a:solidFill>
                            <a:srgbClr val="000000"/>
                          </a:solidFill>
                          <a:effectLst/>
                          <a:latin typeface="Calibri" panose="020F0502020204030204" pitchFamily="34" charset="0"/>
                          <a:cs typeface="Calibri" panose="020F0502020204030204" pitchFamily="34" charset="0"/>
                        </a:rPr>
                        <a:t>390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100" b="1"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100" b="1" i="0" u="none" strike="noStrike" dirty="0">
                          <a:solidFill>
                            <a:schemeClr val="bg1"/>
                          </a:solidFill>
                          <a:effectLst/>
                          <a:latin typeface="Calibri" panose="020F0502020204030204" pitchFamily="34" charset="0"/>
                          <a:cs typeface="Calibri" panose="020F0502020204030204" pitchFamily="34" charset="0"/>
                        </a:rPr>
                        <a:t>Total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100" b="1" i="0" u="none" strike="noStrike" kern="1200" dirty="0" smtClean="0">
                          <a:solidFill>
                            <a:schemeClr val="bg1"/>
                          </a:solidFill>
                          <a:effectLst/>
                          <a:latin typeface="Calibri" panose="020F0502020204030204" pitchFamily="34" charset="0"/>
                          <a:ea typeface="+mn-ea"/>
                          <a:cs typeface="Calibri" panose="020F0502020204030204" pitchFamily="34" charset="0"/>
                        </a:rPr>
                        <a:t>19,279</a:t>
                      </a:r>
                      <a:endParaRPr kumimoji="0" lang="es-MX" sz="11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100" b="1" i="0" u="none" strike="noStrike" kern="1200" dirty="0" smtClean="0">
                          <a:solidFill>
                            <a:schemeClr val="bg1"/>
                          </a:solidFill>
                          <a:effectLst/>
                          <a:latin typeface="Calibri" panose="020F0502020204030204" pitchFamily="34" charset="0"/>
                          <a:ea typeface="+mn-ea"/>
                          <a:cs typeface="Calibri" panose="020F0502020204030204" pitchFamily="34" charset="0"/>
                        </a:rPr>
                        <a:t>100%</a:t>
                      </a:r>
                      <a:endParaRPr kumimoji="0" lang="es-MX" sz="11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100" b="1" i="0" u="none" strike="noStrike" kern="1200" dirty="0" smtClean="0">
                          <a:solidFill>
                            <a:schemeClr val="bg1"/>
                          </a:solidFill>
                          <a:effectLst/>
                          <a:latin typeface="Calibri" panose="020F0502020204030204" pitchFamily="34" charset="0"/>
                          <a:ea typeface="+mn-ea"/>
                          <a:cs typeface="Calibri" panose="020F0502020204030204" pitchFamily="34" charset="0"/>
                        </a:rPr>
                        <a:t>4,045</a:t>
                      </a:r>
                      <a:endParaRPr kumimoji="0" lang="es-MX" sz="11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100" b="1" i="0" u="none" strike="noStrike" kern="1200" dirty="0" smtClean="0">
                          <a:solidFill>
                            <a:schemeClr val="bg1"/>
                          </a:solidFill>
                          <a:effectLst/>
                          <a:latin typeface="Calibri" panose="020F0502020204030204" pitchFamily="34" charset="0"/>
                          <a:ea typeface="+mn-ea"/>
                          <a:cs typeface="Calibri" panose="020F0502020204030204" pitchFamily="34" charset="0"/>
                        </a:rPr>
                        <a:t>100%</a:t>
                      </a:r>
                      <a:endParaRPr kumimoji="0" lang="es-MX" sz="11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100" b="1" i="0" u="none" strike="noStrike" kern="1200" dirty="0" smtClean="0">
                          <a:solidFill>
                            <a:schemeClr val="bg1"/>
                          </a:solidFill>
                          <a:effectLst/>
                          <a:latin typeface="Calibri" panose="020F0502020204030204" pitchFamily="34" charset="0"/>
                          <a:ea typeface="+mn-ea"/>
                          <a:cs typeface="Calibri" panose="020F0502020204030204" pitchFamily="34" charset="0"/>
                        </a:rPr>
                        <a:t>23,324</a:t>
                      </a:r>
                      <a:endParaRPr kumimoji="0" lang="es-MX" sz="11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100" b="1" i="0" u="none" strike="noStrike" kern="1200" dirty="0" smtClean="0">
                          <a:solidFill>
                            <a:schemeClr val="bg1"/>
                          </a:solidFill>
                          <a:effectLst/>
                          <a:latin typeface="Calibri" panose="020F0502020204030204" pitchFamily="34" charset="0"/>
                          <a:ea typeface="+mn-ea"/>
                          <a:cs typeface="Calibri" panose="020F0502020204030204" pitchFamily="34" charset="0"/>
                        </a:rPr>
                        <a:t>100%</a:t>
                      </a:r>
                      <a:endParaRPr kumimoji="0" lang="es-MX" sz="11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7" name="6 Rectángulo"/>
          <p:cNvSpPr/>
          <p:nvPr/>
        </p:nvSpPr>
        <p:spPr>
          <a:xfrm>
            <a:off x="810159" y="1063769"/>
            <a:ext cx="7510499" cy="276999"/>
          </a:xfrm>
          <a:prstGeom prst="rect">
            <a:avLst/>
          </a:prstGeom>
        </p:spPr>
        <p:txBody>
          <a:bodyPr wrap="square">
            <a:spAutoFit/>
          </a:bodyPr>
          <a:lstStyle/>
          <a:p>
            <a:pPr algn="ctr"/>
            <a:r>
              <a:rPr lang="es-MX" sz="1200" b="1" dirty="0" smtClean="0">
                <a:latin typeface="Calibri" pitchFamily="34" charset="0"/>
              </a:rPr>
              <a:t>¿Por cuál medio se enteró del derecho de acceso a la información pública?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Gráfico"/>
          <p:cNvGraphicFramePr/>
          <p:nvPr>
            <p:extLst>
              <p:ext uri="{D42A27DB-BD31-4B8C-83A1-F6EECF244321}">
                <p14:modId xmlns:p14="http://schemas.microsoft.com/office/powerpoint/2010/main" val="2285997316"/>
              </p:ext>
            </p:extLst>
          </p:nvPr>
        </p:nvGraphicFramePr>
        <p:xfrm>
          <a:off x="495271" y="1785926"/>
          <a:ext cx="8148696" cy="4714908"/>
        </p:xfrm>
        <a:graphic>
          <a:graphicData uri="http://schemas.openxmlformats.org/drawingml/2006/chart">
            <c:chart xmlns:c="http://schemas.openxmlformats.org/drawingml/2006/chart" xmlns:r="http://schemas.openxmlformats.org/officeDocument/2006/relationships" r:id="rId3"/>
          </a:graphicData>
        </a:graphic>
      </p:graphicFrame>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37</a:t>
            </a:fld>
            <a:endParaRPr lang="es-MX" dirty="0"/>
          </a:p>
        </p:txBody>
      </p:sp>
      <p:sp>
        <p:nvSpPr>
          <p:cNvPr id="7" name="6 Rectángulo"/>
          <p:cNvSpPr/>
          <p:nvPr/>
        </p:nvSpPr>
        <p:spPr>
          <a:xfrm>
            <a:off x="838158" y="1495817"/>
            <a:ext cx="7448618" cy="276999"/>
          </a:xfrm>
          <a:prstGeom prst="rect">
            <a:avLst/>
          </a:prstGeom>
        </p:spPr>
        <p:txBody>
          <a:bodyPr wrap="square">
            <a:spAutoFit/>
          </a:bodyPr>
          <a:lstStyle/>
          <a:p>
            <a:pPr algn="ctr"/>
            <a:r>
              <a:rPr lang="es-MX" sz="1200" b="1" dirty="0" smtClean="0">
                <a:latin typeface="Calibri" pitchFamily="34" charset="0"/>
              </a:rPr>
              <a:t>Sexo</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a:p>
            <a:pPr lvl="0"/>
            <a:r>
              <a:rPr lang="es-ES" sz="1400" b="1" i="1" dirty="0">
                <a:solidFill>
                  <a:prstClr val="black"/>
                </a:solidFill>
                <a:latin typeface="Calibri" pitchFamily="34" charset="0"/>
              </a:rPr>
              <a:t>2007 a </a:t>
            </a:r>
            <a:r>
              <a:rPr lang="es-ES" sz="1400" b="1" i="1" dirty="0" smtClean="0">
                <a:solidFill>
                  <a:prstClr val="black"/>
                </a:solidFill>
                <a:latin typeface="Calibri" pitchFamily="34" charset="0"/>
              </a:rPr>
              <a:t>2017</a:t>
            </a:r>
            <a:endParaRPr lang="es-MX" b="1" dirty="0" smtClean="0">
              <a:latin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38</a:t>
            </a:fld>
            <a:endParaRPr lang="es-MX" dirty="0"/>
          </a:p>
        </p:txBody>
      </p:sp>
      <p:sp>
        <p:nvSpPr>
          <p:cNvPr id="14" name="13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Grupos de edad</a:t>
            </a:r>
          </a:p>
        </p:txBody>
      </p:sp>
      <p:graphicFrame>
        <p:nvGraphicFramePr>
          <p:cNvPr id="7" name="6 Tabla"/>
          <p:cNvGraphicFramePr>
            <a:graphicFrameLocks noGrp="1"/>
          </p:cNvGraphicFramePr>
          <p:nvPr>
            <p:extLst>
              <p:ext uri="{D42A27DB-BD31-4B8C-83A1-F6EECF244321}">
                <p14:modId xmlns:p14="http://schemas.microsoft.com/office/powerpoint/2010/main" val="3990743430"/>
              </p:ext>
            </p:extLst>
          </p:nvPr>
        </p:nvGraphicFramePr>
        <p:xfrm>
          <a:off x="1161024" y="2357430"/>
          <a:ext cx="6840000" cy="3240000"/>
        </p:xfrm>
        <a:graphic>
          <a:graphicData uri="http://schemas.openxmlformats.org/drawingml/2006/table">
            <a:tbl>
              <a:tblPr/>
              <a:tblGrid>
                <a:gridCol w="144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Grupo de edad</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marL="50800" indent="0" algn="l" fontAlgn="ctr"/>
                      <a:r>
                        <a:rPr lang="es-MX" sz="1200" b="1" i="0" u="none" strike="noStrike" dirty="0" smtClean="0">
                          <a:solidFill>
                            <a:srgbClr val="000000"/>
                          </a:solidFill>
                          <a:latin typeface="Calibri"/>
                        </a:rPr>
                        <a:t>Hasta 19 </a:t>
                      </a:r>
                      <a:r>
                        <a:rPr lang="es-MX" sz="1200" b="1" i="0" u="none" strike="noStrike" dirty="0">
                          <a:solidFill>
                            <a:srgbClr val="000000"/>
                          </a:solidFill>
                          <a:latin typeface="Calibri"/>
                        </a:rPr>
                        <a:t>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20 a 29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5,394</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5,885</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34.9%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30 a 39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3,668</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27.3%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4,437</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40 a 49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2,373</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17.7%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871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3,244</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19.3%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50 a 59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1,355</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22.3%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2,120</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60 a 69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452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365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70 o más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161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b"/>
                      <a:r>
                        <a:rPr lang="es-MX" sz="1200" b="1" i="0" u="none" strike="noStrike" dirty="0" smtClean="0">
                          <a:solidFill>
                            <a:schemeClr val="bg1"/>
                          </a:solidFill>
                          <a:latin typeface="Calibri" pitchFamily="34" charset="0"/>
                        </a:rPr>
                        <a:t>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13,414</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3,425</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16,839</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a:p>
            <a:pPr lvl="0"/>
            <a:r>
              <a:rPr lang="es-ES" sz="1400" b="1" i="1" dirty="0">
                <a:solidFill>
                  <a:prstClr val="black"/>
                </a:solidFill>
                <a:latin typeface="Calibri" pitchFamily="34" charset="0"/>
              </a:rPr>
              <a:t>2007 a </a:t>
            </a:r>
            <a:r>
              <a:rPr lang="es-ES" sz="1400" b="1" i="1" dirty="0" smtClean="0">
                <a:solidFill>
                  <a:prstClr val="black"/>
                </a:solidFill>
                <a:latin typeface="Calibri" pitchFamily="34" charset="0"/>
              </a:rPr>
              <a:t>2017</a:t>
            </a:r>
            <a:endParaRPr lang="es-MX" b="1" dirty="0" smtClean="0">
              <a:latin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39</a:t>
            </a:fld>
            <a:endParaRPr lang="es-MX" dirty="0"/>
          </a:p>
        </p:txBody>
      </p:sp>
      <p:sp>
        <p:nvSpPr>
          <p:cNvPr id="14" name="13 Rectángulo"/>
          <p:cNvSpPr/>
          <p:nvPr/>
        </p:nvSpPr>
        <p:spPr>
          <a:xfrm>
            <a:off x="738721" y="1074508"/>
            <a:ext cx="7653375" cy="276999"/>
          </a:xfrm>
          <a:prstGeom prst="rect">
            <a:avLst/>
          </a:prstGeom>
        </p:spPr>
        <p:txBody>
          <a:bodyPr wrap="square">
            <a:spAutoFit/>
          </a:bodyPr>
          <a:lstStyle/>
          <a:p>
            <a:pPr algn="ctr"/>
            <a:r>
              <a:rPr lang="es-MX" sz="1200" b="1" dirty="0" smtClean="0">
                <a:latin typeface="Calibri" pitchFamily="34" charset="0"/>
              </a:rPr>
              <a:t>Ocupación</a:t>
            </a:r>
          </a:p>
        </p:txBody>
      </p:sp>
      <p:graphicFrame>
        <p:nvGraphicFramePr>
          <p:cNvPr id="7" name="6 Tabla"/>
          <p:cNvGraphicFramePr>
            <a:graphicFrameLocks noGrp="1"/>
          </p:cNvGraphicFramePr>
          <p:nvPr>
            <p:extLst>
              <p:ext uri="{D42A27DB-BD31-4B8C-83A1-F6EECF244321}">
                <p14:modId xmlns:p14="http://schemas.microsoft.com/office/powerpoint/2010/main" val="512024980"/>
              </p:ext>
            </p:extLst>
          </p:nvPr>
        </p:nvGraphicFramePr>
        <p:xfrm>
          <a:off x="522026" y="1491476"/>
          <a:ext cx="8100000" cy="5148000"/>
        </p:xfrm>
        <a:graphic>
          <a:graphicData uri="http://schemas.openxmlformats.org/drawingml/2006/table">
            <a:tbl>
              <a:tblPr/>
              <a:tblGrid>
                <a:gridCol w="2700000"/>
                <a:gridCol w="972000"/>
                <a:gridCol w="828000"/>
                <a:gridCol w="972000"/>
                <a:gridCol w="828000"/>
                <a:gridCol w="972000"/>
                <a:gridCol w="828000"/>
              </a:tblGrid>
              <a:tr h="288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Ocupación</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288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Académico o Estudiante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6,952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44.0%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503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7,455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38.1%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Empleado u obrero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2,167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18.5%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2,866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14.6%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Servidor Público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1,560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24.7%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2,492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Empresario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1,029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1,218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ONG</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956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1,027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5.2%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Medios de comunicación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995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Comerciante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470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495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Hogar</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496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751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Consultor / Profesionista independiente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402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552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Jubilado / Pensionado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172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4.6%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Desempleado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Abogado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Asociación política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Comité Vecinal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Contralor Ciudadano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Asociación de padres de familia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b"/>
                      <a:r>
                        <a:rPr lang="es-ES" sz="1200" b="1" i="0" u="none" strike="noStrike" dirty="0">
                          <a:solidFill>
                            <a:srgbClr val="000000"/>
                          </a:solidFill>
                          <a:effectLst/>
                          <a:latin typeface="Calibri" panose="020F0502020204030204" pitchFamily="34" charset="0"/>
                          <a:cs typeface="Calibri" panose="020F0502020204030204" pitchFamily="34" charset="0"/>
                        </a:rPr>
                        <a:t>Otro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88000">
                <a:tc>
                  <a:txBody>
                    <a:bodyPr/>
                    <a:lstStyle/>
                    <a:p>
                      <a:pPr algn="l" fontAlgn="t"/>
                      <a:r>
                        <a:rPr lang="es-ES" sz="1200" b="1" i="0" u="none" strike="noStrike" dirty="0">
                          <a:solidFill>
                            <a:schemeClr val="bg1"/>
                          </a:solidFill>
                          <a:effectLst/>
                          <a:latin typeface="Calibri" panose="020F0502020204030204" pitchFamily="34" charset="0"/>
                          <a:cs typeface="Calibri" panose="020F0502020204030204" pitchFamily="34" charset="0"/>
                        </a:rPr>
                        <a:t>Total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effectLst/>
                          <a:latin typeface="Calibri" panose="020F0502020204030204" pitchFamily="34" charset="0"/>
                          <a:ea typeface="+mn-ea"/>
                          <a:cs typeface="Calibri" panose="020F0502020204030204" pitchFamily="34" charset="0"/>
                        </a:rPr>
                        <a:t>15,787</a:t>
                      </a:r>
                      <a:endParaRPr kumimoji="0" lang="es-MX" sz="12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effectLst/>
                          <a:latin typeface="Calibri" panose="020F0502020204030204" pitchFamily="34" charset="0"/>
                          <a:ea typeface="+mn-ea"/>
                          <a:cs typeface="Calibri" panose="020F0502020204030204" pitchFamily="34" charset="0"/>
                        </a:rPr>
                        <a:t>100%</a:t>
                      </a:r>
                      <a:endParaRPr kumimoji="0" lang="es-MX" sz="12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effectLst/>
                          <a:latin typeface="Calibri" panose="020F0502020204030204" pitchFamily="34" charset="0"/>
                          <a:ea typeface="+mn-ea"/>
                          <a:cs typeface="Calibri" panose="020F0502020204030204" pitchFamily="34" charset="0"/>
                        </a:rPr>
                        <a:t>3,778</a:t>
                      </a:r>
                      <a:endParaRPr kumimoji="0" lang="es-MX" sz="12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a:solidFill>
                            <a:schemeClr val="bg1"/>
                          </a:solidFill>
                          <a:effectLst/>
                          <a:latin typeface="Calibri" panose="020F0502020204030204" pitchFamily="34" charset="0"/>
                          <a:ea typeface="+mn-ea"/>
                          <a:cs typeface="Calibri" panose="020F0502020204030204" pitchFamily="34" charset="0"/>
                        </a:rPr>
                        <a:t>100.0%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effectLst/>
                          <a:latin typeface="Calibri" panose="020F0502020204030204" pitchFamily="34" charset="0"/>
                          <a:ea typeface="+mn-ea"/>
                          <a:cs typeface="Calibri" panose="020F0502020204030204" pitchFamily="34" charset="0"/>
                        </a:rPr>
                        <a:t>19,565</a:t>
                      </a:r>
                      <a:endParaRPr kumimoji="0" lang="es-MX" sz="12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effectLst/>
                          <a:latin typeface="Calibri" panose="020F0502020204030204" pitchFamily="34" charset="0"/>
                          <a:ea typeface="+mn-ea"/>
                          <a:cs typeface="Calibri" panose="020F0502020204030204" pitchFamily="34" charset="0"/>
                        </a:rPr>
                        <a:t>100%</a:t>
                      </a:r>
                      <a:endParaRPr kumimoji="0" lang="es-MX" sz="1200" b="1" i="0" u="none" strike="noStrike" kern="1200" dirty="0">
                        <a:solidFill>
                          <a:schemeClr val="bg1"/>
                        </a:solidFill>
                        <a:effectLst/>
                        <a:latin typeface="Calibri" panose="020F0502020204030204" pitchFamily="34" charset="0"/>
                        <a:ea typeface="+mn-ea"/>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a:p>
            <a:pPr lvl="0"/>
            <a:r>
              <a:rPr lang="es-ES" sz="1400" b="1" i="1" dirty="0">
                <a:solidFill>
                  <a:prstClr val="black"/>
                </a:solidFill>
                <a:latin typeface="Calibri" pitchFamily="34" charset="0"/>
              </a:rPr>
              <a:t>2007 a </a:t>
            </a:r>
            <a:r>
              <a:rPr lang="es-ES" sz="1400" b="1" i="1" dirty="0" smtClean="0">
                <a:solidFill>
                  <a:prstClr val="black"/>
                </a:solidFill>
                <a:latin typeface="Calibri" pitchFamily="34" charset="0"/>
              </a:rPr>
              <a:t>2017</a:t>
            </a:r>
            <a:endParaRPr lang="es-MX" b="1" dirty="0" smtClean="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0964" y="2710661"/>
            <a:ext cx="7762576" cy="646331"/>
          </a:xfrm>
          <a:prstGeom prst="rect">
            <a:avLst/>
          </a:prstGeom>
        </p:spPr>
        <p:txBody>
          <a:bodyPr wrap="square">
            <a:spAutoFit/>
          </a:bodyPr>
          <a:lstStyle/>
          <a:p>
            <a:pPr algn="ctr"/>
            <a:r>
              <a:rPr lang="es-MX" sz="3600" b="1" dirty="0" smtClean="0">
                <a:latin typeface="Calibri" pitchFamily="34" charset="0"/>
              </a:rPr>
              <a:t>Introducción</a:t>
            </a:r>
            <a:endParaRPr lang="es-ES" sz="1200" i="1" dirty="0" smtClean="0">
              <a:latin typeface="Calibri" pitchFamily="34" charset="0"/>
            </a:endParaRPr>
          </a:p>
        </p:txBody>
      </p:sp>
    </p:spTree>
    <p:extLst>
      <p:ext uri="{BB962C8B-B14F-4D97-AF65-F5344CB8AC3E}">
        <p14:creationId xmlns:p14="http://schemas.microsoft.com/office/powerpoint/2010/main" val="2586404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40</a:t>
            </a:fld>
            <a:endParaRPr lang="es-MX" dirty="0"/>
          </a:p>
        </p:txBody>
      </p:sp>
      <p:graphicFrame>
        <p:nvGraphicFramePr>
          <p:cNvPr id="10" name="9 Tabla"/>
          <p:cNvGraphicFramePr>
            <a:graphicFrameLocks noGrp="1"/>
          </p:cNvGraphicFramePr>
          <p:nvPr>
            <p:extLst>
              <p:ext uri="{D42A27DB-BD31-4B8C-83A1-F6EECF244321}">
                <p14:modId xmlns:p14="http://schemas.microsoft.com/office/powerpoint/2010/main" val="1239425959"/>
              </p:ext>
            </p:extLst>
          </p:nvPr>
        </p:nvGraphicFramePr>
        <p:xfrm>
          <a:off x="862233" y="2571744"/>
          <a:ext cx="7380000" cy="2916000"/>
        </p:xfrm>
        <a:graphic>
          <a:graphicData uri="http://schemas.openxmlformats.org/drawingml/2006/table">
            <a:tbl>
              <a:tblPr/>
              <a:tblGrid>
                <a:gridCol w="198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Escolaridad</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algn="l" fontAlgn="ctr"/>
                      <a:r>
                        <a:rPr lang="es-MX" sz="1200" b="1" i="0" u="none" strike="noStrike" dirty="0" smtClean="0">
                          <a:solidFill>
                            <a:srgbClr val="000000"/>
                          </a:solidFill>
                          <a:latin typeface="Calibri"/>
                        </a:rPr>
                        <a:t>Sin </a:t>
                      </a:r>
                      <a:r>
                        <a:rPr lang="es-MX" sz="1200" b="1" i="0" u="none" strike="noStrike" dirty="0">
                          <a:solidFill>
                            <a:srgbClr val="000000"/>
                          </a:solidFill>
                          <a:latin typeface="Calibri"/>
                        </a:rPr>
                        <a:t>estudios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72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104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Primaria</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126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234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360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Secundaria</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273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949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24.4%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smtClean="0">
                          <a:solidFill>
                            <a:srgbClr val="000000"/>
                          </a:solidFill>
                          <a:latin typeface="Calibri"/>
                          <a:ea typeface="+mn-ea"/>
                          <a:cs typeface="+mn-cs"/>
                        </a:rPr>
                        <a:t>1,222</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6.1%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Bachillerato </a:t>
                      </a:r>
                      <a:r>
                        <a:rPr lang="es-MX" sz="1200" b="1" i="0" u="none" strike="noStrike" dirty="0">
                          <a:solidFill>
                            <a:srgbClr val="000000"/>
                          </a:solidFill>
                          <a:latin typeface="Calibri"/>
                        </a:rPr>
                        <a:t>o Carrera Técnica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smtClean="0">
                          <a:solidFill>
                            <a:srgbClr val="000000"/>
                          </a:solidFill>
                          <a:latin typeface="Calibri"/>
                          <a:ea typeface="+mn-ea"/>
                          <a:cs typeface="+mn-cs"/>
                        </a:rPr>
                        <a:t>1,617</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10.0%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989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smtClean="0">
                          <a:solidFill>
                            <a:srgbClr val="000000"/>
                          </a:solidFill>
                          <a:latin typeface="Calibri"/>
                          <a:ea typeface="+mn-ea"/>
                          <a:cs typeface="+mn-cs"/>
                        </a:rPr>
                        <a:t>2,606</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13.0%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Licenciatura</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smtClean="0">
                          <a:solidFill>
                            <a:srgbClr val="000000"/>
                          </a:solidFill>
                          <a:latin typeface="Calibri"/>
                          <a:ea typeface="+mn-ea"/>
                          <a:cs typeface="+mn-cs"/>
                        </a:rPr>
                        <a:t>11,446</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71.1%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smtClean="0">
                          <a:solidFill>
                            <a:srgbClr val="000000"/>
                          </a:solidFill>
                          <a:latin typeface="Calibri"/>
                          <a:ea typeface="+mn-ea"/>
                          <a:cs typeface="+mn-cs"/>
                        </a:rPr>
                        <a:t>1,426</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36.6%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smtClean="0">
                          <a:solidFill>
                            <a:srgbClr val="000000"/>
                          </a:solidFill>
                          <a:latin typeface="Calibri"/>
                          <a:ea typeface="+mn-ea"/>
                          <a:cs typeface="+mn-cs"/>
                        </a:rPr>
                        <a:t>12,872</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64.4%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Maestría </a:t>
                      </a:r>
                      <a:r>
                        <a:rPr lang="es-MX" sz="1200" b="1" i="0" u="none" strike="noStrike" dirty="0">
                          <a:solidFill>
                            <a:srgbClr val="000000"/>
                          </a:solidFill>
                          <a:latin typeface="Calibri"/>
                        </a:rPr>
                        <a:t>o Doctorado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smtClean="0">
                          <a:solidFill>
                            <a:srgbClr val="000000"/>
                          </a:solidFill>
                          <a:latin typeface="Calibri"/>
                          <a:ea typeface="+mn-ea"/>
                          <a:cs typeface="+mn-cs"/>
                        </a:rPr>
                        <a:t>2,562</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a:solidFill>
                            <a:srgbClr val="000000"/>
                          </a:solidFill>
                          <a:latin typeface="Calibri"/>
                          <a:ea typeface="+mn-ea"/>
                          <a:cs typeface="+mn-cs"/>
                        </a:rPr>
                        <a:t>15.9%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262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smtClean="0">
                          <a:solidFill>
                            <a:srgbClr val="000000"/>
                          </a:solidFill>
                          <a:latin typeface="Calibri"/>
                          <a:ea typeface="+mn-ea"/>
                          <a:cs typeface="+mn-cs"/>
                        </a:rPr>
                        <a:t>2,824</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marL="0" algn="ctr" rtl="0" eaLnBrk="1" fontAlgn="ctr" latinLnBrk="0" hangingPunct="1"/>
                      <a:r>
                        <a:rPr kumimoji="0" lang="es-MX" sz="1200" b="1" i="0" u="none" strike="noStrike" kern="1200" dirty="0">
                          <a:solidFill>
                            <a:srgbClr val="000000"/>
                          </a:solidFill>
                          <a:latin typeface="Calibri"/>
                          <a:ea typeface="+mn-ea"/>
                          <a:cs typeface="+mn-cs"/>
                        </a:rPr>
                        <a:t>14.1%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b"/>
                      <a:r>
                        <a:rPr lang="es-MX" sz="1200" b="1" i="0" u="none" strike="noStrike" dirty="0" smtClean="0">
                          <a:solidFill>
                            <a:schemeClr val="bg1"/>
                          </a:solidFill>
                          <a:latin typeface="Calibri" pitchFamily="34" charset="0"/>
                        </a:rPr>
                        <a:t>Total</a:t>
                      </a:r>
                      <a:endParaRPr lang="es-MX" sz="1200" b="1" i="0" u="none" strike="noStrike" dirty="0">
                        <a:solidFill>
                          <a:schemeClr val="bg1"/>
                        </a:solidFill>
                        <a:latin typeface="Calibri"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ctr" latinLnBrk="0" hangingPunct="1"/>
                      <a:r>
                        <a:rPr kumimoji="0" lang="es-MX" sz="1200" b="1" i="0" u="none" strike="noStrike" kern="1200" dirty="0" smtClean="0">
                          <a:solidFill>
                            <a:schemeClr val="bg1"/>
                          </a:solidFill>
                          <a:latin typeface="Calibri"/>
                          <a:ea typeface="+mn-ea"/>
                          <a:cs typeface="+mn-cs"/>
                        </a:rPr>
                        <a:t>16,096</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ctr" latinLnBrk="0" hangingPunct="1"/>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ctr" latinLnBrk="0" hangingPunct="1"/>
                      <a:r>
                        <a:rPr kumimoji="0" lang="es-MX" sz="1200" b="1" i="0" u="none" strike="noStrike" kern="1200" dirty="0" smtClean="0">
                          <a:solidFill>
                            <a:schemeClr val="bg1"/>
                          </a:solidFill>
                          <a:latin typeface="Calibri"/>
                          <a:ea typeface="+mn-ea"/>
                          <a:cs typeface="+mn-cs"/>
                        </a:rPr>
                        <a:t>3,892</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ctr" latinLnBrk="0" hangingPunct="1"/>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ctr" latinLnBrk="0" hangingPunct="1"/>
                      <a:r>
                        <a:rPr kumimoji="0" lang="es-MX" sz="1200" b="1" i="0" u="none" strike="noStrike" kern="1200" dirty="0" smtClean="0">
                          <a:solidFill>
                            <a:schemeClr val="bg1"/>
                          </a:solidFill>
                          <a:latin typeface="Calibri"/>
                          <a:ea typeface="+mn-ea"/>
                          <a:cs typeface="+mn-cs"/>
                        </a:rPr>
                        <a:t>19,988</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ctr" latinLnBrk="0" hangingPunct="1"/>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7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Último grado de estudios</a:t>
            </a:r>
          </a:p>
        </p:txBody>
      </p:sp>
      <p:sp>
        <p:nvSpPr>
          <p:cNvPr id="7"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a:p>
            <a:pPr lvl="0"/>
            <a:r>
              <a:rPr lang="es-ES" sz="1400" b="1" i="1" dirty="0">
                <a:solidFill>
                  <a:prstClr val="black"/>
                </a:solidFill>
                <a:latin typeface="Calibri" pitchFamily="34" charset="0"/>
              </a:rPr>
              <a:t>2007 a </a:t>
            </a:r>
            <a:r>
              <a:rPr lang="es-ES" sz="1400" b="1" i="1" dirty="0" smtClean="0">
                <a:solidFill>
                  <a:prstClr val="black"/>
                </a:solidFill>
                <a:latin typeface="Calibri" pitchFamily="34" charset="0"/>
              </a:rPr>
              <a:t>2017</a:t>
            </a:r>
            <a:endParaRPr lang="es-MX" b="1" dirty="0" smtClean="0">
              <a:latin typeface="Calibr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41</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4007771728"/>
              </p:ext>
            </p:extLst>
          </p:nvPr>
        </p:nvGraphicFramePr>
        <p:xfrm>
          <a:off x="961830" y="2462426"/>
          <a:ext cx="7200000" cy="3564000"/>
        </p:xfrm>
        <a:graphic>
          <a:graphicData uri="http://schemas.openxmlformats.org/drawingml/2006/table">
            <a:tbl>
              <a:tblPr/>
              <a:tblGrid>
                <a:gridCol w="180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Ingreso mensual</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marL="50800" indent="0" algn="l" fontAlgn="ctr"/>
                      <a:r>
                        <a:rPr lang="es-MX" sz="1200" b="1" i="0" u="none" strike="noStrike" dirty="0" smtClean="0">
                          <a:solidFill>
                            <a:srgbClr val="000000"/>
                          </a:solidFill>
                          <a:latin typeface="Calibri"/>
                        </a:rPr>
                        <a:t>Hasta $1,577</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745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6.1%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1,150</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$1,578 a $4,731</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1,397</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2,255</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14.7%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$4,732 a $7,885</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3,751</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30.9%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892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4,643</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30.2%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$7,886 a $11,039</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1,408</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388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1,796</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$11,040 a $15,770</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1,645</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240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1,885</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$15,771 a $20,000</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1,199</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210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1,409</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a:t>
                      </a:r>
                      <a:r>
                        <a:rPr lang="es-MX" sz="1200" b="1" i="0" u="none" strike="noStrike" dirty="0">
                          <a:solidFill>
                            <a:srgbClr val="000000"/>
                          </a:solidFill>
                          <a:latin typeface="Calibri"/>
                        </a:rPr>
                        <a:t>$20,001 a $50,000</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1,548</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219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smtClean="0">
                          <a:solidFill>
                            <a:srgbClr val="000000"/>
                          </a:solidFill>
                          <a:latin typeface="Calibri"/>
                          <a:ea typeface="+mn-ea"/>
                          <a:cs typeface="+mn-cs"/>
                        </a:rPr>
                        <a:t>1,767</a:t>
                      </a:r>
                      <a:endParaRPr kumimoji="0" lang="es-MX" sz="1200" b="1" i="0" u="none" strike="noStrike" kern="1200" dirty="0">
                        <a:solidFill>
                          <a:srgbClr val="000000"/>
                        </a:solidFill>
                        <a:latin typeface="Calibri"/>
                        <a:ea typeface="+mn-ea"/>
                        <a:cs typeface="+mn-cs"/>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11.5%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Más </a:t>
                      </a:r>
                      <a:r>
                        <a:rPr lang="es-MX" sz="1200" b="1" i="0" u="none" strike="noStrike" dirty="0">
                          <a:solidFill>
                            <a:srgbClr val="000000"/>
                          </a:solidFill>
                          <a:latin typeface="Calibri"/>
                        </a:rPr>
                        <a:t>de $50,000</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41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dirty="0">
                          <a:solidFill>
                            <a:srgbClr val="000000"/>
                          </a:solidFill>
                          <a:latin typeface="Calibri"/>
                          <a:ea typeface="+mn-ea"/>
                          <a:cs typeface="+mn-cs"/>
                        </a:rPr>
                        <a:t>484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kumimoji="0" lang="es-MX" sz="1200" b="1" i="0" u="none" strike="noStrike" kern="1200">
                          <a:solidFill>
                            <a:srgbClr val="000000"/>
                          </a:solidFill>
                          <a:latin typeface="Calibri"/>
                          <a:ea typeface="+mn-ea"/>
                          <a:cs typeface="+mn-cs"/>
                        </a:rPr>
                        <a:t>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b"/>
                      <a:r>
                        <a:rPr lang="es-MX" sz="1200" b="1" i="0" u="none" strike="noStrike" dirty="0" smtClean="0">
                          <a:solidFill>
                            <a:schemeClr val="bg1"/>
                          </a:solidFill>
                          <a:latin typeface="Calibri" pitchFamily="34" charset="0"/>
                        </a:rPr>
                        <a:t>Total</a:t>
                      </a:r>
                      <a:endParaRPr lang="es-MX" sz="1200" b="1" i="0" u="none" strike="noStrike" dirty="0">
                        <a:solidFill>
                          <a:schemeClr val="bg1"/>
                        </a:solidFill>
                        <a:latin typeface="Calibri"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12,136</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3,253</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15,389</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7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Ingreso familiar mensual aproximado</a:t>
            </a:r>
          </a:p>
        </p:txBody>
      </p:sp>
      <p:sp>
        <p:nvSpPr>
          <p:cNvPr id="10"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a:p>
            <a:pPr lvl="0"/>
            <a:r>
              <a:rPr lang="es-ES" sz="1400" b="1" i="1" dirty="0">
                <a:solidFill>
                  <a:prstClr val="black"/>
                </a:solidFill>
                <a:latin typeface="Calibri" pitchFamily="34" charset="0"/>
              </a:rPr>
              <a:t>2007 a </a:t>
            </a:r>
            <a:r>
              <a:rPr lang="es-ES" sz="1400" b="1" i="1" dirty="0" smtClean="0">
                <a:solidFill>
                  <a:prstClr val="black"/>
                </a:solidFill>
                <a:latin typeface="Calibri" pitchFamily="34" charset="0"/>
              </a:rPr>
              <a:t>2017</a:t>
            </a:r>
            <a:endParaRPr lang="es-MX" b="1" dirty="0" smtClean="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I N T R O D U C C I Ó N</a:t>
            </a:r>
            <a:endParaRPr lang="es-ES" sz="1600" b="1" i="1" dirty="0">
              <a:latin typeface="Calibri" pitchFamily="34" charset="0"/>
            </a:endParaRPr>
          </a:p>
        </p:txBody>
      </p:sp>
      <p:sp>
        <p:nvSpPr>
          <p:cNvPr id="14" name="13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5</a:t>
            </a:fld>
            <a:endParaRPr lang="es-MX" b="1" dirty="0">
              <a:latin typeface="Calibri" pitchFamily="34" charset="0"/>
            </a:endParaRPr>
          </a:p>
        </p:txBody>
      </p:sp>
      <p:sp>
        <p:nvSpPr>
          <p:cNvPr id="4" name="3 Rectángulo"/>
          <p:cNvSpPr/>
          <p:nvPr/>
        </p:nvSpPr>
        <p:spPr>
          <a:xfrm>
            <a:off x="251520" y="1268760"/>
            <a:ext cx="8640960" cy="5355312"/>
          </a:xfrm>
          <a:prstGeom prst="rect">
            <a:avLst/>
          </a:prstGeom>
        </p:spPr>
        <p:txBody>
          <a:bodyPr wrap="square">
            <a:spAutoFit/>
          </a:bodyPr>
          <a:lstStyle/>
          <a:p>
            <a:pPr algn="just"/>
            <a:r>
              <a:rPr lang="es-MX" b="1" dirty="0">
                <a:latin typeface="Calibri" pitchFamily="34" charset="0"/>
                <a:cs typeface="Calibri" pitchFamily="34" charset="0"/>
              </a:rPr>
              <a:t>A fin de contar con </a:t>
            </a:r>
            <a:r>
              <a:rPr lang="es-MX" b="1" dirty="0" smtClean="0">
                <a:latin typeface="Calibri" pitchFamily="34" charset="0"/>
                <a:cs typeface="Calibri" pitchFamily="34" charset="0"/>
              </a:rPr>
              <a:t>indicadores </a:t>
            </a:r>
            <a:r>
              <a:rPr lang="es-MX" b="1" dirty="0">
                <a:latin typeface="Calibri" pitchFamily="34" charset="0"/>
                <a:cs typeface="Calibri" pitchFamily="34" charset="0"/>
              </a:rPr>
              <a:t>que permitan conocer </a:t>
            </a:r>
            <a:r>
              <a:rPr lang="es-MX" b="1" dirty="0" smtClean="0">
                <a:latin typeface="Calibri" pitchFamily="34" charset="0"/>
                <a:cs typeface="Calibri" pitchFamily="34" charset="0"/>
              </a:rPr>
              <a:t>el </a:t>
            </a:r>
            <a:r>
              <a:rPr lang="es-MX" b="1" dirty="0">
                <a:latin typeface="Calibri" pitchFamily="34" charset="0"/>
                <a:cs typeface="Calibri" pitchFamily="34" charset="0"/>
              </a:rPr>
              <a:t>grado de satisfacción que manifiestan los solicitantes sobre diversos aspectos relacionados con las respuestas que les dan los </a:t>
            </a:r>
            <a:r>
              <a:rPr lang="es-MX" b="1" dirty="0" smtClean="0">
                <a:latin typeface="Calibri" pitchFamily="34" charset="0"/>
                <a:cs typeface="Calibri" pitchFamily="34" charset="0"/>
              </a:rPr>
              <a:t>Sujetos Obligados </a:t>
            </a:r>
            <a:r>
              <a:rPr lang="es-MX" b="1" dirty="0">
                <a:latin typeface="Calibri" pitchFamily="34" charset="0"/>
                <a:cs typeface="Calibri" pitchFamily="34" charset="0"/>
              </a:rPr>
              <a:t>a sus solicitudes de información pública, el </a:t>
            </a:r>
            <a:r>
              <a:rPr lang="es-MX" b="1" dirty="0" smtClean="0">
                <a:latin typeface="Calibri" pitchFamily="34" charset="0"/>
                <a:cs typeface="Calibri" pitchFamily="34" charset="0"/>
              </a:rPr>
              <a:t>Instituto de Acceso a la Información Pública y Protección de Datos Personales del Distrito Federal (INFODF) instrumentó </a:t>
            </a:r>
            <a:r>
              <a:rPr lang="es-MX" b="1" dirty="0">
                <a:latin typeface="Calibri" pitchFamily="34" charset="0"/>
                <a:cs typeface="Calibri" pitchFamily="34" charset="0"/>
              </a:rPr>
              <a:t>la Encuesta de Satisfacción </a:t>
            </a:r>
            <a:r>
              <a:rPr lang="es-MX" b="1" dirty="0" smtClean="0">
                <a:latin typeface="Calibri" pitchFamily="34" charset="0"/>
                <a:cs typeface="Calibri" pitchFamily="34" charset="0"/>
              </a:rPr>
              <a:t>del Solicitante </a:t>
            </a:r>
            <a:r>
              <a:rPr lang="es-MX" b="1" dirty="0">
                <a:latin typeface="Calibri" pitchFamily="34" charset="0"/>
                <a:cs typeface="Calibri" pitchFamily="34" charset="0"/>
              </a:rPr>
              <a:t>de Información </a:t>
            </a:r>
            <a:r>
              <a:rPr lang="es-MX" b="1" dirty="0" smtClean="0">
                <a:latin typeface="Calibri" pitchFamily="34" charset="0"/>
                <a:cs typeface="Calibri" pitchFamily="34" charset="0"/>
              </a:rPr>
              <a:t>Pública (ESSIP), </a:t>
            </a:r>
            <a:r>
              <a:rPr lang="es-MX" b="1" dirty="0">
                <a:latin typeface="Calibri" pitchFamily="34" charset="0"/>
                <a:cs typeface="Calibri" pitchFamily="34" charset="0"/>
              </a:rPr>
              <a:t>tanto en el sistema </a:t>
            </a:r>
            <a:r>
              <a:rPr lang="es-MX" b="1" dirty="0" smtClean="0">
                <a:latin typeface="Calibri" pitchFamily="34" charset="0"/>
                <a:cs typeface="Calibri" pitchFamily="34" charset="0"/>
              </a:rPr>
              <a:t>INFOMEX como </a:t>
            </a:r>
            <a:r>
              <a:rPr lang="es-MX" b="1" dirty="0">
                <a:latin typeface="Calibri" pitchFamily="34" charset="0"/>
                <a:cs typeface="Calibri" pitchFamily="34" charset="0"/>
              </a:rPr>
              <a:t>a través de la instalación </a:t>
            </a:r>
            <a:r>
              <a:rPr lang="es-MX" b="1" dirty="0" smtClean="0">
                <a:latin typeface="Calibri" pitchFamily="34" charset="0"/>
                <a:cs typeface="Calibri" pitchFamily="34" charset="0"/>
              </a:rPr>
              <a:t>de </a:t>
            </a:r>
            <a:r>
              <a:rPr lang="es-MX" b="1" dirty="0">
                <a:latin typeface="Calibri" pitchFamily="34" charset="0"/>
                <a:cs typeface="Calibri" pitchFamily="34" charset="0"/>
              </a:rPr>
              <a:t>buzones en cada una de las </a:t>
            </a:r>
            <a:r>
              <a:rPr lang="es-MX" b="1" dirty="0" smtClean="0">
                <a:latin typeface="Calibri" pitchFamily="34" charset="0"/>
                <a:cs typeface="Calibri" pitchFamily="34" charset="0"/>
              </a:rPr>
              <a:t>Unidades de Transparencia (UT) de </a:t>
            </a:r>
            <a:r>
              <a:rPr lang="es-MX" b="1" dirty="0">
                <a:latin typeface="Calibri" pitchFamily="34" charset="0"/>
                <a:cs typeface="Calibri" pitchFamily="34" charset="0"/>
              </a:rPr>
              <a:t>los </a:t>
            </a:r>
            <a:r>
              <a:rPr lang="es-MX" b="1" dirty="0" smtClean="0">
                <a:latin typeface="Calibri" pitchFamily="34" charset="0"/>
                <a:cs typeface="Calibri" pitchFamily="34" charset="0"/>
              </a:rPr>
              <a:t>Sujetos Obligados</a:t>
            </a:r>
            <a:r>
              <a:rPr lang="es-MX" b="1" dirty="0">
                <a:latin typeface="Calibri" pitchFamily="34" charset="0"/>
                <a:cs typeface="Calibri" pitchFamily="34" charset="0"/>
              </a:rPr>
              <a:t>, para aquellos casos en los que los solicitantes reciben su respuesta en dichas oficinas.</a:t>
            </a:r>
          </a:p>
          <a:p>
            <a:pPr algn="just"/>
            <a:endParaRPr lang="es-MX" b="1" dirty="0">
              <a:latin typeface="Calibri" pitchFamily="34" charset="0"/>
              <a:cs typeface="Calibri" pitchFamily="34" charset="0"/>
            </a:endParaRPr>
          </a:p>
          <a:p>
            <a:pPr algn="just"/>
            <a:r>
              <a:rPr lang="es-MX" b="1" dirty="0">
                <a:latin typeface="Calibri" pitchFamily="34" charset="0"/>
                <a:cs typeface="Calibri" pitchFamily="34" charset="0"/>
              </a:rPr>
              <a:t>Para lograr una mayor objetividad para dicho estudio, en el caso de las encuestas que se aplican directamente en las Unidades de Transparencia , una vez que el solicitante recibe su respuesta, todos los requirentes reciben </a:t>
            </a:r>
            <a:r>
              <a:rPr lang="es-MX" b="1" dirty="0" smtClean="0">
                <a:latin typeface="Calibri" pitchFamily="34" charset="0"/>
                <a:cs typeface="Calibri" pitchFamily="34" charset="0"/>
              </a:rPr>
              <a:t>el </a:t>
            </a:r>
            <a:r>
              <a:rPr lang="es-MX" b="1" dirty="0">
                <a:latin typeface="Calibri" pitchFamily="34" charset="0"/>
                <a:cs typeface="Calibri" pitchFamily="34" charset="0"/>
              </a:rPr>
              <a:t>cuestionario, en el que no se solicita ni un solo dato de identificación, y lo responden con toda privacidad para después depositarlo a manera de voto con la hoja de papel doblada, en los buzones que para tal efecto ha instalado el </a:t>
            </a:r>
            <a:r>
              <a:rPr lang="es-MX" b="1" dirty="0" smtClean="0">
                <a:latin typeface="Calibri" pitchFamily="34" charset="0"/>
                <a:cs typeface="Calibri" pitchFamily="34" charset="0"/>
              </a:rPr>
              <a:t>INFODF en </a:t>
            </a:r>
            <a:r>
              <a:rPr lang="es-MX" b="1" dirty="0">
                <a:latin typeface="Calibri" pitchFamily="34" charset="0"/>
                <a:cs typeface="Calibri" pitchFamily="34" charset="0"/>
              </a:rPr>
              <a:t>cada una de las Unidades de </a:t>
            </a:r>
            <a:r>
              <a:rPr lang="es-MX" b="1" dirty="0" smtClean="0">
                <a:latin typeface="Calibri" pitchFamily="34" charset="0"/>
                <a:cs typeface="Calibri" pitchFamily="34" charset="0"/>
              </a:rPr>
              <a:t>Transparencia, </a:t>
            </a:r>
            <a:r>
              <a:rPr lang="es-MX" b="1" dirty="0">
                <a:latin typeface="Calibri" pitchFamily="34" charset="0"/>
                <a:cs typeface="Calibri" pitchFamily="34" charset="0"/>
              </a:rPr>
              <a:t>y de los cuales las </a:t>
            </a:r>
            <a:r>
              <a:rPr lang="es-MX" b="1" dirty="0" smtClean="0">
                <a:latin typeface="Calibri" pitchFamily="34" charset="0"/>
                <a:cs typeface="Calibri" pitchFamily="34" charset="0"/>
              </a:rPr>
              <a:t>UT </a:t>
            </a:r>
            <a:r>
              <a:rPr lang="es-MX" b="1" dirty="0">
                <a:latin typeface="Calibri" pitchFamily="34" charset="0"/>
                <a:cs typeface="Calibri" pitchFamily="34" charset="0"/>
              </a:rPr>
              <a:t>no cuentan con llave. En el caso de las encuestas que los solicitantes responden a través de </a:t>
            </a:r>
            <a:r>
              <a:rPr lang="es-MX" b="1" dirty="0" smtClean="0">
                <a:latin typeface="Calibri" pitchFamily="34" charset="0"/>
                <a:cs typeface="Calibri" pitchFamily="34" charset="0"/>
              </a:rPr>
              <a:t>INFOMEX, </a:t>
            </a:r>
            <a:r>
              <a:rPr lang="es-MX" b="1" dirty="0">
                <a:latin typeface="Calibri" pitchFamily="34" charset="0"/>
                <a:cs typeface="Calibri" pitchFamily="34" charset="0"/>
              </a:rPr>
              <a:t>después de que reciben su respuesta, esta privacidad es aún mayor, pues los requirentes la responden directamente en el Sistema por medio de sus computadoras dentro de sus espacios personales, ya sea del hogar o el trabajo.</a:t>
            </a:r>
          </a:p>
        </p:txBody>
      </p:sp>
    </p:spTree>
    <p:extLst>
      <p:ext uri="{BB962C8B-B14F-4D97-AF65-F5344CB8AC3E}">
        <p14:creationId xmlns:p14="http://schemas.microsoft.com/office/powerpoint/2010/main" val="2556914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6</a:t>
            </a:fld>
            <a:endParaRPr lang="es-MX" dirty="0"/>
          </a:p>
        </p:txBody>
      </p:sp>
      <p:sp>
        <p:nvSpPr>
          <p:cNvPr id="8" name="7 Rectángulo"/>
          <p:cNvSpPr/>
          <p:nvPr/>
        </p:nvSpPr>
        <p:spPr>
          <a:xfrm>
            <a:off x="342029" y="1197440"/>
            <a:ext cx="8453778" cy="707886"/>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a:t>
            </a:r>
            <a:r>
              <a:rPr lang="es-MX" sz="1300" b="1" dirty="0">
                <a:latin typeface="Calibri" pitchFamily="34" charset="0"/>
              </a:rPr>
              <a:t>de Transparencia </a:t>
            </a:r>
            <a:r>
              <a:rPr lang="es-MX" sz="1300" b="1" dirty="0" smtClean="0">
                <a:latin typeface="Calibri" pitchFamily="34" charset="0"/>
              </a:rPr>
              <a:t>que recibió y dio respuesta a su solicitud de información?</a:t>
            </a:r>
          </a:p>
        </p:txBody>
      </p:sp>
      <p:graphicFrame>
        <p:nvGraphicFramePr>
          <p:cNvPr id="6" name="5 Gráfico"/>
          <p:cNvGraphicFramePr/>
          <p:nvPr>
            <p:extLst>
              <p:ext uri="{D42A27DB-BD31-4B8C-83A1-F6EECF244321}">
                <p14:modId xmlns:p14="http://schemas.microsoft.com/office/powerpoint/2010/main" val="4203781259"/>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a:t>
            </a:r>
          </a:p>
          <a:p>
            <a:r>
              <a:rPr lang="es-MX" sz="1400" b="1" i="1" dirty="0">
                <a:latin typeface="Calibri" pitchFamily="34" charset="0"/>
              </a:rPr>
              <a:t>2007 a </a:t>
            </a:r>
            <a:r>
              <a:rPr lang="es-MX" sz="1400" b="1" i="1" dirty="0" smtClean="0">
                <a:latin typeface="Calibri" pitchFamily="34" charset="0"/>
              </a:rPr>
              <a:t>2017</a:t>
            </a:r>
            <a:endParaRPr lang="es-MX" sz="1400" b="1" dirty="0">
              <a:latin typeface="Calibri" pitchFamily="34" charset="0"/>
            </a:endParaRPr>
          </a:p>
          <a:p>
            <a:pPr lvl="0"/>
            <a:r>
              <a:rPr lang="es-MX" sz="1400" b="1" i="1" dirty="0" smtClean="0">
                <a:solidFill>
                  <a:prstClr val="black"/>
                </a:solidFill>
                <a:latin typeface="Calibri" pitchFamily="34" charset="0"/>
              </a:rPr>
              <a:t>General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a:t>
            </a:r>
          </a:p>
          <a:p>
            <a:r>
              <a:rPr lang="es-ES" sz="1400" b="1" i="1" dirty="0">
                <a:solidFill>
                  <a:prstClr val="black"/>
                </a:solidFill>
                <a:latin typeface="Calibri" pitchFamily="34" charset="0"/>
              </a:rPr>
              <a:t>2007 a </a:t>
            </a:r>
            <a:r>
              <a:rPr lang="es-ES" sz="1400" b="1" i="1" dirty="0" smtClean="0">
                <a:solidFill>
                  <a:prstClr val="black"/>
                </a:solidFill>
                <a:latin typeface="Calibri" pitchFamily="34" charset="0"/>
              </a:rPr>
              <a:t>2017</a:t>
            </a:r>
            <a:endParaRPr lang="es-MX" sz="2000" b="1" dirty="0">
              <a:latin typeface="Calibri" pitchFamily="34" charset="0"/>
            </a:endParaRPr>
          </a:p>
          <a:p>
            <a:pPr lvl="0"/>
            <a:r>
              <a:rPr lang="es-MX" sz="1400" b="1" i="1" dirty="0" smtClean="0">
                <a:solidFill>
                  <a:prstClr val="black"/>
                </a:solidFill>
                <a:latin typeface="Calibri" pitchFamily="34" charset="0"/>
              </a:rPr>
              <a:t>General por Órgano de gobierno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7</a:t>
            </a:fld>
            <a:endParaRPr lang="es-MX" dirty="0"/>
          </a:p>
        </p:txBody>
      </p:sp>
      <p:sp>
        <p:nvSpPr>
          <p:cNvPr id="8" name="7 Rectángulo"/>
          <p:cNvSpPr/>
          <p:nvPr/>
        </p:nvSpPr>
        <p:spPr>
          <a:xfrm>
            <a:off x="371739" y="1052736"/>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de Transparencia que recibió y dio respuesta a su solicitud de información?</a:t>
            </a:r>
          </a:p>
        </p:txBody>
      </p:sp>
      <p:graphicFrame>
        <p:nvGraphicFramePr>
          <p:cNvPr id="10" name="9 Tabla"/>
          <p:cNvGraphicFramePr>
            <a:graphicFrameLocks noGrp="1"/>
          </p:cNvGraphicFramePr>
          <p:nvPr>
            <p:extLst>
              <p:ext uri="{D42A27DB-BD31-4B8C-83A1-F6EECF244321}">
                <p14:modId xmlns:p14="http://schemas.microsoft.com/office/powerpoint/2010/main" val="4233727018"/>
              </p:ext>
            </p:extLst>
          </p:nvPr>
        </p:nvGraphicFramePr>
        <p:xfrm>
          <a:off x="148395" y="1801656"/>
          <a:ext cx="8854544" cy="4779424"/>
        </p:xfrm>
        <a:graphic>
          <a:graphicData uri="http://schemas.openxmlformats.org/drawingml/2006/table">
            <a:tbl>
              <a:tblPr/>
              <a:tblGrid>
                <a:gridCol w="2087656"/>
                <a:gridCol w="971840"/>
                <a:gridCol w="719882"/>
                <a:gridCol w="971840"/>
                <a:gridCol w="719882"/>
                <a:gridCol w="971840"/>
                <a:gridCol w="719882"/>
                <a:gridCol w="971840"/>
                <a:gridCol w="719882"/>
              </a:tblGrid>
              <a:tr h="348863">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a:solidFill>
                            <a:srgbClr val="FFFFFF"/>
                          </a:solidFill>
                          <a:latin typeface="Calibri"/>
                        </a:rPr>
                        <a:t>Bueno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Malo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48863">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53522">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7,016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1,208</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8,693</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5,298</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86.1%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632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10.3%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226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6,156</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7,781</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86.1%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912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9,032</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999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985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1,213</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789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224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21.4%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1,047</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100%</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23,085</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a:solidFill>
                            <a:schemeClr val="bg1"/>
                          </a:solidFill>
                          <a:latin typeface="Calibri"/>
                          <a:ea typeface="+mn-ea"/>
                          <a:cs typeface="+mn-cs"/>
                        </a:rPr>
                        <a:t>83.7%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3,113</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a:solidFill>
                            <a:schemeClr val="bg1"/>
                          </a:solidFill>
                          <a:latin typeface="Calibri"/>
                          <a:ea typeface="+mn-ea"/>
                          <a:cs typeface="+mn-cs"/>
                        </a:rPr>
                        <a:t>11.3%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1,377</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a:solidFill>
                            <a:schemeClr val="bg1"/>
                          </a:solidFill>
                          <a:latin typeface="Calibri"/>
                          <a:ea typeface="+mn-ea"/>
                          <a:cs typeface="+mn-cs"/>
                        </a:rPr>
                        <a:t>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27,575</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smtClean="0">
                          <a:solidFill>
                            <a:schemeClr val="bg1"/>
                          </a:solidFill>
                          <a:latin typeface="Calibri"/>
                          <a:ea typeface="+mn-ea"/>
                          <a:cs typeface="+mn-cs"/>
                        </a:rPr>
                        <a:t>100%</a:t>
                      </a:r>
                      <a:endParaRPr kumimoji="0" lang="es-MX"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8</a:t>
            </a:fld>
            <a:endParaRPr lang="es-MX" dirty="0"/>
          </a:p>
        </p:txBody>
      </p:sp>
      <p:sp>
        <p:nvSpPr>
          <p:cNvPr id="8" name="7 Rectángulo"/>
          <p:cNvSpPr/>
          <p:nvPr/>
        </p:nvSpPr>
        <p:spPr>
          <a:xfrm>
            <a:off x="190398" y="1275452"/>
            <a:ext cx="4443062" cy="109260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a:t>
            </a:r>
          </a:p>
          <a:p>
            <a:pPr algn="ctr"/>
            <a:endParaRPr lang="es-MX" sz="1300" b="1" dirty="0">
              <a:latin typeface="Calibri" pitchFamily="34" charset="0"/>
            </a:endParaRPr>
          </a:p>
          <a:p>
            <a:pPr algn="ctr"/>
            <a:r>
              <a:rPr lang="es-MX" sz="1300" b="1" dirty="0" smtClean="0">
                <a:latin typeface="Calibri" pitchFamily="34" charset="0"/>
              </a:rPr>
              <a:t>(INFOMEX)</a:t>
            </a:r>
          </a:p>
        </p:txBody>
      </p:sp>
      <p:graphicFrame>
        <p:nvGraphicFramePr>
          <p:cNvPr id="6" name="5 Gráfico"/>
          <p:cNvGraphicFramePr/>
          <p:nvPr>
            <p:extLst>
              <p:ext uri="{D42A27DB-BD31-4B8C-83A1-F6EECF244321}">
                <p14:modId xmlns:p14="http://schemas.microsoft.com/office/powerpoint/2010/main" val="1754434750"/>
              </p:ext>
            </p:extLst>
          </p:nvPr>
        </p:nvGraphicFramePr>
        <p:xfrm>
          <a:off x="384650" y="2752856"/>
          <a:ext cx="4068000" cy="352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 (DESGLOSADO)</a:t>
            </a:r>
          </a:p>
          <a:p>
            <a:r>
              <a:rPr lang="es-ES" sz="1400" b="1" i="1" dirty="0">
                <a:solidFill>
                  <a:prstClr val="black"/>
                </a:solidFill>
                <a:latin typeface="Calibri" pitchFamily="34" charset="0"/>
              </a:rPr>
              <a:t>2007 </a:t>
            </a:r>
            <a:r>
              <a:rPr lang="es-ES" sz="1400" b="1" i="1" dirty="0" smtClean="0">
                <a:solidFill>
                  <a:prstClr val="black"/>
                </a:solidFill>
                <a:latin typeface="Calibri" pitchFamily="34" charset="0"/>
              </a:rPr>
              <a:t>a 2017</a:t>
            </a:r>
            <a:endParaRPr lang="es-MX" sz="2000" b="1" dirty="0">
              <a:latin typeface="Calibri" pitchFamily="34" charset="0"/>
            </a:endParaRPr>
          </a:p>
          <a:p>
            <a:pPr lvl="0"/>
            <a:r>
              <a:rPr lang="es-MX" sz="1400" b="1" i="1" dirty="0" smtClean="0">
                <a:solidFill>
                  <a:prstClr val="black"/>
                </a:solidFill>
                <a:latin typeface="Calibri" pitchFamily="34" charset="0"/>
              </a:rPr>
              <a:t>General</a:t>
            </a:r>
          </a:p>
        </p:txBody>
      </p:sp>
      <p:sp>
        <p:nvSpPr>
          <p:cNvPr id="10" name="9 Rectángulo"/>
          <p:cNvSpPr/>
          <p:nvPr/>
        </p:nvSpPr>
        <p:spPr>
          <a:xfrm>
            <a:off x="4578164" y="1272962"/>
            <a:ext cx="4314316" cy="1092607"/>
          </a:xfrm>
          <a:prstGeom prst="rect">
            <a:avLst/>
          </a:prstGeom>
        </p:spPr>
        <p:txBody>
          <a:bodyPr wrap="square">
            <a:spAutoFit/>
          </a:bodyPr>
          <a:lstStyle/>
          <a:p>
            <a:pPr algn="ctr"/>
            <a:r>
              <a:rPr lang="es-MX" sz="1300" b="1" dirty="0" smtClean="0">
                <a:latin typeface="Calibri" pitchFamily="34" charset="0"/>
              </a:rPr>
              <a:t>En general, ¿cómo califica usted la atención que le dio el personal de la Unidad de Transparencia que recibió y dio respuesta a su solicitud de información?</a:t>
            </a:r>
          </a:p>
          <a:p>
            <a:pPr algn="ctr"/>
            <a:endParaRPr lang="es-MX" sz="1300" b="1" dirty="0" smtClean="0">
              <a:latin typeface="Calibri" pitchFamily="34" charset="0"/>
            </a:endParaRPr>
          </a:p>
          <a:p>
            <a:pPr algn="ctr"/>
            <a:r>
              <a:rPr lang="es-MX" sz="1300" b="1" dirty="0" smtClean="0">
                <a:latin typeface="Calibri" pitchFamily="34" charset="0"/>
              </a:rPr>
              <a:t>(Buzones)</a:t>
            </a:r>
          </a:p>
        </p:txBody>
      </p:sp>
      <p:graphicFrame>
        <p:nvGraphicFramePr>
          <p:cNvPr id="11" name="10 Gráfico"/>
          <p:cNvGraphicFramePr/>
          <p:nvPr>
            <p:extLst>
              <p:ext uri="{D42A27DB-BD31-4B8C-83A1-F6EECF244321}">
                <p14:modId xmlns:p14="http://schemas.microsoft.com/office/powerpoint/2010/main" val="557650422"/>
              </p:ext>
            </p:extLst>
          </p:nvPr>
        </p:nvGraphicFramePr>
        <p:xfrm>
          <a:off x="4705130" y="2730692"/>
          <a:ext cx="4068000" cy="352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90339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 (DESGLOSADO)</a:t>
            </a:r>
          </a:p>
          <a:p>
            <a:pPr lvl="0"/>
            <a:r>
              <a:rPr lang="es-ES" sz="1400" b="1" i="1" dirty="0">
                <a:solidFill>
                  <a:prstClr val="black"/>
                </a:solidFill>
                <a:latin typeface="Calibri" pitchFamily="34" charset="0"/>
              </a:rPr>
              <a:t>2007 a </a:t>
            </a:r>
            <a:r>
              <a:rPr lang="es-ES" sz="1400" b="1" i="1" dirty="0" smtClean="0">
                <a:solidFill>
                  <a:prstClr val="black"/>
                </a:solidFill>
                <a:latin typeface="Calibri" pitchFamily="34" charset="0"/>
              </a:rPr>
              <a:t>2017 </a:t>
            </a:r>
          </a:p>
          <a:p>
            <a:pPr lvl="0"/>
            <a:r>
              <a:rPr lang="es-MX" sz="1400" b="1" i="1" dirty="0" smtClean="0">
                <a:solidFill>
                  <a:prstClr val="black"/>
                </a:solidFill>
                <a:latin typeface="Calibri" pitchFamily="34" charset="0"/>
              </a:rPr>
              <a:t>General por Órgano de gobierno</a:t>
            </a:r>
            <a:endParaRPr lang="es-MX" sz="20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9</a:t>
            </a:fld>
            <a:endParaRPr lang="es-MX" dirty="0"/>
          </a:p>
        </p:txBody>
      </p:sp>
      <p:sp>
        <p:nvSpPr>
          <p:cNvPr id="8" name="7 Rectángulo"/>
          <p:cNvSpPr/>
          <p:nvPr/>
        </p:nvSpPr>
        <p:spPr>
          <a:xfrm>
            <a:off x="376691" y="1052736"/>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de Transparencia que recibió y dio respuesta a su solicitud de información?</a:t>
            </a:r>
          </a:p>
        </p:txBody>
      </p:sp>
      <p:graphicFrame>
        <p:nvGraphicFramePr>
          <p:cNvPr id="10" name="9 Tabla"/>
          <p:cNvGraphicFramePr>
            <a:graphicFrameLocks noGrp="1"/>
          </p:cNvGraphicFramePr>
          <p:nvPr>
            <p:extLst>
              <p:ext uri="{D42A27DB-BD31-4B8C-83A1-F6EECF244321}">
                <p14:modId xmlns:p14="http://schemas.microsoft.com/office/powerpoint/2010/main" val="3001264614"/>
              </p:ext>
            </p:extLst>
          </p:nvPr>
        </p:nvGraphicFramePr>
        <p:xfrm>
          <a:off x="356062" y="1841863"/>
          <a:ext cx="8439745" cy="4683482"/>
        </p:xfrm>
        <a:graphic>
          <a:graphicData uri="http://schemas.openxmlformats.org/drawingml/2006/table">
            <a:tbl>
              <a:tblPr/>
              <a:tblGrid>
                <a:gridCol w="2670805"/>
                <a:gridCol w="961490"/>
                <a:gridCol w="961490"/>
                <a:gridCol w="961490"/>
                <a:gridCol w="961490"/>
                <a:gridCol w="961490"/>
                <a:gridCol w="961490"/>
              </a:tblGrid>
              <a:tr h="34186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a:solidFill>
                            <a:srgbClr val="FFFFFF"/>
                          </a:solidFill>
                          <a:latin typeface="Calibri"/>
                        </a:rPr>
                        <a:t>Bueno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Malo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4186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44418">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78.0%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96.6%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81.9%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96.4%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91.3%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81.4%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92.9%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85.3%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89.5%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10.5%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99.1%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a:solidFill>
                            <a:srgbClr val="000000"/>
                          </a:solidFill>
                          <a:latin typeface="Calibri"/>
                          <a:ea typeface="+mn-ea"/>
                          <a:cs typeface="+mn-cs"/>
                        </a:rPr>
                        <a:t>75.3%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21.4%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 -</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a:solidFill>
                            <a:srgbClr val="000000"/>
                          </a:solidFill>
                          <a:latin typeface="Calibri"/>
                          <a:ea typeface="+mn-ea"/>
                          <a:cs typeface="+mn-cs"/>
                        </a:rPr>
                        <a:t>50.0%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 -</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MX" sz="1200" b="1" i="0" u="none" strike="noStrike" kern="1200" dirty="0" smtClean="0">
                          <a:solidFill>
                            <a:srgbClr val="000000"/>
                          </a:solidFill>
                          <a:latin typeface="Calibri"/>
                          <a:ea typeface="+mn-ea"/>
                          <a:cs typeface="+mn-cs"/>
                        </a:rPr>
                        <a:t> -</a:t>
                      </a:r>
                      <a:endParaRPr kumimoji="0" lang="es-MX"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81.5%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95.4%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12.7%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5.8%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MX" sz="1200" b="1" i="0" u="none" strike="noStrike" kern="1200" dirty="0">
                          <a:solidFill>
                            <a:schemeClr val="bg1"/>
                          </a:solidFill>
                          <a:latin typeface="Calibri"/>
                          <a:ea typeface="+mn-ea"/>
                          <a:cs typeface="+mn-cs"/>
                        </a:rPr>
                        <a:t>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extLst>
      <p:ext uri="{BB962C8B-B14F-4D97-AF65-F5344CB8AC3E}">
        <p14:creationId xmlns:p14="http://schemas.microsoft.com/office/powerpoint/2010/main" val="3444257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1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6.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7.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8.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9.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16122</TotalTime>
  <Words>5414</Words>
  <Application>Microsoft Office PowerPoint</Application>
  <PresentationFormat>Presentación en pantalla (4:3)</PresentationFormat>
  <Paragraphs>2893</Paragraphs>
  <Slides>41</Slides>
  <Notes>38</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41</vt:i4>
      </vt:variant>
    </vt:vector>
  </HeadingPairs>
  <TitlesOfParts>
    <vt:vector size="49" baseType="lpstr">
      <vt:lpstr>Arial</vt:lpstr>
      <vt:lpstr>Calibri</vt:lpstr>
      <vt:lpstr>Lucida Sans Unicode</vt:lpstr>
      <vt:lpstr>Verdana</vt:lpstr>
      <vt:lpstr>Wingdings 2</vt:lpstr>
      <vt:lpstr>Wingdings 3</vt:lpstr>
      <vt:lpstr>Concurrencia</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José Luis Cano Echeveste</cp:lastModifiedBy>
  <cp:revision>2702</cp:revision>
  <cp:lastPrinted>2016-08-09T22:47:15Z</cp:lastPrinted>
  <dcterms:created xsi:type="dcterms:W3CDTF">2007-08-06T19:42:12Z</dcterms:created>
  <dcterms:modified xsi:type="dcterms:W3CDTF">2018-01-09T17:34:51Z</dcterms:modified>
</cp:coreProperties>
</file>