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theme/themeOverride4.xml" ContentType="application/vnd.openxmlformats-officedocument.themeOverr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theme/themeOverride5.xml" ContentType="application/vnd.openxmlformats-officedocument.themeOverrid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theme/themeOverride6.xml" ContentType="application/vnd.openxmlformats-officedocument.themeOverr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drawings/drawing1.xml" ContentType="application/vnd.openxmlformats-officedocument.drawingml.chartshapes+xml"/>
  <Override PartName="/ppt/charts/chart2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258" r:id="rId2"/>
    <p:sldId id="293" r:id="rId3"/>
    <p:sldId id="294" r:id="rId4"/>
    <p:sldId id="295" r:id="rId5"/>
    <p:sldId id="296" r:id="rId6"/>
    <p:sldId id="349" r:id="rId7"/>
    <p:sldId id="298" r:id="rId8"/>
    <p:sldId id="282" r:id="rId9"/>
    <p:sldId id="291" r:id="rId10"/>
    <p:sldId id="292" r:id="rId11"/>
    <p:sldId id="361" r:id="rId12"/>
    <p:sldId id="362" r:id="rId13"/>
    <p:sldId id="363" r:id="rId14"/>
    <p:sldId id="364" r:id="rId15"/>
    <p:sldId id="365" r:id="rId16"/>
    <p:sldId id="366" r:id="rId17"/>
    <p:sldId id="367" r:id="rId18"/>
    <p:sldId id="299" r:id="rId19"/>
    <p:sldId id="350" r:id="rId20"/>
    <p:sldId id="308" r:id="rId21"/>
    <p:sldId id="309" r:id="rId22"/>
    <p:sldId id="368" r:id="rId23"/>
    <p:sldId id="369" r:id="rId24"/>
    <p:sldId id="370" r:id="rId25"/>
    <p:sldId id="371" r:id="rId26"/>
    <p:sldId id="372" r:id="rId27"/>
    <p:sldId id="373" r:id="rId28"/>
    <p:sldId id="316" r:id="rId29"/>
    <p:sldId id="318" r:id="rId30"/>
    <p:sldId id="374" r:id="rId31"/>
    <p:sldId id="375" r:id="rId32"/>
    <p:sldId id="376" r:id="rId33"/>
    <p:sldId id="377" r:id="rId34"/>
    <p:sldId id="378" r:id="rId35"/>
    <p:sldId id="379" r:id="rId36"/>
    <p:sldId id="380" r:id="rId37"/>
    <p:sldId id="381" r:id="rId38"/>
    <p:sldId id="382" r:id="rId39"/>
    <p:sldId id="383" r:id="rId40"/>
    <p:sldId id="384" r:id="rId41"/>
    <p:sldId id="385" r:id="rId42"/>
    <p:sldId id="386" r:id="rId43"/>
    <p:sldId id="387" r:id="rId44"/>
    <p:sldId id="388" r:id="rId45"/>
    <p:sldId id="389" r:id="rId46"/>
    <p:sldId id="390" r:id="rId47"/>
    <p:sldId id="391" r:id="rId48"/>
    <p:sldId id="392" r:id="rId49"/>
    <p:sldId id="393" r:id="rId50"/>
    <p:sldId id="394" r:id="rId51"/>
    <p:sldId id="395" r:id="rId52"/>
    <p:sldId id="396" r:id="rId53"/>
    <p:sldId id="397" r:id="rId54"/>
    <p:sldId id="398" r:id="rId55"/>
    <p:sldId id="399" r:id="rId56"/>
    <p:sldId id="400" r:id="rId57"/>
    <p:sldId id="401" r:id="rId58"/>
    <p:sldId id="402" r:id="rId59"/>
    <p:sldId id="403" r:id="rId60"/>
    <p:sldId id="404" r:id="rId61"/>
    <p:sldId id="351" r:id="rId62"/>
    <p:sldId id="405" r:id="rId63"/>
    <p:sldId id="406" r:id="rId64"/>
    <p:sldId id="407" r:id="rId65"/>
    <p:sldId id="408" r:id="rId66"/>
    <p:sldId id="409" r:id="rId67"/>
  </p:sldIdLst>
  <p:sldSz cx="9144000" cy="6858000" type="screen4x3"/>
  <p:notesSz cx="6797675" cy="987425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EB641B"/>
    <a:srgbClr val="33CCCC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25" autoAdjust="0"/>
    <p:restoredTop sz="96522" autoAdjust="0"/>
  </p:normalViewPr>
  <p:slideViewPr>
    <p:cSldViewPr>
      <p:cViewPr varScale="1">
        <p:scale>
          <a:sx n="88" d="100"/>
          <a:sy n="88" d="100"/>
        </p:scale>
        <p:origin x="175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1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16.xlsx"/><Relationship Id="rId1" Type="http://schemas.openxmlformats.org/officeDocument/2006/relationships/themeOverride" Target="../theme/themeOverride4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7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18.xlsx"/><Relationship Id="rId1" Type="http://schemas.openxmlformats.org/officeDocument/2006/relationships/themeOverride" Target="../theme/themeOverride5.xm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2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20.xlsx"/><Relationship Id="rId1" Type="http://schemas.openxmlformats.org/officeDocument/2006/relationships/themeOverride" Target="../theme/themeOverride6.xm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3.xlsx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Hoja_de_c_lculo_de_Microsoft_Excel24.xlsx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5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8.xlsx"/><Relationship Id="rId1" Type="http://schemas.openxmlformats.org/officeDocument/2006/relationships/themeOverride" Target="../theme/themeOverride3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228988825142125E-2"/>
          <c:y val="3.303120122101711E-2"/>
          <c:w val="0.97652304667141776"/>
          <c:h val="0.876171807861210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Solicitudes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"/>
            <c:invertIfNegative val="0"/>
            <c:bubble3D val="0"/>
            <c:spPr>
              <a:solidFill>
                <a:srgbClr val="00CC66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2"/>
            <c:invertIfNegative val="0"/>
            <c:bubble3D val="0"/>
            <c:spPr>
              <a:solidFill>
                <a:srgbClr val="CC0066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4"/>
            <c:invertIfNegative val="0"/>
            <c:bubble3D val="0"/>
            <c:spPr>
              <a:solidFill>
                <a:srgbClr val="39639D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5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6"/>
            <c:invertIfNegative val="0"/>
            <c:bubble3D val="0"/>
            <c:spPr>
              <a:solidFill>
                <a:srgbClr val="9966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8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9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0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1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Hoja1!$A$2:$A$13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Hoja1!$B$2:$B$13</c:f>
              <c:numCache>
                <c:formatCode>#,##0</c:formatCode>
                <c:ptCount val="12"/>
                <c:pt idx="0">
                  <c:v>2665</c:v>
                </c:pt>
                <c:pt idx="1">
                  <c:v>4359</c:v>
                </c:pt>
                <c:pt idx="2">
                  <c:v>6621</c:v>
                </c:pt>
                <c:pt idx="3">
                  <c:v>19044</c:v>
                </c:pt>
                <c:pt idx="4">
                  <c:v>41164</c:v>
                </c:pt>
                <c:pt idx="5">
                  <c:v>96233</c:v>
                </c:pt>
                <c:pt idx="6">
                  <c:v>89571</c:v>
                </c:pt>
                <c:pt idx="7">
                  <c:v>94048</c:v>
                </c:pt>
                <c:pt idx="8">
                  <c:v>91576</c:v>
                </c:pt>
                <c:pt idx="9">
                  <c:v>103470</c:v>
                </c:pt>
                <c:pt idx="10">
                  <c:v>111964</c:v>
                </c:pt>
                <c:pt idx="11">
                  <c:v>106525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341713840"/>
        <c:axId val="341707176"/>
      </c:barChart>
      <c:catAx>
        <c:axId val="341713840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341707176"/>
        <c:crosses val="autoZero"/>
        <c:auto val="1"/>
        <c:lblAlgn val="ctr"/>
        <c:lblOffset val="100"/>
        <c:noMultiLvlLbl val="0"/>
      </c:catAx>
      <c:valAx>
        <c:axId val="341707176"/>
        <c:scaling>
          <c:orientation val="minMax"/>
          <c:max val="120000"/>
          <c:min val="0"/>
        </c:scaling>
        <c:delete val="1"/>
        <c:axPos val="l"/>
        <c:numFmt formatCode="#,##0" sourceLinked="0"/>
        <c:majorTickMark val="out"/>
        <c:minorTickMark val="none"/>
        <c:tickLblPos val="none"/>
        <c:crossAx val="341713840"/>
        <c:crosses val="autoZero"/>
        <c:crossBetween val="between"/>
        <c:majorUnit val="20000"/>
      </c:valAx>
    </c:plotArea>
    <c:plotVisOnly val="1"/>
    <c:dispBlanksAs val="gap"/>
    <c:showDLblsOverMax val="0"/>
  </c:chart>
  <c:txPr>
    <a:bodyPr/>
    <a:lstStyle/>
    <a:p>
      <a:pPr>
        <a:defRPr sz="1100" b="1">
          <a:latin typeface="Calibri" pitchFamily="34" charset="0"/>
        </a:defRPr>
      </a:pPr>
      <a:endParaRPr lang="es-E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2.063895973733415E-2"/>
          <c:y val="3.7308888755950197E-2"/>
          <c:w val="0.9587220805253317"/>
          <c:h val="0.7477809623717023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plastic">
                <a:bevelT/>
                <a:bevelB/>
              </a:sp3d>
            </c:spPr>
          </c:dPt>
          <c:dPt>
            <c:idx val="2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5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Lbls>
            <c:dLbl>
              <c:idx val="0"/>
              <c:layout>
                <c:manualLayout>
                  <c:x val="-1.8762690670303945E-3"/>
                  <c:y val="-1.8646432447676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2012:
2,493
solicitudes</c:v>
                </c:pt>
                <c:pt idx="1">
                  <c:v>2013:
1,632
solicitudes</c:v>
                </c:pt>
                <c:pt idx="2">
                  <c:v>2014:
1,682
solicitudes</c:v>
                </c:pt>
                <c:pt idx="3">
                  <c:v>2015:
893
solicitudes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3.5</c:v>
                </c:pt>
                <c:pt idx="1">
                  <c:v>4.5999999999999996</c:v>
                </c:pt>
                <c:pt idx="2">
                  <c:v>3.9</c:v>
                </c:pt>
                <c:pt idx="3">
                  <c:v>4.8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394843008"/>
        <c:axId val="394846536"/>
        <c:axId val="0"/>
      </c:bar3DChart>
      <c:catAx>
        <c:axId val="39484300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394846536"/>
        <c:crosses val="autoZero"/>
        <c:auto val="1"/>
        <c:lblAlgn val="ctr"/>
        <c:lblOffset val="100"/>
        <c:noMultiLvlLbl val="0"/>
      </c:catAx>
      <c:valAx>
        <c:axId val="394846536"/>
        <c:scaling>
          <c:orientation val="minMax"/>
          <c:max val="5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394843008"/>
        <c:crosses val="autoZero"/>
        <c:crossBetween val="between"/>
        <c:majorUnit val="2.5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E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/>
              <a:t>Porcentajes</a:t>
            </a:r>
          </a:p>
        </c:rich>
      </c:tx>
      <c:layout>
        <c:manualLayout>
          <c:xMode val="edge"/>
          <c:yMode val="edge"/>
          <c:x val="0.43882709482348375"/>
          <c:y val="0.24420233500625557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9555418684733678E-2"/>
          <c:y val="0.31759756162358782"/>
          <c:w val="0.96088916263053525"/>
          <c:h val="0.609478375188587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2012: 78,024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2.2000000000000002</c:v>
                </c:pt>
                <c:pt idx="1">
                  <c:v>97.8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2013: 87,625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Hoja1!$C$2:$C$3</c:f>
              <c:numCache>
                <c:formatCode>0.0</c:formatCode>
                <c:ptCount val="2"/>
                <c:pt idx="0">
                  <c:v>2</c:v>
                </c:pt>
                <c:pt idx="1">
                  <c:v>98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2014: 94,276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Hoja1!$D$2:$D$3</c:f>
              <c:numCache>
                <c:formatCode>0.0</c:formatCode>
                <c:ptCount val="2"/>
                <c:pt idx="0">
                  <c:v>2.4</c:v>
                </c:pt>
                <c:pt idx="1">
                  <c:v>97.6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2015: 85,912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Hoja1!$E$2:$E$3</c:f>
              <c:numCache>
                <c:formatCode>0.0</c:formatCode>
                <c:ptCount val="2"/>
                <c:pt idx="0">
                  <c:v>1.8</c:v>
                </c:pt>
                <c:pt idx="1">
                  <c:v>98.2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94846144"/>
        <c:axId val="394848496"/>
      </c:barChart>
      <c:catAx>
        <c:axId val="394846144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394848496"/>
        <c:crosses val="autoZero"/>
        <c:auto val="1"/>
        <c:lblAlgn val="ctr"/>
        <c:lblOffset val="100"/>
        <c:noMultiLvlLbl val="0"/>
      </c:catAx>
      <c:valAx>
        <c:axId val="394848496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one"/>
        <c:crossAx val="39484614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0028038425609637"/>
          <c:y val="2.9201124140000475E-2"/>
          <c:w val="0.80233105140610406"/>
          <c:h val="0.1480317159759378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50"/>
      <c:rotY val="114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4256872621870743"/>
          <c:y val="0.17107454517632212"/>
          <c:w val="0.56152430482434057"/>
          <c:h val="0.5565542507855521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</c:spPr>
          <c:explosion val="4"/>
          <c:dPt>
            <c:idx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Pt>
            <c:idx val="1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Lbls>
            <c:dLbl>
              <c:idx val="0"/>
              <c:layout>
                <c:manualLayout>
                  <c:x val="-1.5193605391102125E-2"/>
                  <c:y val="9.948213301247436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296403359497933"/>
                      <c:h val="0.2510433851165384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5.5781870692553095E-2"/>
                  <c:y val="-0.166131174104344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309582888064258"/>
                      <c:h val="0.23773249513156819"/>
                    </c:manualLayout>
                  </c15:layout>
                </c:ext>
              </c:extLst>
            </c:dLbl>
            <c:dLbl>
              <c:idx val="7"/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Prevención total</c:v>
                </c:pt>
                <c:pt idx="1">
                  <c:v>Prevención parcial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535</c:v>
                </c:pt>
                <c:pt idx="1">
                  <c:v>175</c:v>
                </c:pt>
              </c:numCache>
            </c:numRef>
          </c:val>
        </c:ser>
        <c:dLbls>
          <c:dLblPos val="in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300">
          <a:latin typeface="+mj-lt"/>
        </a:defRPr>
      </a:pPr>
      <a:endParaRPr lang="es-E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/>
              <a:t>Porcentajes</a:t>
            </a:r>
          </a:p>
        </c:rich>
      </c:tx>
      <c:layout>
        <c:manualLayout>
          <c:xMode val="edge"/>
          <c:yMode val="edge"/>
          <c:x val="0.45158581916824125"/>
          <c:y val="0.2187450934554988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6167185127578441E-2"/>
          <c:y val="0.30334511946337683"/>
          <c:w val="0.9676656297448436"/>
          <c:h val="0.56789301993820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2012: 78,024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3"/>
              <c:layout>
                <c:manualLayout>
                  <c:x val="-2.9394882050142578E-3"/>
                  <c:y val="-7.6682301000371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Sí. Por el volumen de la información</c:v>
                </c:pt>
                <c:pt idx="1">
                  <c:v>Sí. Por la complejidad de la información</c:v>
                </c:pt>
                <c:pt idx="2">
                  <c:v>Sí. Por volumen y complejidad de la información</c:v>
                </c:pt>
                <c:pt idx="3">
                  <c:v>No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1.5</c:v>
                </c:pt>
                <c:pt idx="1">
                  <c:v>6.5</c:v>
                </c:pt>
                <c:pt idx="2">
                  <c:v>3.5</c:v>
                </c:pt>
                <c:pt idx="3">
                  <c:v>88.5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2013: 87,625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Sí. Por el volumen de la información</c:v>
                </c:pt>
                <c:pt idx="1">
                  <c:v>Sí. Por la complejidad de la información</c:v>
                </c:pt>
                <c:pt idx="2">
                  <c:v>Sí. Por volumen y complejidad de la información</c:v>
                </c:pt>
                <c:pt idx="3">
                  <c:v>No</c:v>
                </c:pt>
              </c:strCache>
            </c:strRef>
          </c:cat>
          <c:val>
            <c:numRef>
              <c:f>Hoja1!$C$2:$C$5</c:f>
              <c:numCache>
                <c:formatCode>0.0</c:formatCode>
                <c:ptCount val="4"/>
                <c:pt idx="0">
                  <c:v>1.1000000000000001</c:v>
                </c:pt>
                <c:pt idx="1">
                  <c:v>8.6</c:v>
                </c:pt>
                <c:pt idx="2">
                  <c:v>4.4000000000000004</c:v>
                </c:pt>
                <c:pt idx="3">
                  <c:v>85.9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2014: 94,276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dLbl>
              <c:idx val="3"/>
              <c:layout>
                <c:manualLayout>
                  <c:x val="-4.409232307521516E-3"/>
                  <c:y val="-5.11215340002484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Sí. Por el volumen de la información</c:v>
                </c:pt>
                <c:pt idx="1">
                  <c:v>Sí. Por la complejidad de la información</c:v>
                </c:pt>
                <c:pt idx="2">
                  <c:v>Sí. Por volumen y complejidad de la información</c:v>
                </c:pt>
                <c:pt idx="3">
                  <c:v>No</c:v>
                </c:pt>
              </c:strCache>
            </c:strRef>
          </c:cat>
          <c:val>
            <c:numRef>
              <c:f>Hoja1!$D$2:$D$5</c:f>
              <c:numCache>
                <c:formatCode>0.0</c:formatCode>
                <c:ptCount val="4"/>
                <c:pt idx="0">
                  <c:v>1</c:v>
                </c:pt>
                <c:pt idx="1">
                  <c:v>8.4</c:v>
                </c:pt>
                <c:pt idx="2">
                  <c:v>5.8</c:v>
                </c:pt>
                <c:pt idx="3">
                  <c:v>84.7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2015: 85,912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Sí. Por el volumen de la información</c:v>
                </c:pt>
                <c:pt idx="1">
                  <c:v>Sí. Por la complejidad de la información</c:v>
                </c:pt>
                <c:pt idx="2">
                  <c:v>Sí. Por volumen y complejidad de la información</c:v>
                </c:pt>
                <c:pt idx="3">
                  <c:v>No</c:v>
                </c:pt>
              </c:strCache>
            </c:strRef>
          </c:cat>
          <c:val>
            <c:numRef>
              <c:f>Hoja1!$E$2:$E$5</c:f>
              <c:numCache>
                <c:formatCode>0.0</c:formatCode>
                <c:ptCount val="4"/>
                <c:pt idx="0">
                  <c:v>1.2</c:v>
                </c:pt>
                <c:pt idx="1">
                  <c:v>8.3000000000000007</c:v>
                </c:pt>
                <c:pt idx="2">
                  <c:v>6.7</c:v>
                </c:pt>
                <c:pt idx="3">
                  <c:v>83.8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94847712"/>
        <c:axId val="394847320"/>
      </c:barChart>
      <c:catAx>
        <c:axId val="394847712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394847320"/>
        <c:crosses val="autoZero"/>
        <c:auto val="1"/>
        <c:lblAlgn val="ctr"/>
        <c:lblOffset val="100"/>
        <c:noMultiLvlLbl val="0"/>
      </c:catAx>
      <c:valAx>
        <c:axId val="394847320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one"/>
        <c:crossAx val="3948477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9.9060798800133312E-2"/>
          <c:y val="1.893217700098242E-2"/>
          <c:w val="0.79946950338851241"/>
          <c:h val="0.1541203553872436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2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5"/>
            <c:invertIfNegative val="0"/>
            <c:bubble3D val="0"/>
            <c:spPr>
              <a:solidFill>
                <a:srgbClr val="7F7F7F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Lbls>
            <c:dLbl>
              <c:idx val="0"/>
              <c:layout>
                <c:manualLayout>
                  <c:x val="1.7544975767391487E-3"/>
                  <c:y val="-2.7586173607055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2.75861736070550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2448113040027941E-3"/>
                  <c:y val="-1.8390782404703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112028260006985E-3"/>
                  <c:y val="-2.14559128054873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2012:
11,709
solicitudes</c:v>
                </c:pt>
                <c:pt idx="1">
                  <c:v>2013:
15,255
solicitudes</c:v>
                </c:pt>
                <c:pt idx="2">
                  <c:v>2014:
13,861
solicitudes</c:v>
                </c:pt>
                <c:pt idx="3">
                  <c:v>2015:
12,768
solicitudes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1.9</c:v>
                </c:pt>
                <c:pt idx="1">
                  <c:v>1.7</c:v>
                </c:pt>
                <c:pt idx="2">
                  <c:v>2.0013236267372649</c:v>
                </c:pt>
                <c:pt idx="3">
                  <c:v>1.9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403644416"/>
        <c:axId val="403643240"/>
        <c:axId val="0"/>
      </c:bar3DChart>
      <c:catAx>
        <c:axId val="40364441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403643240"/>
        <c:crosses val="autoZero"/>
        <c:auto val="1"/>
        <c:lblAlgn val="ctr"/>
        <c:lblOffset val="100"/>
        <c:noMultiLvlLbl val="0"/>
      </c:catAx>
      <c:valAx>
        <c:axId val="403643240"/>
        <c:scaling>
          <c:orientation val="minMax"/>
          <c:max val="2.5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03644416"/>
        <c:crosses val="autoZero"/>
        <c:crossBetween val="between"/>
        <c:majorUnit val="1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E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 smtClean="0"/>
              <a:t>Porcentajes</a:t>
            </a:r>
            <a:endParaRPr lang="es-ES" sz="1300" u="sng" dirty="0"/>
          </a:p>
        </c:rich>
      </c:tx>
      <c:layout>
        <c:manualLayout>
          <c:xMode val="edge"/>
          <c:yMode val="edge"/>
          <c:x val="0.43785329330256861"/>
          <c:y val="0.24899194207179595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0215733379330382E-2"/>
          <c:y val="0.35315193736643635"/>
          <c:w val="0.98133244783459717"/>
          <c:h val="0.616410063914467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2012: 56,840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Aceptada con información total</c:v>
                </c:pt>
                <c:pt idx="1">
                  <c:v>Aceptada con información parcial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94.4</c:v>
                </c:pt>
                <c:pt idx="1">
                  <c:v>5.6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2013: 60,136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Aceptada con información total</c:v>
                </c:pt>
                <c:pt idx="1">
                  <c:v>Aceptada con información parcial</c:v>
                </c:pt>
              </c:strCache>
            </c:strRef>
          </c:cat>
          <c:val>
            <c:numRef>
              <c:f>Hoja1!$C$2:$C$3</c:f>
              <c:numCache>
                <c:formatCode>0.0</c:formatCode>
                <c:ptCount val="2"/>
                <c:pt idx="0">
                  <c:v>94.4</c:v>
                </c:pt>
                <c:pt idx="1">
                  <c:v>5.6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2014: 69,363 solicitudes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Aceptada con información total</c:v>
                </c:pt>
                <c:pt idx="1">
                  <c:v>Aceptada con información parcial</c:v>
                </c:pt>
              </c:strCache>
            </c:strRef>
          </c:cat>
          <c:val>
            <c:numRef>
              <c:f>Hoja1!$D$2:$D$3</c:f>
              <c:numCache>
                <c:formatCode>0.0</c:formatCode>
                <c:ptCount val="2"/>
                <c:pt idx="0">
                  <c:v>94.4</c:v>
                </c:pt>
                <c:pt idx="1">
                  <c:v>5.6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2015: 64,660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 w="95250" h="101600"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Aceptada con información total</c:v>
                </c:pt>
                <c:pt idx="1">
                  <c:v>Aceptada con información parcial</c:v>
                </c:pt>
              </c:strCache>
            </c:strRef>
          </c:cat>
          <c:val>
            <c:numRef>
              <c:f>Hoja1!$E$2:$E$3</c:f>
              <c:numCache>
                <c:formatCode>0.0</c:formatCode>
                <c:ptCount val="2"/>
                <c:pt idx="0">
                  <c:v>93.4</c:v>
                </c:pt>
                <c:pt idx="1">
                  <c:v>6.6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79"/>
        <c:overlap val="-25"/>
        <c:axId val="403637752"/>
        <c:axId val="403638144"/>
      </c:barChart>
      <c:catAx>
        <c:axId val="403637752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03638144"/>
        <c:crosses val="autoZero"/>
        <c:auto val="1"/>
        <c:lblAlgn val="ctr"/>
        <c:lblOffset val="50"/>
        <c:noMultiLvlLbl val="0"/>
      </c:catAx>
      <c:valAx>
        <c:axId val="403638144"/>
        <c:scaling>
          <c:orientation val="minMax"/>
          <c:max val="105"/>
        </c:scaling>
        <c:delete val="1"/>
        <c:axPos val="l"/>
        <c:numFmt formatCode="0.0" sourceLinked="1"/>
        <c:majorTickMark val="none"/>
        <c:minorTickMark val="none"/>
        <c:tickLblPos val="none"/>
        <c:crossAx val="40363775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9.9174469638198218E-2"/>
          <c:y val="2.8703517515843994E-2"/>
          <c:w val="0.8008981923659898"/>
          <c:h val="0.17844973924465912"/>
        </c:manualLayout>
      </c:layout>
      <c:overlay val="0"/>
    </c:legend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300" b="1">
          <a:solidFill>
            <a:schemeClr val="tx1"/>
          </a:solidFill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 smtClean="0"/>
              <a:t>Porcentajes</a:t>
            </a:r>
            <a:endParaRPr lang="es-ES" sz="1300" u="sng" dirty="0"/>
          </a:p>
        </c:rich>
      </c:tx>
      <c:layout>
        <c:manualLayout>
          <c:xMode val="edge"/>
          <c:yMode val="edge"/>
          <c:x val="0.43244337436291552"/>
          <c:y val="0.25071630260678457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1886731335504414E-2"/>
          <c:y val="0.28978609606140687"/>
          <c:w val="0.97827644261851843"/>
          <c:h val="0.700041101820936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2012: 1,618 solicitudes</c:v>
                </c:pt>
              </c:strCache>
            </c:strRef>
          </c:tx>
          <c:spPr>
            <a:solidFill>
              <a:srgbClr val="00B0F0"/>
            </a:solidFill>
            <a:ln w="9525"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Información reservada</c:v>
                </c:pt>
                <c:pt idx="1">
                  <c:v>Información confidencial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47.9</c:v>
                </c:pt>
                <c:pt idx="1">
                  <c:v>52.1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2013: 2,397 solicitudes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Información reservada</c:v>
                </c:pt>
                <c:pt idx="1">
                  <c:v>Información confidencial</c:v>
                </c:pt>
              </c:strCache>
            </c:strRef>
          </c:cat>
          <c:val>
            <c:numRef>
              <c:f>Hoja1!$C$2:$C$3</c:f>
              <c:numCache>
                <c:formatCode>0.0</c:formatCode>
                <c:ptCount val="2"/>
                <c:pt idx="0">
                  <c:v>71.900000000000006</c:v>
                </c:pt>
                <c:pt idx="1">
                  <c:v>28.1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2014: 1,291 solicitudes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Información reservada</c:v>
                </c:pt>
                <c:pt idx="1">
                  <c:v>Información confidencial</c:v>
                </c:pt>
              </c:strCache>
            </c:strRef>
          </c:cat>
          <c:val>
            <c:numRef>
              <c:f>Hoja1!$D$2:$D$3</c:f>
              <c:numCache>
                <c:formatCode>0.0</c:formatCode>
                <c:ptCount val="2"/>
                <c:pt idx="0">
                  <c:v>47.2</c:v>
                </c:pt>
                <c:pt idx="1">
                  <c:v>52.8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2015: 1,101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 w="95250" h="101600"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Información reservada</c:v>
                </c:pt>
                <c:pt idx="1">
                  <c:v>Información confidencial</c:v>
                </c:pt>
              </c:strCache>
            </c:strRef>
          </c:cat>
          <c:val>
            <c:numRef>
              <c:f>Hoja1!$E$2:$E$3</c:f>
              <c:numCache>
                <c:formatCode>0.0</c:formatCode>
                <c:ptCount val="2"/>
                <c:pt idx="0">
                  <c:v>47.5</c:v>
                </c:pt>
                <c:pt idx="1">
                  <c:v>52.5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97"/>
        <c:overlap val="-25"/>
        <c:axId val="403638536"/>
        <c:axId val="403642848"/>
      </c:barChart>
      <c:catAx>
        <c:axId val="403638536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03642848"/>
        <c:crosses val="autoZero"/>
        <c:auto val="1"/>
        <c:lblAlgn val="ctr"/>
        <c:lblOffset val="50"/>
        <c:noMultiLvlLbl val="0"/>
      </c:catAx>
      <c:valAx>
        <c:axId val="403642848"/>
        <c:scaling>
          <c:orientation val="minMax"/>
          <c:max val="105"/>
        </c:scaling>
        <c:delete val="1"/>
        <c:axPos val="l"/>
        <c:numFmt formatCode="0.0" sourceLinked="1"/>
        <c:majorTickMark val="none"/>
        <c:minorTickMark val="none"/>
        <c:tickLblPos val="none"/>
        <c:crossAx val="40363853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9.9252040465108896E-2"/>
          <c:y val="2.0833916589676912E-2"/>
          <c:w val="0.8012203140255838"/>
          <c:h val="0.17986394368879649"/>
        </c:manualLayout>
      </c:layout>
      <c:overlay val="0"/>
    </c:legend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300" b="1">
          <a:solidFill>
            <a:schemeClr val="tx1"/>
          </a:solidFill>
          <a:latin typeface="Calibri" pitchFamily="34" charset="0"/>
        </a:defRPr>
      </a:pPr>
      <a:endParaRPr lang="es-ES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5092590580424613"/>
          <c:y val="0.232698283826534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3744167314742806E-2"/>
          <c:y val="0.2962555474940658"/>
          <c:w val="0.97603905121653145"/>
          <c:h val="0.601207953050197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2012: 56,840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97.256628445641809</c:v>
                </c:pt>
                <c:pt idx="1">
                  <c:v>2.7433715543581827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2013: 60,136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Hoja1!$C$2:$C$3</c:f>
              <c:numCache>
                <c:formatCode>0.0</c:formatCode>
                <c:ptCount val="2"/>
                <c:pt idx="0">
                  <c:v>97</c:v>
                </c:pt>
                <c:pt idx="1">
                  <c:v>3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2014: 69,363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Hoja1!$D$2:$D$3</c:f>
              <c:numCache>
                <c:formatCode>0.0</c:formatCode>
                <c:ptCount val="2"/>
                <c:pt idx="0">
                  <c:v>97.9</c:v>
                </c:pt>
                <c:pt idx="1">
                  <c:v>2.1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2015: 64,660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Hoja1!$E$2:$E$3</c:f>
              <c:numCache>
                <c:formatCode>0.0</c:formatCode>
                <c:ptCount val="2"/>
                <c:pt idx="0">
                  <c:v>98</c:v>
                </c:pt>
                <c:pt idx="1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03638928"/>
        <c:axId val="403643632"/>
      </c:barChart>
      <c:catAx>
        <c:axId val="403638928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03643632"/>
        <c:crosses val="autoZero"/>
        <c:auto val="1"/>
        <c:lblAlgn val="ctr"/>
        <c:lblOffset val="100"/>
        <c:noMultiLvlLbl val="0"/>
      </c:catAx>
      <c:valAx>
        <c:axId val="403643632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one"/>
        <c:crossAx val="40363892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9.9318547939117874E-2"/>
          <c:y val="1.893217700098233E-2"/>
          <c:w val="0.8001867848016887"/>
          <c:h val="0.184407064517483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33411633785774619"/>
          <c:y val="1.4869357191353651E-2"/>
          <c:w val="0.61955737815119061"/>
          <c:h val="0.9600663717720122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2012: 56,840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Sí</c:v>
                </c:pt>
                <c:pt idx="1">
                  <c:v>Sí. Consulta directa</c:v>
                </c:pt>
                <c:pt idx="2">
                  <c:v>No. Por no pagar cuota de reproducción</c:v>
                </c:pt>
                <c:pt idx="3">
                  <c:v>No. Por caducidad del trámite</c:v>
                </c:pt>
                <c:pt idx="4">
                  <c:v>No. Otra razón</c:v>
                </c:pt>
              </c:strCache>
            </c:strRef>
          </c:cat>
          <c:val>
            <c:numRef>
              <c:f>Hoja1!$B$2:$B$6</c:f>
              <c:numCache>
                <c:formatCode>0.0</c:formatCode>
                <c:ptCount val="5"/>
                <c:pt idx="0">
                  <c:v>96.4</c:v>
                </c:pt>
                <c:pt idx="1">
                  <c:v>0.9</c:v>
                </c:pt>
                <c:pt idx="2">
                  <c:v>1.6</c:v>
                </c:pt>
                <c:pt idx="3">
                  <c:v>0.1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2013: 60,136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Sí</c:v>
                </c:pt>
                <c:pt idx="1">
                  <c:v>Sí. Consulta directa</c:v>
                </c:pt>
                <c:pt idx="2">
                  <c:v>No. Por no pagar cuota de reproducción</c:v>
                </c:pt>
                <c:pt idx="3">
                  <c:v>No. Por caducidad del trámite</c:v>
                </c:pt>
                <c:pt idx="4">
                  <c:v>No. Otra razón</c:v>
                </c:pt>
              </c:strCache>
            </c:strRef>
          </c:cat>
          <c:val>
            <c:numRef>
              <c:f>Hoja1!$C$2:$C$6</c:f>
              <c:numCache>
                <c:formatCode>0.0</c:formatCode>
                <c:ptCount val="5"/>
                <c:pt idx="0">
                  <c:v>96.3</c:v>
                </c:pt>
                <c:pt idx="1">
                  <c:v>0.6</c:v>
                </c:pt>
                <c:pt idx="2">
                  <c:v>1.2</c:v>
                </c:pt>
                <c:pt idx="3">
                  <c:v>0.2</c:v>
                </c:pt>
                <c:pt idx="4">
                  <c:v>1.7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2014: 69,363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/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Sí</c:v>
                </c:pt>
                <c:pt idx="1">
                  <c:v>Sí. Consulta directa</c:v>
                </c:pt>
                <c:pt idx="2">
                  <c:v>No. Por no pagar cuota de reproducción</c:v>
                </c:pt>
                <c:pt idx="3">
                  <c:v>No. Por caducidad del trámite</c:v>
                </c:pt>
                <c:pt idx="4">
                  <c:v>No. Otra razón</c:v>
                </c:pt>
              </c:strCache>
            </c:strRef>
          </c:cat>
          <c:val>
            <c:numRef>
              <c:f>Hoja1!$D$2:$D$6</c:f>
              <c:numCache>
                <c:formatCode>0.0</c:formatCode>
                <c:ptCount val="5"/>
                <c:pt idx="0">
                  <c:v>97.6</c:v>
                </c:pt>
                <c:pt idx="1">
                  <c:v>0.28938534552610257</c:v>
                </c:pt>
                <c:pt idx="2">
                  <c:v>1.2</c:v>
                </c:pt>
                <c:pt idx="3">
                  <c:v>0.1</c:v>
                </c:pt>
                <c:pt idx="4">
                  <c:v>0.81027896747308714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2015: 64,660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/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Sí</c:v>
                </c:pt>
                <c:pt idx="1">
                  <c:v>Sí. Consulta directa</c:v>
                </c:pt>
                <c:pt idx="2">
                  <c:v>No. Por no pagar cuota de reproducción</c:v>
                </c:pt>
                <c:pt idx="3">
                  <c:v>No. Por caducidad del trámite</c:v>
                </c:pt>
                <c:pt idx="4">
                  <c:v>No. Otra razón</c:v>
                </c:pt>
              </c:strCache>
            </c:strRef>
          </c:cat>
          <c:val>
            <c:numRef>
              <c:f>Hoja1!$E$2:$E$6</c:f>
              <c:numCache>
                <c:formatCode>0.0</c:formatCode>
                <c:ptCount val="5"/>
                <c:pt idx="0">
                  <c:v>97.3</c:v>
                </c:pt>
                <c:pt idx="1">
                  <c:v>0.7</c:v>
                </c:pt>
                <c:pt idx="2">
                  <c:v>1.1000000000000001</c:v>
                </c:pt>
                <c:pt idx="3">
                  <c:v>0.1</c:v>
                </c:pt>
                <c:pt idx="4">
                  <c:v>0.7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4"/>
        <c:axId val="403639712"/>
        <c:axId val="403639320"/>
      </c:barChart>
      <c:valAx>
        <c:axId val="403639320"/>
        <c:scaling>
          <c:orientation val="minMax"/>
        </c:scaling>
        <c:delete val="1"/>
        <c:axPos val="t"/>
        <c:numFmt formatCode="0.0" sourceLinked="1"/>
        <c:majorTickMark val="out"/>
        <c:minorTickMark val="none"/>
        <c:tickLblPos val="none"/>
        <c:crossAx val="403639712"/>
        <c:crosses val="autoZero"/>
        <c:crossBetween val="between"/>
      </c:valAx>
      <c:catAx>
        <c:axId val="403639712"/>
        <c:scaling>
          <c:orientation val="maxMin"/>
        </c:scaling>
        <c:delete val="0"/>
        <c:axPos val="l"/>
        <c:numFmt formatCode="General" sourceLinked="0"/>
        <c:majorTickMark val="cross"/>
        <c:minorTickMark val="none"/>
        <c:tickLblPos val="nextTo"/>
        <c:crossAx val="403639320"/>
        <c:crosses val="autoZero"/>
        <c:auto val="1"/>
        <c:lblAlgn val="ctr"/>
        <c:lblOffset val="100"/>
        <c:noMultiLvlLbl val="0"/>
      </c:catAx>
    </c:plotArea>
    <c:legend>
      <c:legendPos val="tr"/>
      <c:layout>
        <c:manualLayout>
          <c:xMode val="edge"/>
          <c:yMode val="edge"/>
          <c:x val="0.67491025259549653"/>
          <c:y val="0.44118693125753755"/>
          <c:w val="0.30523562569404744"/>
          <c:h val="0.5070244490735664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/>
              <a:t>Porcentajes</a:t>
            </a:r>
          </a:p>
        </c:rich>
      </c:tx>
      <c:layout>
        <c:manualLayout>
          <c:xMode val="edge"/>
          <c:yMode val="edge"/>
          <c:x val="0.45262951981744642"/>
          <c:y val="0.249364833841933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0216781468725697E-2"/>
          <c:y val="0.36014402348889946"/>
          <c:w val="0.97956643706254865"/>
          <c:h val="0.534883395391808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2012: 56,840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6.3</c:v>
                </c:pt>
                <c:pt idx="1">
                  <c:v>93.7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2013: 60,136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Hoja1!$C$2:$C$3</c:f>
              <c:numCache>
                <c:formatCode>0.0</c:formatCode>
                <c:ptCount val="2"/>
                <c:pt idx="0">
                  <c:v>6.2</c:v>
                </c:pt>
                <c:pt idx="1">
                  <c:v>93.8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2014: 69,363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Hoja1!$D$2:$D$3</c:f>
              <c:numCache>
                <c:formatCode>0.0</c:formatCode>
                <c:ptCount val="2"/>
                <c:pt idx="0">
                  <c:v>5.0999999999999996</c:v>
                </c:pt>
                <c:pt idx="1">
                  <c:v>94.9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2015: 64,660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Hoja1!$E$2:$E$3</c:f>
              <c:numCache>
                <c:formatCode>0.0</c:formatCode>
                <c:ptCount val="2"/>
                <c:pt idx="0">
                  <c:v>6.3</c:v>
                </c:pt>
                <c:pt idx="1">
                  <c:v>93.7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90352976"/>
        <c:axId val="402303904"/>
      </c:barChart>
      <c:catAx>
        <c:axId val="390352976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02303904"/>
        <c:crosses val="autoZero"/>
        <c:auto val="1"/>
        <c:lblAlgn val="ctr"/>
        <c:lblOffset val="100"/>
        <c:noMultiLvlLbl val="0"/>
      </c:catAx>
      <c:valAx>
        <c:axId val="402303904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one"/>
        <c:crossAx val="39035297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9.9263276302633041E-2"/>
          <c:y val="1.8932177000982341E-2"/>
          <c:w val="0.80019636707032549"/>
          <c:h val="0.2149624062123799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2006: 6,621
solicitudes</c:v>
                </c:pt>
              </c:strCache>
            </c:strRef>
          </c:tx>
          <c:spPr>
            <a:ln>
              <a:solidFill>
                <a:srgbClr val="CC0066"/>
              </a:solidFill>
            </a:ln>
          </c:spPr>
          <c:marker>
            <c:symbol val="diamond"/>
            <c:size val="7"/>
            <c:spPr>
              <a:solidFill>
                <a:srgbClr val="CC0066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Hoja1!$B$2:$B$13</c:f>
              <c:numCache>
                <c:formatCode>#,##0</c:formatCode>
                <c:ptCount val="12"/>
                <c:pt idx="0">
                  <c:v>348</c:v>
                </c:pt>
                <c:pt idx="1">
                  <c:v>373</c:v>
                </c:pt>
                <c:pt idx="2">
                  <c:v>464</c:v>
                </c:pt>
                <c:pt idx="3">
                  <c:v>430</c:v>
                </c:pt>
                <c:pt idx="4">
                  <c:v>558</c:v>
                </c:pt>
                <c:pt idx="5">
                  <c:v>574</c:v>
                </c:pt>
                <c:pt idx="6">
                  <c:v>490</c:v>
                </c:pt>
                <c:pt idx="7">
                  <c:v>718</c:v>
                </c:pt>
                <c:pt idx="8">
                  <c:v>603</c:v>
                </c:pt>
                <c:pt idx="9">
                  <c:v>746</c:v>
                </c:pt>
                <c:pt idx="10">
                  <c:v>940</c:v>
                </c:pt>
                <c:pt idx="11">
                  <c:v>377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2007: 19,044
solicitudes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pPr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Hoja1!$C$2:$C$13</c:f>
              <c:numCache>
                <c:formatCode>#,##0</c:formatCode>
                <c:ptCount val="12"/>
                <c:pt idx="0">
                  <c:v>1048</c:v>
                </c:pt>
                <c:pt idx="1">
                  <c:v>1287</c:v>
                </c:pt>
                <c:pt idx="2">
                  <c:v>1299</c:v>
                </c:pt>
                <c:pt idx="3">
                  <c:v>1501</c:v>
                </c:pt>
                <c:pt idx="4">
                  <c:v>1353</c:v>
                </c:pt>
                <c:pt idx="5">
                  <c:v>1332</c:v>
                </c:pt>
                <c:pt idx="6">
                  <c:v>1467</c:v>
                </c:pt>
                <c:pt idx="7">
                  <c:v>1661</c:v>
                </c:pt>
                <c:pt idx="8">
                  <c:v>1843</c:v>
                </c:pt>
                <c:pt idx="9">
                  <c:v>2999</c:v>
                </c:pt>
                <c:pt idx="10">
                  <c:v>2323</c:v>
                </c:pt>
                <c:pt idx="11">
                  <c:v>931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2008: 41,164
solicitudes</c:v>
                </c:pt>
              </c:strCache>
            </c:strRef>
          </c:tx>
          <c:spPr>
            <a:ln>
              <a:solidFill>
                <a:srgbClr val="39639D"/>
              </a:solidFill>
            </a:ln>
          </c:spPr>
          <c:marker>
            <c:spPr>
              <a:solidFill>
                <a:srgbClr val="39639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Hoja1!$D$2:$D$13</c:f>
              <c:numCache>
                <c:formatCode>#,##0</c:formatCode>
                <c:ptCount val="12"/>
                <c:pt idx="0">
                  <c:v>2081</c:v>
                </c:pt>
                <c:pt idx="1">
                  <c:v>1831</c:v>
                </c:pt>
                <c:pt idx="2">
                  <c:v>2193</c:v>
                </c:pt>
                <c:pt idx="3">
                  <c:v>3526</c:v>
                </c:pt>
                <c:pt idx="4">
                  <c:v>4238</c:v>
                </c:pt>
                <c:pt idx="5">
                  <c:v>4996</c:v>
                </c:pt>
                <c:pt idx="6">
                  <c:v>3650</c:v>
                </c:pt>
                <c:pt idx="7">
                  <c:v>3832</c:v>
                </c:pt>
                <c:pt idx="8">
                  <c:v>3520</c:v>
                </c:pt>
                <c:pt idx="9">
                  <c:v>4149</c:v>
                </c:pt>
                <c:pt idx="10">
                  <c:v>3887</c:v>
                </c:pt>
                <c:pt idx="11">
                  <c:v>3261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2009: 96,233
solicitudes</c:v>
                </c:pt>
              </c:strCache>
            </c:strRef>
          </c:tx>
          <c:spPr>
            <a:ln>
              <a:solidFill>
                <a:srgbClr val="A6A6A6"/>
              </a:solidFill>
            </a:ln>
          </c:spPr>
          <c:marker>
            <c:symbol val="circle"/>
            <c:size val="7"/>
            <c:spPr>
              <a:solidFill>
                <a:srgbClr val="A6A6A6"/>
              </a:solidFill>
              <a:ln w="15875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Hoja1!$E$2:$E$13</c:f>
              <c:numCache>
                <c:formatCode>#,##0</c:formatCode>
                <c:ptCount val="12"/>
                <c:pt idx="0">
                  <c:v>2942</c:v>
                </c:pt>
                <c:pt idx="1">
                  <c:v>4447</c:v>
                </c:pt>
                <c:pt idx="2">
                  <c:v>6832</c:v>
                </c:pt>
                <c:pt idx="3">
                  <c:v>8074</c:v>
                </c:pt>
                <c:pt idx="4">
                  <c:v>9151</c:v>
                </c:pt>
                <c:pt idx="5">
                  <c:v>13898</c:v>
                </c:pt>
                <c:pt idx="6">
                  <c:v>8191</c:v>
                </c:pt>
                <c:pt idx="7">
                  <c:v>9888</c:v>
                </c:pt>
                <c:pt idx="8">
                  <c:v>6665</c:v>
                </c:pt>
                <c:pt idx="9">
                  <c:v>10750</c:v>
                </c:pt>
                <c:pt idx="10">
                  <c:v>8286</c:v>
                </c:pt>
                <c:pt idx="11">
                  <c:v>7109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2010: 89,571
solicitudes</c:v>
                </c:pt>
              </c:strCache>
            </c:strRef>
          </c:tx>
          <c:spPr>
            <a:ln>
              <a:solidFill>
                <a:srgbClr val="996633"/>
              </a:solidFill>
            </a:ln>
          </c:spPr>
          <c:marker>
            <c:symbol val="star"/>
            <c:size val="8"/>
            <c:spPr>
              <a:noFill/>
              <a:ln w="12700">
                <a:solidFill>
                  <a:srgbClr val="996633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Hoja1!$F$2:$F$13</c:f>
              <c:numCache>
                <c:formatCode>#,##0</c:formatCode>
                <c:ptCount val="12"/>
                <c:pt idx="0">
                  <c:v>7733</c:v>
                </c:pt>
                <c:pt idx="1">
                  <c:v>7514</c:v>
                </c:pt>
                <c:pt idx="2">
                  <c:v>6814</c:v>
                </c:pt>
                <c:pt idx="3">
                  <c:v>6521</c:v>
                </c:pt>
                <c:pt idx="4">
                  <c:v>5694</c:v>
                </c:pt>
                <c:pt idx="5">
                  <c:v>10198</c:v>
                </c:pt>
                <c:pt idx="6">
                  <c:v>7680</c:v>
                </c:pt>
                <c:pt idx="7">
                  <c:v>7852</c:v>
                </c:pt>
                <c:pt idx="8">
                  <c:v>8463</c:v>
                </c:pt>
                <c:pt idx="9">
                  <c:v>7544</c:v>
                </c:pt>
                <c:pt idx="10">
                  <c:v>8478</c:v>
                </c:pt>
                <c:pt idx="11">
                  <c:v>5080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2011: 94,048
solicitudes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diamond"/>
            <c:size val="7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Hoja1!$G$2:$G$13</c:f>
              <c:numCache>
                <c:formatCode>#,##0</c:formatCode>
                <c:ptCount val="12"/>
                <c:pt idx="0">
                  <c:v>6867</c:v>
                </c:pt>
                <c:pt idx="1">
                  <c:v>8106</c:v>
                </c:pt>
                <c:pt idx="2">
                  <c:v>10689</c:v>
                </c:pt>
                <c:pt idx="3">
                  <c:v>7339</c:v>
                </c:pt>
                <c:pt idx="4">
                  <c:v>8271</c:v>
                </c:pt>
                <c:pt idx="5">
                  <c:v>8200</c:v>
                </c:pt>
                <c:pt idx="6">
                  <c:v>4249</c:v>
                </c:pt>
                <c:pt idx="7">
                  <c:v>10445</c:v>
                </c:pt>
                <c:pt idx="8">
                  <c:v>7330</c:v>
                </c:pt>
                <c:pt idx="9">
                  <c:v>8214</c:v>
                </c:pt>
                <c:pt idx="10">
                  <c:v>9172</c:v>
                </c:pt>
                <c:pt idx="11">
                  <c:v>5166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Hoja1!$H$1</c:f>
              <c:strCache>
                <c:ptCount val="1"/>
                <c:pt idx="0">
                  <c:v>2012: 91,576
solicitudes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pPr>
              <a:solidFill>
                <a:srgbClr val="00B0F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Hoja1!$H$2:$H$13</c:f>
              <c:numCache>
                <c:formatCode>#,##0</c:formatCode>
                <c:ptCount val="12"/>
                <c:pt idx="0">
                  <c:v>8880</c:v>
                </c:pt>
                <c:pt idx="1">
                  <c:v>8502</c:v>
                </c:pt>
                <c:pt idx="2">
                  <c:v>8262</c:v>
                </c:pt>
                <c:pt idx="3">
                  <c:v>6918</c:v>
                </c:pt>
                <c:pt idx="4">
                  <c:v>8124</c:v>
                </c:pt>
                <c:pt idx="5">
                  <c:v>8677</c:v>
                </c:pt>
                <c:pt idx="6">
                  <c:v>6214</c:v>
                </c:pt>
                <c:pt idx="7">
                  <c:v>8728</c:v>
                </c:pt>
                <c:pt idx="8">
                  <c:v>5819</c:v>
                </c:pt>
                <c:pt idx="9">
                  <c:v>10105</c:v>
                </c:pt>
                <c:pt idx="10">
                  <c:v>8065</c:v>
                </c:pt>
                <c:pt idx="11">
                  <c:v>3282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Hoja1!$I$1</c:f>
              <c:strCache>
                <c:ptCount val="1"/>
                <c:pt idx="0">
                  <c:v>2013: 103,470
solicitudes</c:v>
                </c:pt>
              </c:strCache>
            </c:strRef>
          </c:tx>
          <c:spPr>
            <a:ln>
              <a:solidFill>
                <a:srgbClr val="EB641B"/>
              </a:solidFill>
            </a:ln>
          </c:spPr>
          <c:marker>
            <c:symbol val="triangle"/>
            <c:size val="7"/>
            <c:spPr>
              <a:solidFill>
                <a:srgbClr val="EB641B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Hoja1!$I$2:$I$13</c:f>
              <c:numCache>
                <c:formatCode>#,##0</c:formatCode>
                <c:ptCount val="12"/>
                <c:pt idx="0">
                  <c:v>10596</c:v>
                </c:pt>
                <c:pt idx="1">
                  <c:v>8346</c:v>
                </c:pt>
                <c:pt idx="2">
                  <c:v>6157</c:v>
                </c:pt>
                <c:pt idx="3">
                  <c:v>10621</c:v>
                </c:pt>
                <c:pt idx="4">
                  <c:v>8988</c:v>
                </c:pt>
                <c:pt idx="5">
                  <c:v>9991</c:v>
                </c:pt>
                <c:pt idx="6">
                  <c:v>6531</c:v>
                </c:pt>
                <c:pt idx="7">
                  <c:v>10800</c:v>
                </c:pt>
                <c:pt idx="8">
                  <c:v>7511</c:v>
                </c:pt>
                <c:pt idx="9">
                  <c:v>10270</c:v>
                </c:pt>
                <c:pt idx="10">
                  <c:v>8674</c:v>
                </c:pt>
                <c:pt idx="11">
                  <c:v>4985</c:v>
                </c:pt>
              </c:numCache>
            </c:numRef>
          </c:val>
          <c:smooth val="0"/>
        </c:ser>
        <c:ser>
          <c:idx val="8"/>
          <c:order val="8"/>
          <c:tx>
            <c:strRef>
              <c:f>Hoja1!$J$1</c:f>
              <c:strCache>
                <c:ptCount val="1"/>
                <c:pt idx="0">
                  <c:v>2014: 111,964
solicitudes</c:v>
                </c:pt>
              </c:strCache>
            </c:strRef>
          </c:tx>
          <c:spPr>
            <a:ln>
              <a:solidFill>
                <a:srgbClr val="009999"/>
              </a:solidFill>
            </a:ln>
          </c:spPr>
          <c:marker>
            <c:symbol val="circle"/>
            <c:size val="7"/>
            <c:spPr>
              <a:solidFill>
                <a:srgbClr val="009999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Hoja1!$J$2:$J$13</c:f>
              <c:numCache>
                <c:formatCode>#,##0</c:formatCode>
                <c:ptCount val="12"/>
                <c:pt idx="0">
                  <c:v>11398</c:v>
                </c:pt>
                <c:pt idx="1">
                  <c:v>9738</c:v>
                </c:pt>
                <c:pt idx="2">
                  <c:v>10790</c:v>
                </c:pt>
                <c:pt idx="3">
                  <c:v>8214</c:v>
                </c:pt>
                <c:pt idx="4">
                  <c:v>8515</c:v>
                </c:pt>
                <c:pt idx="5">
                  <c:v>9721</c:v>
                </c:pt>
                <c:pt idx="6">
                  <c:v>5863</c:v>
                </c:pt>
                <c:pt idx="7">
                  <c:v>11069</c:v>
                </c:pt>
                <c:pt idx="8">
                  <c:v>9141</c:v>
                </c:pt>
                <c:pt idx="9">
                  <c:v>11553</c:v>
                </c:pt>
                <c:pt idx="10">
                  <c:v>10000</c:v>
                </c:pt>
                <c:pt idx="11">
                  <c:v>5962</c:v>
                </c:pt>
              </c:numCache>
            </c:numRef>
          </c:val>
          <c:smooth val="0"/>
        </c:ser>
        <c:ser>
          <c:idx val="9"/>
          <c:order val="9"/>
          <c:tx>
            <c:strRef>
              <c:f>Hoja1!$K$1</c:f>
              <c:strCache>
                <c:ptCount val="1"/>
                <c:pt idx="0">
                  <c:v>2015: 106,525
solicitudes</c:v>
                </c:pt>
              </c:strCache>
            </c:strRef>
          </c:tx>
          <c:spPr>
            <a:ln>
              <a:solidFill>
                <a:srgbClr val="33CCCC"/>
              </a:solidFill>
            </a:ln>
          </c:spPr>
          <c:marker>
            <c:symbol val="star"/>
            <c:size val="7"/>
            <c:spPr>
              <a:noFill/>
              <a:ln>
                <a:solidFill>
                  <a:srgbClr val="33CCCC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Hoja1!$K$2:$K$13</c:f>
              <c:numCache>
                <c:formatCode>#,##0</c:formatCode>
                <c:ptCount val="12"/>
                <c:pt idx="0">
                  <c:v>8076</c:v>
                </c:pt>
                <c:pt idx="1">
                  <c:v>9099</c:v>
                </c:pt>
                <c:pt idx="2">
                  <c:v>10401</c:v>
                </c:pt>
                <c:pt idx="3">
                  <c:v>9123</c:v>
                </c:pt>
                <c:pt idx="4">
                  <c:v>7903</c:v>
                </c:pt>
                <c:pt idx="5">
                  <c:v>8815</c:v>
                </c:pt>
                <c:pt idx="6">
                  <c:v>5363</c:v>
                </c:pt>
                <c:pt idx="7">
                  <c:v>13039</c:v>
                </c:pt>
                <c:pt idx="8">
                  <c:v>7755</c:v>
                </c:pt>
                <c:pt idx="9">
                  <c:v>10815</c:v>
                </c:pt>
                <c:pt idx="10">
                  <c:v>10930</c:v>
                </c:pt>
                <c:pt idx="11">
                  <c:v>5206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3668624"/>
        <c:axId val="283671368"/>
      </c:lineChart>
      <c:catAx>
        <c:axId val="283668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s-ES"/>
          </a:p>
        </c:txPr>
        <c:crossAx val="283671368"/>
        <c:crosses val="autoZero"/>
        <c:auto val="1"/>
        <c:lblAlgn val="ctr"/>
        <c:lblOffset val="100"/>
        <c:noMultiLvlLbl val="0"/>
      </c:catAx>
      <c:valAx>
        <c:axId val="283671368"/>
        <c:scaling>
          <c:orientation val="minMax"/>
          <c:max val="15000"/>
        </c:scaling>
        <c:delete val="0"/>
        <c:axPos val="l"/>
        <c:majorGridlines/>
        <c:numFmt formatCode="#,##0" sourceLinked="0"/>
        <c:majorTickMark val="cross"/>
        <c:minorTickMark val="none"/>
        <c:tickLblPos val="nextTo"/>
        <c:crossAx val="283668624"/>
        <c:crosses val="autoZero"/>
        <c:crossBetween val="between"/>
        <c:majorUnit val="5000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100" b="1">
          <a:latin typeface="Calibri" pitchFamily="34" charset="0"/>
        </a:defRPr>
      </a:pPr>
      <a:endParaRPr lang="es-ES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 smtClean="0"/>
              <a:t>Porcentajes</a:t>
            </a:r>
            <a:endParaRPr lang="es-ES" sz="1300" u="sng" dirty="0"/>
          </a:p>
        </c:rich>
      </c:tx>
      <c:layout>
        <c:manualLayout>
          <c:xMode val="edge"/>
          <c:yMode val="edge"/>
          <c:x val="0.43785621042106432"/>
          <c:y val="0.2467171688770330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8708851777705058"/>
          <c:y val="0.33648152484093236"/>
          <c:w val="0.6791952512486833"/>
          <c:h val="0.6303737156750776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2012: 56,840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 y pagó</c:v>
                </c:pt>
                <c:pt idx="1">
                  <c:v>Sí y no pagó</c:v>
                </c:pt>
                <c:pt idx="2">
                  <c:v>No</c:v>
                </c:pt>
              </c:strCache>
            </c:strRef>
          </c:cat>
          <c:val>
            <c:numRef>
              <c:f>Hoja1!$B$2:$B$4</c:f>
              <c:numCache>
                <c:formatCode>0.0</c:formatCode>
                <c:ptCount val="3"/>
                <c:pt idx="0">
                  <c:v>1.8</c:v>
                </c:pt>
                <c:pt idx="1">
                  <c:v>4.5</c:v>
                </c:pt>
                <c:pt idx="2">
                  <c:v>93.7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2013: 60,136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 y pagó</c:v>
                </c:pt>
                <c:pt idx="1">
                  <c:v>Sí y no pagó</c:v>
                </c:pt>
                <c:pt idx="2">
                  <c:v>No</c:v>
                </c:pt>
              </c:strCache>
            </c:strRef>
          </c:cat>
          <c:val>
            <c:numRef>
              <c:f>Hoja1!$C$2:$C$4</c:f>
              <c:numCache>
                <c:formatCode>0.0</c:formatCode>
                <c:ptCount val="3"/>
                <c:pt idx="0">
                  <c:v>1.9</c:v>
                </c:pt>
                <c:pt idx="1">
                  <c:v>4.4000000000000004</c:v>
                </c:pt>
                <c:pt idx="2">
                  <c:v>93.8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2014: 69,363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 y pagó</c:v>
                </c:pt>
                <c:pt idx="1">
                  <c:v>Sí y no pagó</c:v>
                </c:pt>
                <c:pt idx="2">
                  <c:v>No</c:v>
                </c:pt>
              </c:strCache>
            </c:strRef>
          </c:cat>
          <c:val>
            <c:numRef>
              <c:f>Hoja1!$D$2:$D$4</c:f>
              <c:numCache>
                <c:formatCode>0.0</c:formatCode>
                <c:ptCount val="3"/>
                <c:pt idx="0">
                  <c:v>1.4</c:v>
                </c:pt>
                <c:pt idx="1">
                  <c:v>3.7</c:v>
                </c:pt>
                <c:pt idx="2">
                  <c:v>94.9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2015: 64,660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 y pagó</c:v>
                </c:pt>
                <c:pt idx="1">
                  <c:v>Sí y no pagó</c:v>
                </c:pt>
                <c:pt idx="2">
                  <c:v>No</c:v>
                </c:pt>
              </c:strCache>
            </c:strRef>
          </c:cat>
          <c:val>
            <c:numRef>
              <c:f>Hoja1!$E$2:$E$4</c:f>
              <c:numCache>
                <c:formatCode>0.0</c:formatCode>
                <c:ptCount val="3"/>
                <c:pt idx="0">
                  <c:v>2</c:v>
                </c:pt>
                <c:pt idx="1">
                  <c:v>4.3</c:v>
                </c:pt>
                <c:pt idx="2">
                  <c:v>93.7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02303120"/>
        <c:axId val="402306648"/>
      </c:barChart>
      <c:valAx>
        <c:axId val="402306648"/>
        <c:scaling>
          <c:orientation val="minMax"/>
        </c:scaling>
        <c:delete val="1"/>
        <c:axPos val="t"/>
        <c:numFmt formatCode="0.0" sourceLinked="1"/>
        <c:majorTickMark val="out"/>
        <c:minorTickMark val="none"/>
        <c:tickLblPos val="none"/>
        <c:crossAx val="402303120"/>
        <c:crosses val="autoZero"/>
        <c:crossBetween val="between"/>
      </c:valAx>
      <c:catAx>
        <c:axId val="402303120"/>
        <c:scaling>
          <c:orientation val="maxMin"/>
        </c:scaling>
        <c:delete val="0"/>
        <c:axPos val="l"/>
        <c:numFmt formatCode="General" sourceLinked="0"/>
        <c:majorTickMark val="cross"/>
        <c:minorTickMark val="none"/>
        <c:tickLblPos val="nextTo"/>
        <c:crossAx val="402306648"/>
        <c:crosses val="autoZero"/>
        <c:auto val="1"/>
        <c:lblAlgn val="ctr"/>
        <c:lblOffset val="100"/>
        <c:noMultiLvlLbl val="0"/>
      </c:catAx>
    </c:plotArea>
    <c:legend>
      <c:legendPos val="t"/>
      <c:layout>
        <c:manualLayout>
          <c:xMode val="edge"/>
          <c:yMode val="edge"/>
          <c:x val="9.8906927008110213E-2"/>
          <c:y val="1.5396479302070217E-2"/>
          <c:w val="0.80007013109654501"/>
          <c:h val="0.1871390502976397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9208536785241682E-2"/>
          <c:y val="3.1460024375325975E-2"/>
          <c:w val="0.96158292642951659"/>
          <c:h val="0.7783691952088882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43A7A7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2"/>
            <c:invertIfNegative val="0"/>
            <c:bubble3D val="0"/>
            <c:spPr>
              <a:solidFill>
                <a:srgbClr val="00808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4"/>
            <c:invertIfNegative val="0"/>
            <c:bubble3D val="0"/>
            <c:spPr>
              <a:solidFill>
                <a:srgbClr val="9966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6"/>
            <c:invertIfNegative val="0"/>
            <c:bubble3D val="0"/>
            <c:spPr>
              <a:solidFill>
                <a:srgbClr val="9900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Lbls>
            <c:dLbl>
              <c:idx val="0"/>
              <c:layout>
                <c:manualLayout>
                  <c:x val="-1.4664036531232549E-3"/>
                  <c:y val="-2.8600022159387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9328073062465099E-3"/>
                  <c:y val="-3.4320026591264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664036531232549E-3"/>
                  <c:y val="-3.43200265912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2.5740019943448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2012:
78,024
solicitudes</c:v>
                </c:pt>
                <c:pt idx="1">
                  <c:v>2013:
87,625
solicitudes</c:v>
                </c:pt>
                <c:pt idx="2">
                  <c:v>2014:
94,276
solicitudes</c:v>
                </c:pt>
                <c:pt idx="3">
                  <c:v>2015:
85,912
solicitudes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7.4</c:v>
                </c:pt>
                <c:pt idx="1">
                  <c:v>7.8</c:v>
                </c:pt>
                <c:pt idx="2">
                  <c:v>7.8</c:v>
                </c:pt>
                <c:pt idx="3">
                  <c:v>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shape val="cylinder"/>
        <c:axId val="402303512"/>
        <c:axId val="402309000"/>
        <c:axId val="0"/>
      </c:bar3DChart>
      <c:catAx>
        <c:axId val="40230351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402309000"/>
        <c:crosses val="autoZero"/>
        <c:auto val="1"/>
        <c:lblAlgn val="ctr"/>
        <c:lblOffset val="100"/>
        <c:noMultiLvlLbl val="0"/>
      </c:catAx>
      <c:valAx>
        <c:axId val="402309000"/>
        <c:scaling>
          <c:orientation val="minMax"/>
          <c:max val="10"/>
          <c:min val="0"/>
        </c:scaling>
        <c:delete val="1"/>
        <c:axPos val="l"/>
        <c:numFmt formatCode="0.0" sourceLinked="1"/>
        <c:majorTickMark val="none"/>
        <c:minorTickMark val="none"/>
        <c:tickLblPos val="none"/>
        <c:crossAx val="402303512"/>
        <c:crosses val="autoZero"/>
        <c:crossBetween val="between"/>
        <c:majorUnit val="2.5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E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9208536785241682E-2"/>
          <c:y val="3.1460024375325975E-2"/>
          <c:w val="0.96158292642951659"/>
          <c:h val="0.7783691952088882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43A7A7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2"/>
            <c:invertIfNegative val="0"/>
            <c:bubble3D val="0"/>
            <c:spPr>
              <a:solidFill>
                <a:srgbClr val="00808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4"/>
            <c:invertIfNegative val="0"/>
            <c:bubble3D val="0"/>
            <c:spPr>
              <a:solidFill>
                <a:srgbClr val="9966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6"/>
            <c:invertIfNegative val="0"/>
            <c:bubble3D val="0"/>
            <c:spPr>
              <a:solidFill>
                <a:srgbClr val="9900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Lbls>
            <c:dLbl>
              <c:idx val="0"/>
              <c:layout>
                <c:manualLayout>
                  <c:x val="-1.4664036531232549E-3"/>
                  <c:y val="-2.8600022159387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9328073062465099E-3"/>
                  <c:y val="-3.4320026591264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664036531232549E-3"/>
                  <c:y val="-3.43200265912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2.5740019943448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2012:
8,957
solicitudes</c:v>
                </c:pt>
                <c:pt idx="1">
                  <c:v>2013:
12,363
solicitudes</c:v>
                </c:pt>
                <c:pt idx="2">
                  <c:v>2014:
14,396
solicitudes</c:v>
                </c:pt>
                <c:pt idx="3">
                  <c:v>2015:
13,943
solicitudes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17.7</c:v>
                </c:pt>
                <c:pt idx="1">
                  <c:v>17.7</c:v>
                </c:pt>
                <c:pt idx="2">
                  <c:v>17.7</c:v>
                </c:pt>
                <c:pt idx="3">
                  <c:v>17.7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shape val="cylinder"/>
        <c:axId val="402302336"/>
        <c:axId val="402305080"/>
        <c:axId val="0"/>
      </c:bar3DChart>
      <c:catAx>
        <c:axId val="40230233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402305080"/>
        <c:crosses val="autoZero"/>
        <c:auto val="1"/>
        <c:lblAlgn val="ctr"/>
        <c:lblOffset val="100"/>
        <c:noMultiLvlLbl val="0"/>
      </c:catAx>
      <c:valAx>
        <c:axId val="402305080"/>
        <c:scaling>
          <c:orientation val="minMax"/>
          <c:max val="24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02302336"/>
        <c:crosses val="autoZero"/>
        <c:crossBetween val="between"/>
        <c:majorUnit val="5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E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9208536785241682E-2"/>
          <c:y val="3.1460024375325975E-2"/>
          <c:w val="0.96158292642951659"/>
          <c:h val="0.7783691952088882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43A7A7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2"/>
            <c:invertIfNegative val="0"/>
            <c:bubble3D val="0"/>
            <c:spPr>
              <a:solidFill>
                <a:srgbClr val="00808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4"/>
            <c:invertIfNegative val="0"/>
            <c:bubble3D val="0"/>
            <c:spPr>
              <a:solidFill>
                <a:srgbClr val="9966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6"/>
            <c:invertIfNegative val="0"/>
            <c:bubble3D val="0"/>
            <c:spPr>
              <a:solidFill>
                <a:srgbClr val="9900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Lbls>
            <c:dLbl>
              <c:idx val="0"/>
              <c:layout>
                <c:manualLayout>
                  <c:x val="-1.4664036531232549E-3"/>
                  <c:y val="-2.8600022159387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9328073062465099E-3"/>
                  <c:y val="-3.4320026591264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664036531232549E-3"/>
                  <c:y val="-3.43200265912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2.5740019943448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2012:
69,067
solicitudes</c:v>
                </c:pt>
                <c:pt idx="1">
                  <c:v>2013:
75,262
solicitudes</c:v>
                </c:pt>
                <c:pt idx="2">
                  <c:v>2014:
79,880
solicitudes</c:v>
                </c:pt>
                <c:pt idx="3">
                  <c:v>2015:
71,969
solicitudes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6.1</c:v>
                </c:pt>
                <c:pt idx="1">
                  <c:v>6.2</c:v>
                </c:pt>
                <c:pt idx="2">
                  <c:v>6.1</c:v>
                </c:pt>
                <c:pt idx="3">
                  <c:v>6.2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shape val="cylinder"/>
        <c:axId val="402307824"/>
        <c:axId val="402308216"/>
        <c:axId val="0"/>
      </c:bar3DChart>
      <c:catAx>
        <c:axId val="402307824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402308216"/>
        <c:crosses val="autoZero"/>
        <c:auto val="1"/>
        <c:lblAlgn val="ctr"/>
        <c:lblOffset val="100"/>
        <c:noMultiLvlLbl val="0"/>
      </c:catAx>
      <c:valAx>
        <c:axId val="402308216"/>
        <c:scaling>
          <c:orientation val="minMax"/>
          <c:max val="24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02307824"/>
        <c:crosses val="autoZero"/>
        <c:crossBetween val="between"/>
        <c:majorUnit val="5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E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9208536785241682E-2"/>
          <c:y val="3.1460024375325975E-2"/>
          <c:w val="0.96158292642951659"/>
          <c:h val="0.7783691952088882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43A7A7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2"/>
            <c:invertIfNegative val="0"/>
            <c:bubble3D val="0"/>
            <c:spPr>
              <a:solidFill>
                <a:srgbClr val="00808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4"/>
            <c:invertIfNegative val="0"/>
            <c:bubble3D val="0"/>
            <c:spPr>
              <a:solidFill>
                <a:srgbClr val="9966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6"/>
            <c:invertIfNegative val="0"/>
            <c:bubble3D val="0"/>
            <c:spPr>
              <a:solidFill>
                <a:srgbClr val="9900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Lbls>
            <c:dLbl>
              <c:idx val="0"/>
              <c:layout>
                <c:manualLayout>
                  <c:x val="-1.4664036531232549E-3"/>
                  <c:y val="-2.8600022159387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9328073062465099E-3"/>
                  <c:y val="-3.4320026591264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664036531232549E-3"/>
                  <c:y val="-3.43200265912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2.5740019943448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2012:
78,024
solicitudes</c:v>
                </c:pt>
                <c:pt idx="1">
                  <c:v>2013:
87,625
solicitudes</c:v>
                </c:pt>
                <c:pt idx="2">
                  <c:v>2014:
94,276
solicitudes</c:v>
                </c:pt>
                <c:pt idx="3">
                  <c:v>2015:
85,912
solicitudes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2.9181791921428748</c:v>
                </c:pt>
                <c:pt idx="1">
                  <c:v>2.8542237727385866</c:v>
                </c:pt>
                <c:pt idx="2">
                  <c:v>2.9</c:v>
                </c:pt>
                <c:pt idx="3">
                  <c:v>2.8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shape val="cylinder"/>
        <c:axId val="402305472"/>
        <c:axId val="402308608"/>
        <c:axId val="0"/>
      </c:bar3DChart>
      <c:catAx>
        <c:axId val="40230547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402308608"/>
        <c:crosses val="autoZero"/>
        <c:auto val="1"/>
        <c:lblAlgn val="ctr"/>
        <c:lblOffset val="100"/>
        <c:noMultiLvlLbl val="0"/>
      </c:catAx>
      <c:valAx>
        <c:axId val="402308608"/>
        <c:scaling>
          <c:orientation val="minMax"/>
          <c:max val="4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02305472"/>
        <c:crosses val="autoZero"/>
        <c:crossBetween val="between"/>
        <c:majorUnit val="1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ES"/>
    </a:p>
  </c:txPr>
  <c:externalData r:id="rId1">
    <c:autoUpdate val="0"/>
  </c:externalData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sng" strike="noStrike" kern="1200" spc="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r>
              <a:rPr lang="es-MX" sz="1200" u="sng" dirty="0" smtClean="0"/>
              <a:t>Porcentaje</a:t>
            </a:r>
            <a:endParaRPr lang="es-MX" sz="1200" u="sng" dirty="0"/>
          </a:p>
        </c:rich>
      </c:tx>
      <c:layout>
        <c:manualLayout>
          <c:xMode val="edge"/>
          <c:yMode val="edge"/>
          <c:x val="0.45058293899547958"/>
          <c:y val="0.109180990471958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sng" strike="noStrike" kern="1200" spc="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6.7496266893132595E-2"/>
          <c:y val="0.18988697023082091"/>
          <c:w val="0.91606252789237941"/>
          <c:h val="0.65274192624430616"/>
        </c:manualLayout>
      </c:layout>
      <c:lineChart>
        <c:grouping val="standard"/>
        <c:varyColors val="0"/>
        <c:ser>
          <c:idx val="0"/>
          <c:order val="0"/>
          <c:tx>
            <c:strRef>
              <c:f>Hoja1!$A$2</c:f>
              <c:strCache>
                <c:ptCount val="1"/>
                <c:pt idx="0">
                  <c:v>Femenino</c:v>
                </c:pt>
              </c:strCache>
            </c:strRef>
          </c:tx>
          <c:spPr>
            <a:ln w="38100" cap="flat">
              <a:solidFill>
                <a:srgbClr val="FF99FF"/>
              </a:solidFill>
              <a:bevel/>
            </a:ln>
            <a:effectLst/>
          </c:spPr>
          <c:marker>
            <c:symbol val="diamond"/>
            <c:size val="8"/>
            <c:spPr>
              <a:solidFill>
                <a:srgbClr val="FF99FF"/>
              </a:solidFill>
              <a:ln w="952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s-E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Hoja1!$B$1:$J$1</c:f>
              <c:strCache>
                <c:ptCount val="9"/>
                <c:pt idx="0">
                  <c:v>2007:
16,808
solicitantes</c:v>
                </c:pt>
                <c:pt idx="1">
                  <c:v>2008:
26,759
solicitantes</c:v>
                </c:pt>
                <c:pt idx="2">
                  <c:v>2009:
11,931
solicitantes</c:v>
                </c:pt>
                <c:pt idx="3">
                  <c:v>2010:
10,476
solicitantes</c:v>
                </c:pt>
                <c:pt idx="4">
                  <c:v>2011:
15,951
solicitantes</c:v>
                </c:pt>
                <c:pt idx="5">
                  <c:v>2012:
13,985
solicitantes</c:v>
                </c:pt>
                <c:pt idx="6">
                  <c:v>2013:
14,054
solicitantes</c:v>
                </c:pt>
                <c:pt idx="7">
                  <c:v>2014:
16,774
solicitantes</c:v>
                </c:pt>
                <c:pt idx="8">
                  <c:v>2015:
15,694
solicitantes</c:v>
                </c:pt>
              </c:strCache>
            </c:strRef>
          </c:cat>
          <c:val>
            <c:numRef>
              <c:f>Hoja1!$B$2:$J$2</c:f>
              <c:numCache>
                <c:formatCode>0.0</c:formatCode>
                <c:ptCount val="9"/>
                <c:pt idx="0">
                  <c:v>34.221799143265109</c:v>
                </c:pt>
                <c:pt idx="1">
                  <c:v>35.748720056803322</c:v>
                </c:pt>
                <c:pt idx="2">
                  <c:v>40.432486799094796</c:v>
                </c:pt>
                <c:pt idx="3">
                  <c:v>43.098510882016036</c:v>
                </c:pt>
                <c:pt idx="4">
                  <c:v>42.047520531628116</c:v>
                </c:pt>
                <c:pt idx="5">
                  <c:v>42.545584554880229</c:v>
                </c:pt>
                <c:pt idx="6">
                  <c:v>44.058630994734592</c:v>
                </c:pt>
                <c:pt idx="7">
                  <c:v>46.995349946345534</c:v>
                </c:pt>
                <c:pt idx="8">
                  <c:v>44.063512125760326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Hoja1!$A$3</c:f>
              <c:strCache>
                <c:ptCount val="1"/>
                <c:pt idx="0">
                  <c:v>Masculino</c:v>
                </c:pt>
              </c:strCache>
            </c:strRef>
          </c:tx>
          <c:spPr>
            <a:ln w="44450" cap="flat">
              <a:solidFill>
                <a:schemeClr val="accent4"/>
              </a:solidFill>
              <a:miter lim="800000"/>
            </a:ln>
            <a:effectLst/>
          </c:spPr>
          <c:marker>
            <c:symbol val="circle"/>
            <c:size val="8"/>
            <c:spPr>
              <a:solidFill>
                <a:schemeClr val="accent4"/>
              </a:solidFill>
              <a:ln w="952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Hoja1!$B$1:$J$1</c:f>
              <c:strCache>
                <c:ptCount val="9"/>
                <c:pt idx="0">
                  <c:v>2007:
16,808
solicitantes</c:v>
                </c:pt>
                <c:pt idx="1">
                  <c:v>2008:
26,759
solicitantes</c:v>
                </c:pt>
                <c:pt idx="2">
                  <c:v>2009:
11,931
solicitantes</c:v>
                </c:pt>
                <c:pt idx="3">
                  <c:v>2010:
10,476
solicitantes</c:v>
                </c:pt>
                <c:pt idx="4">
                  <c:v>2011:
15,951
solicitantes</c:v>
                </c:pt>
                <c:pt idx="5">
                  <c:v>2012:
13,985
solicitantes</c:v>
                </c:pt>
                <c:pt idx="6">
                  <c:v>2013:
14,054
solicitantes</c:v>
                </c:pt>
                <c:pt idx="7">
                  <c:v>2014:
16,774
solicitantes</c:v>
                </c:pt>
                <c:pt idx="8">
                  <c:v>2015:
15,694
solicitantes</c:v>
                </c:pt>
              </c:strCache>
            </c:strRef>
          </c:cat>
          <c:val>
            <c:numRef>
              <c:f>Hoja1!$B$3:$J$3</c:f>
              <c:numCache>
                <c:formatCode>0.0</c:formatCode>
                <c:ptCount val="9"/>
                <c:pt idx="0">
                  <c:v>65.778200856734884</c:v>
                </c:pt>
                <c:pt idx="1">
                  <c:v>64.251279943196678</c:v>
                </c:pt>
                <c:pt idx="2">
                  <c:v>59.567513200905211</c:v>
                </c:pt>
                <c:pt idx="3">
                  <c:v>56.901489117983964</c:v>
                </c:pt>
                <c:pt idx="4">
                  <c:v>57.952479468371884</c:v>
                </c:pt>
                <c:pt idx="5">
                  <c:v>57.454415445119764</c:v>
                </c:pt>
                <c:pt idx="6">
                  <c:v>55.941369005265408</c:v>
                </c:pt>
                <c:pt idx="7">
                  <c:v>53.004650053654466</c:v>
                </c:pt>
                <c:pt idx="8">
                  <c:v>55.936487874239674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2307432"/>
        <c:axId val="403640104"/>
      </c:lineChart>
      <c:catAx>
        <c:axId val="402307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s-ES"/>
          </a:p>
        </c:txPr>
        <c:crossAx val="403640104"/>
        <c:crosses val="autoZero"/>
        <c:auto val="1"/>
        <c:lblAlgn val="ctr"/>
        <c:lblOffset val="100"/>
        <c:noMultiLvlLbl val="0"/>
      </c:catAx>
      <c:valAx>
        <c:axId val="40364010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s-ES"/>
          </a:p>
        </c:txPr>
        <c:crossAx val="402307432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3009314878384532"/>
          <c:y val="1.5512018760992769E-2"/>
          <c:w val="0.33981358474293927"/>
          <c:h val="5.30085580743924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1">
          <a:solidFill>
            <a:schemeClr val="tx1"/>
          </a:solidFill>
          <a:latin typeface="Calibri" panose="020F0502020204030204" pitchFamily="34" charset="0"/>
        </a:defRPr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15828036108494E-2"/>
          <c:y val="3.1791201397010527E-2"/>
          <c:w val="0.96768343927783063"/>
          <c:h val="0.8930559004469791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Pt>
            <c:idx val="4"/>
            <c:invertIfNegative val="0"/>
            <c:bubble3D val="0"/>
            <c:spPr>
              <a:solidFill>
                <a:srgbClr val="9966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/>
              </a:scene3d>
              <a:sp3d>
                <a:bevelT/>
                <a:bevelB/>
              </a:sp3d>
            </c:spPr>
          </c:dPt>
          <c:dPt>
            <c:idx val="6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/>
              </a:scene3d>
              <a:sp3d>
                <a:bevelT/>
                <a:bevelB/>
              </a:sp3d>
            </c:spPr>
          </c:dPt>
          <c:dPt>
            <c:idx val="7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/>
              </a:scene3d>
              <a:sp3d>
                <a:bevelT/>
                <a:bevelB/>
              </a:sp3d>
            </c:spPr>
          </c:dPt>
          <c:dPt>
            <c:idx val="8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Pt>
            <c:idx val="9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-1.6177696925299007E-17"/>
                  <c:y val="-0.362293782742434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7648600521564784E-3"/>
                  <c:y val="-0.4018966080039731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0.4275148091927137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0.4027942713757028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Hoja1!$B$2:$B$5</c:f>
              <c:numCache>
                <c:formatCode>#,##0</c:formatCode>
                <c:ptCount val="4"/>
                <c:pt idx="0">
                  <c:v>86341</c:v>
                </c:pt>
                <c:pt idx="1">
                  <c:v>97376</c:v>
                </c:pt>
                <c:pt idx="2">
                  <c:v>104308</c:v>
                </c:pt>
                <c:pt idx="3">
                  <c:v>96260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1"/>
        <c:overlap val="100"/>
        <c:axId val="283670192"/>
        <c:axId val="192930744"/>
      </c:barChart>
      <c:catAx>
        <c:axId val="28367019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192930744"/>
        <c:crosses val="autoZero"/>
        <c:auto val="1"/>
        <c:lblAlgn val="ctr"/>
        <c:lblOffset val="50"/>
        <c:noMultiLvlLbl val="0"/>
      </c:catAx>
      <c:valAx>
        <c:axId val="192930744"/>
        <c:scaling>
          <c:orientation val="minMax"/>
          <c:max val="120000"/>
          <c:min val="0"/>
        </c:scaling>
        <c:delete val="1"/>
        <c:axPos val="l"/>
        <c:numFmt formatCode="#,##0" sourceLinked="1"/>
        <c:majorTickMark val="out"/>
        <c:minorTickMark val="none"/>
        <c:tickLblPos val="nextTo"/>
        <c:crossAx val="283670192"/>
        <c:crosses val="autoZero"/>
        <c:crossBetween val="between"/>
        <c:majorUnit val="20000"/>
      </c:valAx>
      <c:spPr>
        <a:noFill/>
        <a:ln w="25400">
          <a:noFill/>
        </a:ln>
        <a:scene3d>
          <a:camera prst="orthographicFront"/>
          <a:lightRig rig="threePt" dir="t"/>
        </a:scene3d>
        <a:sp3d prstMaterial="dkEdge"/>
      </c:spPr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300" b="1">
          <a:solidFill>
            <a:schemeClr val="tx1"/>
          </a:solidFill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/>
              <a:t>Porcentajes</a:t>
            </a:r>
          </a:p>
        </c:rich>
      </c:tx>
      <c:layout>
        <c:manualLayout>
          <c:xMode val="edge"/>
          <c:yMode val="edge"/>
          <c:x val="0.44390072577519168"/>
          <c:y val="0.2334907993480176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5870267774699898E-2"/>
          <c:y val="0.28668618250940203"/>
          <c:w val="0.96825946445060063"/>
          <c:h val="0.645821126419743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2012: 86,341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Lbls>
            <c:dLbl>
              <c:idx val="2"/>
              <c:layout>
                <c:manualLayout>
                  <c:x val="5.2900281473767544E-17"/>
                  <c:y val="-7.24805310825434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90.4</c:v>
                </c:pt>
                <c:pt idx="1">
                  <c:v>3.6</c:v>
                </c:pt>
                <c:pt idx="2">
                  <c:v>1.6</c:v>
                </c:pt>
                <c:pt idx="3">
                  <c:v>4.4000000000000004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2013: 97,376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-8.65650969529086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1542012927054528E-2"/>
                  <c:y val="-2.41601770275144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7710064635272448E-3"/>
                  <c:y val="-2.41601770275144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Hoja1!$C$2:$C$5</c:f>
              <c:numCache>
                <c:formatCode>0.0</c:formatCode>
                <c:ptCount val="4"/>
                <c:pt idx="0">
                  <c:v>90.9</c:v>
                </c:pt>
                <c:pt idx="1">
                  <c:v>3.7</c:v>
                </c:pt>
                <c:pt idx="2">
                  <c:v>1.6</c:v>
                </c:pt>
                <c:pt idx="3">
                  <c:v>3.8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2014: 104,308 solicitudes</c:v>
                </c:pt>
              </c:strCache>
            </c:strRef>
          </c:tx>
          <c:spPr>
            <a:solidFill>
              <a:srgbClr val="008080"/>
            </a:solidFill>
            <a:ln w="6350"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Lbls>
            <c:dLbl>
              <c:idx val="3"/>
              <c:layout>
                <c:manualLayout>
                  <c:x val="1.1542012927054476E-2"/>
                  <c:y val="-2.41601770275144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Hoja1!$D$2:$D$5</c:f>
              <c:numCache>
                <c:formatCode>0.0</c:formatCode>
                <c:ptCount val="4"/>
                <c:pt idx="0">
                  <c:v>89.6</c:v>
                </c:pt>
                <c:pt idx="1">
                  <c:v>4.7</c:v>
                </c:pt>
                <c:pt idx="2">
                  <c:v>2</c:v>
                </c:pt>
                <c:pt idx="3">
                  <c:v>3.7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2015: 96,260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 w="95250" h="101600"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Hoja1!$E$2:$E$5</c:f>
              <c:numCache>
                <c:formatCode>0.0</c:formatCode>
                <c:ptCount val="4"/>
                <c:pt idx="0">
                  <c:v>92.4</c:v>
                </c:pt>
                <c:pt idx="1">
                  <c:v>1.8</c:v>
                </c:pt>
                <c:pt idx="2">
                  <c:v>2.2000000000000002</c:v>
                </c:pt>
                <c:pt idx="3">
                  <c:v>3.6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82185800"/>
        <c:axId val="390355720"/>
      </c:barChart>
      <c:catAx>
        <c:axId val="282185800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390355720"/>
        <c:crosses val="autoZero"/>
        <c:auto val="1"/>
        <c:lblAlgn val="ctr"/>
        <c:lblOffset val="50"/>
        <c:noMultiLvlLbl val="0"/>
      </c:catAx>
      <c:valAx>
        <c:axId val="390355720"/>
        <c:scaling>
          <c:orientation val="minMax"/>
          <c:max val="100"/>
        </c:scaling>
        <c:delete val="1"/>
        <c:axPos val="l"/>
        <c:numFmt formatCode="0.0" sourceLinked="1"/>
        <c:majorTickMark val="none"/>
        <c:minorTickMark val="none"/>
        <c:tickLblPos val="none"/>
        <c:crossAx val="28218580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1022509952907063"/>
          <c:y val="1.4339160184637021E-2"/>
          <c:w val="0.77553892395100965"/>
          <c:h val="0.13623200922880715"/>
        </c:manualLayout>
      </c:layout>
      <c:overlay val="0"/>
    </c:legend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300" b="1">
          <a:solidFill>
            <a:schemeClr val="tx1"/>
          </a:solidFill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/>
              <a:t>Porcentajes</a:t>
            </a:r>
          </a:p>
        </c:rich>
      </c:tx>
      <c:layout>
        <c:manualLayout>
          <c:xMode val="edge"/>
          <c:yMode val="edge"/>
          <c:x val="0.44380010812243048"/>
          <c:y val="0.2063169234579330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7679234151268944E-2"/>
          <c:y val="0.29790813841197133"/>
          <c:w val="0.96464153169746492"/>
          <c:h val="0.618689765935902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2012: 78,024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5.4</c:v>
                </c:pt>
                <c:pt idx="1">
                  <c:v>31.9</c:v>
                </c:pt>
                <c:pt idx="2">
                  <c:v>61.3</c:v>
                </c:pt>
                <c:pt idx="3">
                  <c:v>1.3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2013: 87,625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Hoja1!$C$2:$C$5</c:f>
              <c:numCache>
                <c:formatCode>0.0</c:formatCode>
                <c:ptCount val="4"/>
                <c:pt idx="0">
                  <c:v>5.6</c:v>
                </c:pt>
                <c:pt idx="1">
                  <c:v>30.7</c:v>
                </c:pt>
                <c:pt idx="2">
                  <c:v>62.2</c:v>
                </c:pt>
                <c:pt idx="3">
                  <c:v>1.4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2014: 94,276 solicitudes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Hoja1!$D$2:$D$5</c:f>
              <c:numCache>
                <c:formatCode>0.0</c:formatCode>
                <c:ptCount val="4"/>
                <c:pt idx="0">
                  <c:v>4.7</c:v>
                </c:pt>
                <c:pt idx="1">
                  <c:v>31.6</c:v>
                </c:pt>
                <c:pt idx="2">
                  <c:v>61.9</c:v>
                </c:pt>
                <c:pt idx="3">
                  <c:v>1.8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2015: 85,912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Hoja1!$E$2:$E$5</c:f>
              <c:numCache>
                <c:formatCode>0.0</c:formatCode>
                <c:ptCount val="4"/>
                <c:pt idx="0">
                  <c:v>5.7</c:v>
                </c:pt>
                <c:pt idx="1">
                  <c:v>29.5</c:v>
                </c:pt>
                <c:pt idx="2">
                  <c:v>63.4</c:v>
                </c:pt>
                <c:pt idx="3">
                  <c:v>1.4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90354936"/>
        <c:axId val="390355328"/>
      </c:barChart>
      <c:catAx>
        <c:axId val="390354936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390355328"/>
        <c:crosses val="autoZero"/>
        <c:auto val="1"/>
        <c:lblAlgn val="ctr"/>
        <c:lblOffset val="100"/>
        <c:noMultiLvlLbl val="0"/>
      </c:catAx>
      <c:valAx>
        <c:axId val="39035532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390354936"/>
        <c:crosses val="autoZero"/>
        <c:crossBetween val="between"/>
      </c:valAx>
      <c:spPr>
        <a:noFill/>
      </c:spPr>
    </c:plotArea>
    <c:legend>
      <c:legendPos val="t"/>
      <c:layout>
        <c:manualLayout>
          <c:xMode val="edge"/>
          <c:yMode val="edge"/>
          <c:x val="0.11357582886740686"/>
          <c:y val="1.8350154050851733E-2"/>
          <c:w val="0.76940100494029773"/>
          <c:h val="0.15985854421951151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/>
              <a:t>Porcentajes</a:t>
            </a:r>
          </a:p>
        </c:rich>
      </c:tx>
      <c:layout>
        <c:manualLayout>
          <c:xMode val="edge"/>
          <c:yMode val="edge"/>
          <c:x val="0.44282152410415931"/>
          <c:y val="0.20490901337759856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8898541187731276E-2"/>
          <c:y val="0.30308478796473659"/>
          <c:w val="0.96163740887764604"/>
          <c:h val="0.608955418352209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2012 : 56,840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6.1</c:v>
                </c:pt>
                <c:pt idx="1">
                  <c:v>23</c:v>
                </c:pt>
                <c:pt idx="2">
                  <c:v>69.900000000000006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2013: 60,136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Hoja1!$C$2:$C$5</c:f>
              <c:numCache>
                <c:formatCode>0.0</c:formatCode>
                <c:ptCount val="4"/>
                <c:pt idx="0">
                  <c:v>5.4777446124577693</c:v>
                </c:pt>
                <c:pt idx="1">
                  <c:v>19</c:v>
                </c:pt>
                <c:pt idx="2">
                  <c:v>74.599999999999994</c:v>
                </c:pt>
                <c:pt idx="3">
                  <c:v>0.8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2014: 69,363 solicitudes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Hoja1!$D$2:$D$5</c:f>
              <c:numCache>
                <c:formatCode>0.0</c:formatCode>
                <c:ptCount val="4"/>
                <c:pt idx="0">
                  <c:v>4.4941544160203728</c:v>
                </c:pt>
                <c:pt idx="1">
                  <c:v>19.600000000000001</c:v>
                </c:pt>
                <c:pt idx="2">
                  <c:v>75</c:v>
                </c:pt>
                <c:pt idx="3">
                  <c:v>0.9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2015: 64,660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Hoja1!$E$2:$E$5</c:f>
              <c:numCache>
                <c:formatCode>0.0</c:formatCode>
                <c:ptCount val="4"/>
                <c:pt idx="0">
                  <c:v>5.3</c:v>
                </c:pt>
                <c:pt idx="1">
                  <c:v>19.100000000000001</c:v>
                </c:pt>
                <c:pt idx="2">
                  <c:v>74.599999999999994</c:v>
                </c:pt>
                <c:pt idx="3">
                  <c:v>1.1000000000000001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90354544"/>
        <c:axId val="390354152"/>
      </c:barChart>
      <c:catAx>
        <c:axId val="390354544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390354152"/>
        <c:crosses val="autoZero"/>
        <c:auto val="1"/>
        <c:lblAlgn val="ctr"/>
        <c:lblOffset val="100"/>
        <c:noMultiLvlLbl val="0"/>
      </c:catAx>
      <c:valAx>
        <c:axId val="390354152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390354544"/>
        <c:crosses val="autoZero"/>
        <c:crossBetween val="between"/>
      </c:valAx>
      <c:spPr>
        <a:noFill/>
      </c:spPr>
    </c:plotArea>
    <c:legend>
      <c:legendPos val="t"/>
      <c:layout>
        <c:manualLayout>
          <c:xMode val="edge"/>
          <c:yMode val="edge"/>
          <c:x val="0.11413141595378293"/>
          <c:y val="1.8350154050851733E-2"/>
          <c:w val="0.76586388905506231"/>
          <c:h val="0.15845053164027528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0114709476724809E-2"/>
          <c:y val="3.9914304178022525E-2"/>
          <c:w val="0.93977058104655042"/>
          <c:h val="0.7219311061785282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43A7A7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invertIfNegative val="0"/>
            <c:bubble3D val="0"/>
            <c:spPr>
              <a:solidFill>
                <a:srgbClr val="9900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7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-1.4470187198646958E-3"/>
                  <c:y val="-1.72273622964028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470187198646958E-3"/>
                  <c:y val="-1.43561352470024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2.58410434446043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8940374397293917E-3"/>
                  <c:y val="-3.15834975434052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2012:
86,142
solicitudes</c:v>
                </c:pt>
                <c:pt idx="1">
                  <c:v>2013:
97,237
solicitudes</c:v>
                </c:pt>
                <c:pt idx="2">
                  <c:v>2014:
104,250
solicitudes</c:v>
                </c:pt>
                <c:pt idx="3">
                  <c:v>2015:
96,189
solicitudes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3.21</c:v>
                </c:pt>
                <c:pt idx="1">
                  <c:v>3.1</c:v>
                </c:pt>
                <c:pt idx="2">
                  <c:v>3.32</c:v>
                </c:pt>
                <c:pt idx="3">
                  <c:v>3.1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282181488"/>
        <c:axId val="283670584"/>
        <c:axId val="0"/>
      </c:bar3DChart>
      <c:catAx>
        <c:axId val="28218148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283670584"/>
        <c:crosses val="autoZero"/>
        <c:auto val="1"/>
        <c:lblAlgn val="ctr"/>
        <c:lblOffset val="100"/>
        <c:noMultiLvlLbl val="0"/>
      </c:catAx>
      <c:valAx>
        <c:axId val="283670584"/>
        <c:scaling>
          <c:orientation val="minMax"/>
          <c:max val="4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282181488"/>
        <c:crosses val="autoZero"/>
        <c:crossBetween val="between"/>
        <c:majorUnit val="3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E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 smtClean="0"/>
              <a:t>Porcentajes</a:t>
            </a:r>
            <a:endParaRPr lang="es-ES" sz="1300" u="sng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36989206275175307"/>
          <c:y val="6.2309005047259163E-2"/>
          <c:w val="0.42444196658217331"/>
          <c:h val="0.926021932865405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2012: 86,341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Programático, presupuestal y financiero</c:v>
                </c:pt>
                <c:pt idx="1">
                  <c:v>Regulatorio</c:v>
                </c:pt>
                <c:pt idx="2">
                  <c:v>Actos de gobierno</c:v>
                </c:pt>
                <c:pt idx="3">
                  <c:v>Relación con la sociedad</c:v>
                </c:pt>
                <c:pt idx="4">
                  <c:v>Organización interna</c:v>
                </c:pt>
                <c:pt idx="5">
                  <c:v>Informes y programas</c:v>
                </c:pt>
                <c:pt idx="6">
                  <c:v>Otros</c:v>
                </c:pt>
              </c:strCache>
            </c:strRef>
          </c:cat>
          <c:val>
            <c:numRef>
              <c:f>Hoja1!$B$2:$B$8</c:f>
              <c:numCache>
                <c:formatCode>0.0</c:formatCode>
                <c:ptCount val="7"/>
                <c:pt idx="0">
                  <c:v>10.199999999999999</c:v>
                </c:pt>
                <c:pt idx="1">
                  <c:v>7.8</c:v>
                </c:pt>
                <c:pt idx="2">
                  <c:v>24</c:v>
                </c:pt>
                <c:pt idx="3">
                  <c:v>12.3</c:v>
                </c:pt>
                <c:pt idx="4">
                  <c:v>13.6</c:v>
                </c:pt>
                <c:pt idx="5">
                  <c:v>20.100000000000001</c:v>
                </c:pt>
                <c:pt idx="6">
                  <c:v>12.1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2013: 97,376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Programático, presupuestal y financiero</c:v>
                </c:pt>
                <c:pt idx="1">
                  <c:v>Regulatorio</c:v>
                </c:pt>
                <c:pt idx="2">
                  <c:v>Actos de gobierno</c:v>
                </c:pt>
                <c:pt idx="3">
                  <c:v>Relación con la sociedad</c:v>
                </c:pt>
                <c:pt idx="4">
                  <c:v>Organización interna</c:v>
                </c:pt>
                <c:pt idx="5">
                  <c:v>Informes y programas</c:v>
                </c:pt>
                <c:pt idx="6">
                  <c:v>Otros</c:v>
                </c:pt>
              </c:strCache>
            </c:strRef>
          </c:cat>
          <c:val>
            <c:numRef>
              <c:f>Hoja1!$C$2:$C$8</c:f>
              <c:numCache>
                <c:formatCode>0.0</c:formatCode>
                <c:ptCount val="7"/>
                <c:pt idx="0">
                  <c:v>11.4</c:v>
                </c:pt>
                <c:pt idx="1">
                  <c:v>7.1</c:v>
                </c:pt>
                <c:pt idx="2">
                  <c:v>22.2</c:v>
                </c:pt>
                <c:pt idx="3">
                  <c:v>10.9</c:v>
                </c:pt>
                <c:pt idx="4">
                  <c:v>12.7</c:v>
                </c:pt>
                <c:pt idx="5">
                  <c:v>26.4</c:v>
                </c:pt>
                <c:pt idx="6">
                  <c:v>9.1999999999999993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2014: 104,308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/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Programático, presupuestal y financiero</c:v>
                </c:pt>
                <c:pt idx="1">
                  <c:v>Regulatorio</c:v>
                </c:pt>
                <c:pt idx="2">
                  <c:v>Actos de gobierno</c:v>
                </c:pt>
                <c:pt idx="3">
                  <c:v>Relación con la sociedad</c:v>
                </c:pt>
                <c:pt idx="4">
                  <c:v>Organización interna</c:v>
                </c:pt>
                <c:pt idx="5">
                  <c:v>Informes y programas</c:v>
                </c:pt>
                <c:pt idx="6">
                  <c:v>Otros</c:v>
                </c:pt>
              </c:strCache>
            </c:strRef>
          </c:cat>
          <c:val>
            <c:numRef>
              <c:f>Hoja1!$D$2:$D$8</c:f>
              <c:numCache>
                <c:formatCode>0.0</c:formatCode>
                <c:ptCount val="7"/>
                <c:pt idx="0">
                  <c:v>14.1</c:v>
                </c:pt>
                <c:pt idx="1">
                  <c:v>7.2</c:v>
                </c:pt>
                <c:pt idx="2">
                  <c:v>21.4</c:v>
                </c:pt>
                <c:pt idx="3">
                  <c:v>10.9</c:v>
                </c:pt>
                <c:pt idx="4">
                  <c:v>12.1</c:v>
                </c:pt>
                <c:pt idx="5">
                  <c:v>25.7</c:v>
                </c:pt>
                <c:pt idx="6">
                  <c:v>8.6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2015: 96,260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/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Programático, presupuestal y financiero</c:v>
                </c:pt>
                <c:pt idx="1">
                  <c:v>Regulatorio</c:v>
                </c:pt>
                <c:pt idx="2">
                  <c:v>Actos de gobierno</c:v>
                </c:pt>
                <c:pt idx="3">
                  <c:v>Relación con la sociedad</c:v>
                </c:pt>
                <c:pt idx="4">
                  <c:v>Organización interna</c:v>
                </c:pt>
                <c:pt idx="5">
                  <c:v>Informes y programas</c:v>
                </c:pt>
                <c:pt idx="6">
                  <c:v>Otros</c:v>
                </c:pt>
              </c:strCache>
            </c:strRef>
          </c:cat>
          <c:val>
            <c:numRef>
              <c:f>Hoja1!$E$2:$E$8</c:f>
              <c:numCache>
                <c:formatCode>0.0</c:formatCode>
                <c:ptCount val="7"/>
                <c:pt idx="0">
                  <c:v>9.6999999999999993</c:v>
                </c:pt>
                <c:pt idx="1">
                  <c:v>7.1</c:v>
                </c:pt>
                <c:pt idx="2">
                  <c:v>21.7</c:v>
                </c:pt>
                <c:pt idx="3">
                  <c:v>10.1</c:v>
                </c:pt>
                <c:pt idx="4">
                  <c:v>14.8</c:v>
                </c:pt>
                <c:pt idx="5">
                  <c:v>27.4</c:v>
                </c:pt>
                <c:pt idx="6">
                  <c:v>9.1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4"/>
        <c:axId val="394845752"/>
        <c:axId val="394845360"/>
      </c:barChart>
      <c:valAx>
        <c:axId val="394845360"/>
        <c:scaling>
          <c:orientation val="minMax"/>
        </c:scaling>
        <c:delete val="1"/>
        <c:axPos val="t"/>
        <c:numFmt formatCode="0.0" sourceLinked="1"/>
        <c:majorTickMark val="out"/>
        <c:minorTickMark val="none"/>
        <c:tickLblPos val="none"/>
        <c:crossAx val="394845752"/>
        <c:crosses val="autoZero"/>
        <c:crossBetween val="between"/>
      </c:valAx>
      <c:catAx>
        <c:axId val="394845752"/>
        <c:scaling>
          <c:orientation val="maxMin"/>
        </c:scaling>
        <c:delete val="0"/>
        <c:axPos val="l"/>
        <c:numFmt formatCode="General" sourceLinked="0"/>
        <c:majorTickMark val="cross"/>
        <c:minorTickMark val="none"/>
        <c:tickLblPos val="nextTo"/>
        <c:crossAx val="394845360"/>
        <c:crosses val="autoZero"/>
        <c:auto val="1"/>
        <c:lblAlgn val="ctr"/>
        <c:lblOffset val="100"/>
        <c:noMultiLvlLbl val="0"/>
      </c:catAx>
    </c:plotArea>
    <c:legend>
      <c:legendPos val="t"/>
      <c:layout>
        <c:manualLayout>
          <c:xMode val="edge"/>
          <c:yMode val="edge"/>
          <c:x val="0.81753389940946097"/>
          <c:y val="0.24042300503882127"/>
          <c:w val="0.17157782289316112"/>
          <c:h val="0.5305351093197802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/>
              <a:t>Porcentajes</a:t>
            </a:r>
          </a:p>
        </c:rich>
      </c:tx>
      <c:layout>
        <c:manualLayout>
          <c:xMode val="edge"/>
          <c:yMode val="edge"/>
          <c:x val="0.43840468259147403"/>
          <c:y val="0.206527978372773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2.5476517101964514E-2"/>
          <c:y val="0.27675744361737575"/>
          <c:w val="0.95671507513657905"/>
          <c:h val="0.639937769260205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2012: 86,341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Sí. Toda la información</c:v>
                </c:pt>
                <c:pt idx="1">
                  <c:v>Sí. Una parte</c:v>
                </c:pt>
                <c:pt idx="2">
                  <c:v>No</c:v>
                </c:pt>
              </c:strCache>
            </c:strRef>
          </c:cat>
          <c:val>
            <c:numRef>
              <c:f>Hoja1!$B$2:$B$4</c:f>
              <c:numCache>
                <c:formatCode>0.0</c:formatCode>
                <c:ptCount val="3"/>
                <c:pt idx="0">
                  <c:v>3</c:v>
                </c:pt>
                <c:pt idx="1">
                  <c:v>0.3</c:v>
                </c:pt>
                <c:pt idx="2">
                  <c:v>96.7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2013: 97,376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Sí. Toda la información</c:v>
                </c:pt>
                <c:pt idx="1">
                  <c:v>Sí. Una parte</c:v>
                </c:pt>
                <c:pt idx="2">
                  <c:v>No</c:v>
                </c:pt>
              </c:strCache>
            </c:strRef>
          </c:cat>
          <c:val>
            <c:numRef>
              <c:f>Hoja1!$C$2:$C$4</c:f>
              <c:numCache>
                <c:formatCode>0.0</c:formatCode>
                <c:ptCount val="3"/>
                <c:pt idx="0">
                  <c:v>1.9</c:v>
                </c:pt>
                <c:pt idx="1">
                  <c:v>0.2</c:v>
                </c:pt>
                <c:pt idx="2">
                  <c:v>97.8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2014: 104,308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Sí. Toda la información</c:v>
                </c:pt>
                <c:pt idx="1">
                  <c:v>Sí. Una parte</c:v>
                </c:pt>
                <c:pt idx="2">
                  <c:v>No</c:v>
                </c:pt>
              </c:strCache>
            </c:strRef>
          </c:cat>
          <c:val>
            <c:numRef>
              <c:f>Hoja1!$D$2:$D$4</c:f>
              <c:numCache>
                <c:formatCode>0.0</c:formatCode>
                <c:ptCount val="3"/>
                <c:pt idx="0">
                  <c:v>1.7</c:v>
                </c:pt>
                <c:pt idx="1">
                  <c:v>0.2</c:v>
                </c:pt>
                <c:pt idx="2">
                  <c:v>98.2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2015: 96,260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Sí. Toda la información</c:v>
                </c:pt>
                <c:pt idx="1">
                  <c:v>Sí. Una parte</c:v>
                </c:pt>
                <c:pt idx="2">
                  <c:v>No</c:v>
                </c:pt>
              </c:strCache>
            </c:strRef>
          </c:cat>
          <c:val>
            <c:numRef>
              <c:f>Hoja1!$E$2:$E$4</c:f>
              <c:numCache>
                <c:formatCode>0.0</c:formatCode>
                <c:ptCount val="3"/>
                <c:pt idx="0">
                  <c:v>1</c:v>
                </c:pt>
                <c:pt idx="1">
                  <c:v>0.2</c:v>
                </c:pt>
                <c:pt idx="2">
                  <c:v>98.9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94844968"/>
        <c:axId val="394849280"/>
      </c:barChart>
      <c:catAx>
        <c:axId val="394844968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394849280"/>
        <c:crosses val="autoZero"/>
        <c:auto val="1"/>
        <c:lblAlgn val="ctr"/>
        <c:lblOffset val="100"/>
        <c:noMultiLvlLbl val="0"/>
      </c:catAx>
      <c:valAx>
        <c:axId val="394849280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394844968"/>
        <c:crosses val="autoZero"/>
        <c:crossBetween val="between"/>
      </c:valAx>
      <c:spPr>
        <a:noFill/>
      </c:spPr>
    </c:plotArea>
    <c:legend>
      <c:legendPos val="t"/>
      <c:layout>
        <c:manualLayout>
          <c:xMode val="edge"/>
          <c:yMode val="edge"/>
          <c:x val="9.9474225086101542E-2"/>
          <c:y val="1.5662611561678339E-2"/>
          <c:w val="0.79838490167759124"/>
          <c:h val="0.13739985680603389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0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0.24134</cdr:x>
      <cdr:y>0</cdr:y>
    </cdr:from>
    <cdr:to>
      <cdr:x>0.75866</cdr:x>
      <cdr:y>0.06584</cdr:y>
    </cdr:to>
    <cdr:sp macro="" textlink="">
      <cdr:nvSpPr>
        <cdr:cNvPr id="2" name="10 CuadroTexto"/>
        <cdr:cNvSpPr txBox="1"/>
      </cdr:nvSpPr>
      <cdr:spPr>
        <a:xfrm xmlns:a="http://schemas.openxmlformats.org/drawingml/2006/main">
          <a:off x="1755203" y="0"/>
          <a:ext cx="3762402" cy="29238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MX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1300" b="1" dirty="0" smtClean="0">
              <a:latin typeface="Calibri" pitchFamily="34" charset="0"/>
            </a:rPr>
            <a:t>Promedio de servidores públicos involucrados</a:t>
          </a:r>
          <a:endParaRPr lang="es-ES" sz="1300" b="1" dirty="0">
            <a:latin typeface="Calibri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6443" cy="4940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64" y="1"/>
            <a:ext cx="2946443" cy="4940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3AFCC80-CC64-4477-893C-008284F3E21F}" type="datetimeFigureOut">
              <a:rPr lang="es-ES"/>
              <a:pPr>
                <a:defRPr/>
              </a:pPr>
              <a:t>18/02/2016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dirty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0552" y="4690945"/>
            <a:ext cx="5436572" cy="444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2" y="9378514"/>
            <a:ext cx="2946443" cy="494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64" y="9378514"/>
            <a:ext cx="2946443" cy="4940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C447A02-E474-4962-995F-1F4C7E41EFE5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18805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rgbClr val="4BACC6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-1" y="0"/>
            <a:ext cx="914400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BDEE5-9B63-4300-8681-4304F48AA04A}" type="datetimeFigureOut">
              <a:rPr lang="es-ES"/>
              <a:pPr>
                <a:defRPr/>
              </a:pPr>
              <a:t>18/02/2016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9D18A8-176F-4C5B-9B67-2D00E18256E8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5D205-C2E9-4095-B8A4-50DD071F751B}" type="datetimeFigureOut">
              <a:rPr lang="es-ES"/>
              <a:pPr>
                <a:defRPr/>
              </a:pPr>
              <a:t>18/02/2016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CA8611-941A-47D5-A3D4-182DCF08FD2D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D344F-2E51-4025-9264-2491E162BCA0}" type="datetimeFigureOut">
              <a:rPr lang="es-ES"/>
              <a:pPr>
                <a:defRPr/>
              </a:pPr>
              <a:t>18/02/2016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6F5548-B256-482C-9A68-406298823817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4763"/>
            <a:ext cx="9144000" cy="68675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F54CF-A3ED-4113-95FF-A312E26CEC00}" type="datetimeFigureOut">
              <a:rPr lang="es-ES"/>
              <a:pPr>
                <a:defRPr/>
              </a:pPr>
              <a:t>18/02/2016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ED1C2A-65CB-4327-AB5E-FD1211BC3BF1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EBC9B-C2DF-44A6-BAEC-A79F9DFF15E0}" type="datetimeFigureOut">
              <a:rPr lang="es-ES"/>
              <a:pPr>
                <a:defRPr/>
              </a:pPr>
              <a:t>18/02/2016</a:t>
            </a:fld>
            <a:endParaRPr lang="es-ES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03C8A3-52B5-467F-978A-C4FF805F4D16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7BF24-0CA2-4825-A7BA-BD8A9F070734}" type="datetimeFigureOut">
              <a:rPr lang="es-ES"/>
              <a:pPr>
                <a:defRPr/>
              </a:pPr>
              <a:t>18/02/2016</a:t>
            </a:fld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DA0021-A5DF-4469-981C-0ED0D7FAE74A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098D2-E6BD-4F1F-9E0D-EC4198901816}" type="datetimeFigureOut">
              <a:rPr lang="es-ES"/>
              <a:pPr>
                <a:defRPr/>
              </a:pPr>
              <a:t>18/02/2016</a:t>
            </a:fld>
            <a:endParaRPr lang="es-ES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72A37-E739-4E76-9EE4-33E8236D0772}" type="slidenum">
              <a:rPr lang="es-ES"/>
              <a:pPr/>
              <a:t>‹Nº›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93" y="31406"/>
            <a:ext cx="9064736" cy="900000"/>
          </a:xfrm>
          <a:prstGeom prst="roundRect">
            <a:avLst>
              <a:gd name="adj" fmla="val 1815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3"/>
          <a:srcRect l="43230"/>
          <a:stretch/>
        </p:blipFill>
        <p:spPr>
          <a:xfrm>
            <a:off x="8086353" y="31406"/>
            <a:ext cx="1011221" cy="900000"/>
          </a:xfrm>
          <a:prstGeom prst="roundRect">
            <a:avLst>
              <a:gd name="adj" fmla="val 1457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soft" dir="t"/>
          </a:scene3d>
          <a:sp3d/>
        </p:spPr>
      </p:pic>
      <p:pic>
        <p:nvPicPr>
          <p:cNvPr id="7" name="Imagen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269" y="95954"/>
            <a:ext cx="576000" cy="71652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4627A-C309-4C56-867B-905C711AACD4}" type="datetimeFigureOut">
              <a:rPr lang="es-ES"/>
              <a:pPr>
                <a:defRPr/>
              </a:pPr>
              <a:t>18/02/2016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5536A5-0911-4D01-BC38-B0F99AC03A8C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BFCE1-6A84-449B-B566-ED6A2D69E63B}" type="datetimeFigureOut">
              <a:rPr lang="es-ES"/>
              <a:pPr>
                <a:defRPr/>
              </a:pPr>
              <a:t>18/02/2016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768BFD-9D21-446E-B63F-53D7C92DCD3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9B20FA-AED8-4E7A-97B7-7C15F783BA3F}" type="datetimeFigureOut">
              <a:rPr lang="es-ES"/>
              <a:pPr>
                <a:defRPr/>
              </a:pPr>
              <a:t>18/02/2016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8AA4104F-2690-4610-8930-35A730557D82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1" r:id="rId1"/>
    <p:sldLayoutId id="2147484201" r:id="rId2"/>
    <p:sldLayoutId id="2147484202" r:id="rId3"/>
    <p:sldLayoutId id="2147484203" r:id="rId4"/>
    <p:sldLayoutId id="2147484204" r:id="rId5"/>
    <p:sldLayoutId id="2147484205" r:id="rId6"/>
    <p:sldLayoutId id="2147484206" r:id="rId7"/>
    <p:sldLayoutId id="2147484207" r:id="rId8"/>
    <p:sldLayoutId id="2147484208" r:id="rId9"/>
    <p:sldLayoutId id="2147484209" r:id="rId10"/>
    <p:sldLayoutId id="214748421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516216" y="5998428"/>
            <a:ext cx="1307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600" b="1" dirty="0" smtClean="0">
                <a:solidFill>
                  <a:schemeClr val="bg1"/>
                </a:solidFill>
                <a:latin typeface="+mn-lt"/>
              </a:rPr>
              <a:t>Febrero 2016</a:t>
            </a:r>
            <a:endParaRPr lang="es-MX" sz="1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804" y="1856254"/>
            <a:ext cx="2196000" cy="2731723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1570524" y="4653136"/>
            <a:ext cx="2097330" cy="40011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/>
            <a:r>
              <a:rPr lang="es-MX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Segundo Pleno</a:t>
            </a:r>
            <a:endParaRPr lang="es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10 Rectángulo"/>
          <p:cNvSpPr/>
          <p:nvPr/>
        </p:nvSpPr>
        <p:spPr>
          <a:xfrm>
            <a:off x="4788024" y="1987490"/>
            <a:ext cx="385540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600" b="1" dirty="0" smtClean="0">
                <a:solidFill>
                  <a:schemeClr val="bg1"/>
                </a:solidFill>
                <a:latin typeface="Calibri" pitchFamily="34" charset="0"/>
              </a:rPr>
              <a:t>Informe Estadístico del Ejercicio del Derecho de Acceso a la Información Pública en el Distrito Federal</a:t>
            </a:r>
          </a:p>
          <a:p>
            <a:pPr algn="ctr"/>
            <a:endParaRPr lang="es-MX" sz="2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MX" sz="2600" b="1" dirty="0" smtClean="0">
                <a:solidFill>
                  <a:schemeClr val="bg1"/>
                </a:solidFill>
                <a:latin typeface="Calibri" pitchFamily="34" charset="0"/>
              </a:rPr>
              <a:t>2006 - 2015</a:t>
            </a:r>
            <a:endParaRPr lang="es-ES" sz="26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Ente obligado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a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405050"/>
              </p:ext>
            </p:extLst>
          </p:nvPr>
        </p:nvGraphicFramePr>
        <p:xfrm>
          <a:off x="66940" y="1068571"/>
          <a:ext cx="9000000" cy="540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Agencia de Gestión Urbana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Agencia de Protección Sanitaria del Gobierno del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Asamblea Legislativa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2,543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2,631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2,325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Auditoría Superior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2,129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2,594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2,418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Autoridad de la Zona Patrimonio Mundial Natural y Cultural de la Humanidad en Xochimilco, Tláhuac y Milpa Alta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Autoridad del Centro Histórico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Autoridad del Espacio Público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Caja de Previsión de la Policía Auxiliar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Caja de Previsión de la Policía Preventiva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Caja de Previsión para Trabajadores a Lista de Raya del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Centro de Atención a Emergencias y Protección Ciudadana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Comisión de Derechos Humanos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Comisión de Filmaciones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Consejería Jurídica y de Servicios Legales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Consejo de Evaluación del Desarrollo Social del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Consejo de la Judicatura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Consejo Económico y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072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Ente obligado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a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665240"/>
              </p:ext>
            </p:extLst>
          </p:nvPr>
        </p:nvGraphicFramePr>
        <p:xfrm>
          <a:off x="66940" y="1068571"/>
          <a:ext cx="9000000" cy="55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Consejo para Prevenir y Eliminar la Discriminación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Contraloría General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2,530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Coordinación de los Centros de Transferencia Modal del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Corporación Mexicana de Impresión,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Álvaro Obregón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Azcapotzalco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Benito Juárez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2,962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2,408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2,819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2,564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Coyoacán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2,275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Cuajimalpa de Morelos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Cuauhtémoc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2,465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2,367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2,463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Gustavo A. Madero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2,868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Iztacalco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3,040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Iztapalapa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2,189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La Magdalena Contreras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Miguel Hidalgo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2,659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2,700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Milpa Alta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Tláhuac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Tlalpan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2,200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843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Ente obligado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a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913013"/>
              </p:ext>
            </p:extLst>
          </p:nvPr>
        </p:nvGraphicFramePr>
        <p:xfrm>
          <a:off x="66940" y="1068571"/>
          <a:ext cx="9000000" cy="554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Venustiano Carranza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2,198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Escuela de Administración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Central de Abasto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Centro Histórico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de Apoyo a la Infraestructura Vial y del Transporte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de Recuperación Crediticia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Educación Garantizada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Fondo de Apoyo a la Educación y el Empleo de las y los Jóvenes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Fondo para el Desarrollo Económico y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Museo de Arte Popular Mexicano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Museo del Estanquillo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para el Fondo de Promoción para el Financiamiento del Transporte Público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para el Mejoramiento de las Vías de Comunicación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para la Promoción y Desarrollo del Cine Mexicano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Público Ciudad Digital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140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Ente obligado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a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276931"/>
              </p:ext>
            </p:extLst>
          </p:nvPr>
        </p:nvGraphicFramePr>
        <p:xfrm>
          <a:off x="66940" y="1068571"/>
          <a:ext cx="9000000" cy="550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Público Complejo Ambiental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Público de la Zona de Santa Fe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Público del Fondo de Apoyo a la Procuración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Fondo Ambiental Público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Fondo de Desarrollo Económico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Fondo de Seguridad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Fondo Mixto de Promoción Turística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Fondo para el Desarrollo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Fondo para la Atención y Apoyo a las Víctimas del Delito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Heroico Cuerpo de Bomberos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de Acceso a la Información Pública y Protección de Datos Personales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de Asistencia e Integración Social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de Capacitación para el Trabajo de la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Ciudad </a:t>
                      </a:r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de Ciencia y Tecnología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de Educación Media Superior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de Formación Profesional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de la Juventud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852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Ente obligado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a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3339381"/>
              </p:ext>
            </p:extLst>
          </p:nvPr>
        </p:nvGraphicFramePr>
        <p:xfrm>
          <a:off x="66940" y="1068571"/>
          <a:ext cx="9000000" cy="550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de las Mujeres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de Verificación Administrativa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de Vivienda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del Deporte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Electoral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Local de la Infraestructura Física Educativa del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para la Atención de los Adultos Mayores en 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para la Atención y Prevención de las Adicciones en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para la Integración al Desarrollo de las Personas con Discapacidad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para la Seguridad de las Construcciones en 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Técnico de Formación Policial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Jefatura de Gobierno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2,295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2,244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Junta de Asistencia Privada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Junta Local de Conciliación y Arbitraje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Mecanismo de Seguimiento y Evaluación del Programa de Derechos Humanos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Metrobús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Oficialía Mayor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2,349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2,716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2,949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2,688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386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Ente obligado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a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325324"/>
              </p:ext>
            </p:extLst>
          </p:nvPr>
        </p:nvGraphicFramePr>
        <p:xfrm>
          <a:off x="66940" y="1068571"/>
          <a:ext cx="9000000" cy="54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Planta de Asfalto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Policía Auxiliar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Policía Bancaria e Industrial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PROCDMX,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Procuraduría Ambiental y del Ordenamiento Territorial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Procuraduría General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2,267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2,787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2,946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Procuraduría Social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Proyecto Metro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Red de Transporte de Pasajeros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Ciencia, Tecnología e Innovación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Cultura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Desarrollo Económico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Desarrollo Rural y Equidad para las Comunidades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Desarrollo Social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Desarrollo Urbano y Vivienda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2,268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3,697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3,382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Educación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Finanzas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2,454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3,053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3,069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2,467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2,957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924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Ente obligado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a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725455"/>
              </p:ext>
            </p:extLst>
          </p:nvPr>
        </p:nvGraphicFramePr>
        <p:xfrm>
          <a:off x="66940" y="1068571"/>
          <a:ext cx="9000000" cy="55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Gobierno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Movilidad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2,425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2,374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Obras y Servicios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Protección Civil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Salud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2,361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2,298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2,686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3,068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3,933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Seguridad Pública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2,111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2,215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2,423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2,291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4,091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3,189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4,075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Trabajo y Fomento al Empleo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Turismo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del Medio Ambiente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Servicio de Transportes Eléctricos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Servicio Público de Localización Telefónica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Servicios de Salud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Servicios Metropolitanos,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Sistema de Aguas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Sistema de Radio y Televisión Digital del Gobierno del Distrito Federal (Capital 21)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Sistema de Transporte Colectivo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Sistema para el Desarrollo Integral de la Familia del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Tribunal de lo Contencioso Administrativo del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786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Ente obligado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a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735519"/>
              </p:ext>
            </p:extLst>
          </p:nvPr>
        </p:nvGraphicFramePr>
        <p:xfrm>
          <a:off x="66940" y="1068571"/>
          <a:ext cx="9000000" cy="55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Tribunal Electoral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Tribunal Superior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Universidad Autónoma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Encuentro Social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MORENA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Movimiento Ciudadano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Nueva Alianza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Partido Acción Nacional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Partido de la Revolución Democrática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Partido del Trabajo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Partido Humanista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Partido Revolucionario Institucional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Partido Socialdemócrata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Partido Verde Ecologista de México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Irrevocable de Administración con Actividades Empresariales, identificado con el número F/1889 “Corredor Cultural Chapultepec-Zona Rosa” 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Total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6,621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96,233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89,571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94,048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91,576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103,470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111,964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106,525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l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Total Entes obligados por año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040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1.4 Total de solicitudes por Órgano de gobierno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a 2015</a:t>
            </a:r>
          </a:p>
        </p:txBody>
      </p:sp>
      <p:graphicFrame>
        <p:nvGraphicFramePr>
          <p:cNvPr id="5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297154"/>
              </p:ext>
            </p:extLst>
          </p:nvPr>
        </p:nvGraphicFramePr>
        <p:xfrm>
          <a:off x="241129" y="1257874"/>
          <a:ext cx="8676000" cy="4860000"/>
        </p:xfrm>
        <a:graphic>
          <a:graphicData uri="http://schemas.openxmlformats.org/drawingml/2006/table">
            <a:tbl>
              <a:tblPr/>
              <a:tblGrid>
                <a:gridCol w="252000"/>
                <a:gridCol w="1152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92000"/>
              </a:tblGrid>
              <a:tr h="540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Órgano </a:t>
                      </a: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de</a:t>
                      </a:r>
                    </a:p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gobierno 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2006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2007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2008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2009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2010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2011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2012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2013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2014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2015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Ejecutivo 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5,059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15,601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34,116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80,521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74,321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79,604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77,458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89,891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99,142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95,438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tabLst/>
                      </a:pPr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Administración</a:t>
                      </a:r>
                    </a:p>
                    <a:p>
                      <a:pPr marL="0" indent="0" algn="l" fontAlgn="ctr">
                        <a:tabLst/>
                      </a:pPr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Pública Central</a:t>
                      </a:r>
                      <a:endParaRPr lang="es-ES" sz="11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6,556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29,717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32,618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30,378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38,090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37,677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Desconcentrados y Paraestatales </a:t>
                      </a:r>
                      <a:r>
                        <a:rPr lang="es-ES" sz="1100" b="1" i="1" u="none" strike="noStrike" baseline="3000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</a:t>
                      </a:r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endParaRPr lang="es-ES" sz="11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7,952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22,745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22,535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26,854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25,751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Delegaciones </a:t>
                      </a:r>
                    </a:p>
                    <a:p>
                      <a:pPr algn="l" fontAlgn="ctr"/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Políticas</a:t>
                      </a:r>
                      <a:endParaRPr lang="es-ES" sz="11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5,287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29,605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27,827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28,904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29,266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33,046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32,010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Judicial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2,429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2,723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2,714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2,394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2,364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Legislativo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2,550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4,760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4,554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4,766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2,694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Autónomo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5,297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5,600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5,676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4,853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1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Partidos</a:t>
                      </a:r>
                      <a:r>
                        <a:rPr kumimoji="0" lang="es-ES" sz="11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Políticos en el</a:t>
                      </a:r>
                    </a:p>
                    <a:p>
                      <a:pPr marL="0" algn="l" rtl="0" eaLnBrk="1" fontAlgn="b" latinLnBrk="0" hangingPunct="1"/>
                      <a:r>
                        <a:rPr kumimoji="0" lang="es-ES" sz="11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Distrito Federal</a:t>
                      </a:r>
                      <a:endParaRPr kumimoji="0" lang="es-ES" sz="11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2,808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1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Otro tipo de Ente</a:t>
                      </a:r>
                      <a:endParaRPr kumimoji="0" lang="es-ES" sz="11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Total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6,621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96,233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89,571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94,048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91,576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103,470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111,964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106,525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79512" y="6171996"/>
            <a:ext cx="8712967" cy="419103"/>
          </a:xfrm>
          <a:prstGeom prst="rect">
            <a:avLst/>
          </a:prstGeom>
        </p:spPr>
        <p:txBody>
          <a:bodyPr/>
          <a:lstStyle/>
          <a:p>
            <a:pPr marL="85725" indent="-857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baseline="3000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1 </a:t>
            </a:r>
            <a:r>
              <a:rPr lang="es-MX" sz="1000" b="1" dirty="0" smtClean="0">
                <a:latin typeface="Calibri" pitchFamily="34" charset="0"/>
              </a:rPr>
              <a:t>Conforme al artículo 97 del Estatuto de Gobierno del D.F., la Administración Pública Paraestatal está integrada por los Organismos Descentralizados, las Empresas de Participación Estatal Mayoritaria y los Fideicomisos Públicos</a:t>
            </a:r>
            <a:r>
              <a:rPr lang="es-MX" sz="1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.</a:t>
            </a:r>
            <a:endParaRPr lang="es-MX" sz="1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63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386070" y="1999726"/>
            <a:ext cx="63802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600" b="1" dirty="0" smtClean="0">
                <a:solidFill>
                  <a:prstClr val="black"/>
                </a:solidFill>
                <a:latin typeface="Calibri" pitchFamily="34" charset="0"/>
              </a:rPr>
              <a:t>2. Resultados del Ejercicio del Derecho de Acceso a la Información Pública en el Distrito Federal</a:t>
            </a:r>
          </a:p>
        </p:txBody>
      </p:sp>
    </p:spTree>
    <p:extLst>
      <p:ext uri="{BB962C8B-B14F-4D97-AF65-F5344CB8AC3E}">
        <p14:creationId xmlns:p14="http://schemas.microsoft.com/office/powerpoint/2010/main" val="380009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</a:t>
            </a:fld>
            <a:endParaRPr lang="es-MX" dirty="0"/>
          </a:p>
        </p:txBody>
      </p:sp>
      <p:sp>
        <p:nvSpPr>
          <p:cNvPr id="40" name="Rectangle 3"/>
          <p:cNvSpPr txBox="1">
            <a:spLocks noChangeArrowheads="1"/>
          </p:cNvSpPr>
          <p:nvPr/>
        </p:nvSpPr>
        <p:spPr>
          <a:xfrm>
            <a:off x="816565" y="1268760"/>
            <a:ext cx="7511232" cy="5256584"/>
          </a:xfrm>
          <a:prstGeom prst="rect">
            <a:avLst/>
          </a:prstGeom>
        </p:spPr>
        <p:txBody>
          <a:bodyPr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Con base en las solicitudes capturadas por los Entes Obligados en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el </a:t>
            </a:r>
            <a:r>
              <a:rPr lang="es-MX" sz="2000" b="1" i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Sistema de Captura de Reportes Estadísticos de Solicitudes de </a:t>
            </a:r>
            <a:r>
              <a:rPr lang="es-MX" sz="20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Información (SICRESI)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, se realizó el presente reporte a fin de: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Dar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a conocer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el total de solicitudes de información pública (SIP) y de datos personales (SDP)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correspondiente al ejercicio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2015, así como los totales para los años 2006, 2007, 2008, 2009, 2010, 2011, 2012, 2013 y 2014.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Difundir la información que se obtiene mediante las variables que son observadas en el </a:t>
            </a:r>
            <a:r>
              <a:rPr lang="es-MX" sz="20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SICRESI,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para los periodos 2012, 2013, 2014 y 2015.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MX" sz="2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Brindar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información para la oportuna toma de decisiones para mejorar la política pública de la transparencia y de la promoción del Ejercicio del Derecho de Acceso a la Información (EDAI) en el Distrito Federal.</a:t>
            </a:r>
          </a:p>
        </p:txBody>
      </p:sp>
      <p:sp>
        <p:nvSpPr>
          <p:cNvPr id="5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latin typeface="Calibri" pitchFamily="34" charset="0"/>
                <a:ea typeface="ヒラギノ角ゴ Pro W3" pitchFamily="16" charset="-128"/>
              </a:rPr>
              <a:t>Objetivo</a:t>
            </a:r>
            <a:endParaRPr lang="es-ES" sz="16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05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2.1.1 Solicitudes de información pública recibidas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5" name="8 Gráfico"/>
          <p:cNvGraphicFramePr/>
          <p:nvPr>
            <p:extLst>
              <p:ext uri="{D42A27DB-BD31-4B8C-83A1-F6EECF244321}">
                <p14:modId xmlns:p14="http://schemas.microsoft.com/office/powerpoint/2010/main" val="4266902529"/>
              </p:ext>
            </p:extLst>
          </p:nvPr>
        </p:nvGraphicFramePr>
        <p:xfrm>
          <a:off x="971600" y="1789666"/>
          <a:ext cx="7196038" cy="3994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10 CuadroTexto"/>
          <p:cNvSpPr txBox="1"/>
          <p:nvPr/>
        </p:nvSpPr>
        <p:spPr>
          <a:xfrm>
            <a:off x="1700233" y="1259247"/>
            <a:ext cx="572928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latin typeface="Calibri" panose="020F0502020204030204" pitchFamily="34" charset="0"/>
              </a:rPr>
              <a:t>Total de solicitudes de información pública, 2012-2015: 384,285</a:t>
            </a:r>
            <a:endParaRPr lang="es-MX" sz="1300" b="1" dirty="0">
              <a:latin typeface="Calibri" panose="020F0502020204030204" pitchFamily="34" charset="0"/>
            </a:endParaRPr>
          </a:p>
        </p:txBody>
      </p:sp>
      <p:sp>
        <p:nvSpPr>
          <p:cNvPr id="8" name="33 CuadroTexto"/>
          <p:cNvSpPr txBox="1"/>
          <p:nvPr/>
        </p:nvSpPr>
        <p:spPr>
          <a:xfrm>
            <a:off x="2209900" y="5811035"/>
            <a:ext cx="1209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1200" b="1" dirty="0" smtClean="0">
                <a:latin typeface="Calibri" pitchFamily="34" charset="0"/>
              </a:rPr>
              <a:t>2012-2013:</a:t>
            </a:r>
          </a:p>
          <a:p>
            <a:pPr algn="ctr"/>
            <a:r>
              <a:rPr lang="es-MX" sz="1200" b="1" dirty="0" smtClean="0">
                <a:latin typeface="Calibri" pitchFamily="34" charset="0"/>
              </a:rPr>
              <a:t>12.8%</a:t>
            </a:r>
            <a:endParaRPr lang="es-ES" sz="1200" dirty="0">
              <a:latin typeface="Calibri" pitchFamily="34" charset="0"/>
            </a:endParaRPr>
          </a:p>
        </p:txBody>
      </p:sp>
      <p:sp>
        <p:nvSpPr>
          <p:cNvPr id="9" name="Elipse 8"/>
          <p:cNvSpPr/>
          <p:nvPr/>
        </p:nvSpPr>
        <p:spPr>
          <a:xfrm>
            <a:off x="6136163" y="4911934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Flecha derecha 9"/>
          <p:cNvSpPr/>
          <p:nvPr/>
        </p:nvSpPr>
        <p:spPr>
          <a:xfrm rot="2460000">
            <a:off x="6248572" y="5024777"/>
            <a:ext cx="144000" cy="144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32 CuadroTexto"/>
          <p:cNvSpPr txBox="1"/>
          <p:nvPr/>
        </p:nvSpPr>
        <p:spPr>
          <a:xfrm>
            <a:off x="3923856" y="5811035"/>
            <a:ext cx="1296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1200" b="1" dirty="0" smtClean="0">
                <a:latin typeface="Calibri" pitchFamily="34" charset="0"/>
              </a:rPr>
              <a:t>2013-2014:</a:t>
            </a:r>
          </a:p>
          <a:p>
            <a:pPr algn="ctr"/>
            <a:r>
              <a:rPr lang="es-MX" sz="1200" b="1" dirty="0" smtClean="0">
                <a:latin typeface="Calibri" pitchFamily="34" charset="0"/>
              </a:rPr>
              <a:t>7.1%</a:t>
            </a:r>
            <a:endParaRPr lang="es-ES" sz="1200" dirty="0">
              <a:latin typeface="Calibri" pitchFamily="34" charset="0"/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4387149" y="4916635"/>
            <a:ext cx="360040" cy="360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Flecha derecha 12"/>
          <p:cNvSpPr/>
          <p:nvPr/>
        </p:nvSpPr>
        <p:spPr>
          <a:xfrm rot="18720000">
            <a:off x="4504405" y="5009425"/>
            <a:ext cx="144000" cy="144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33 CuadroTexto"/>
          <p:cNvSpPr txBox="1"/>
          <p:nvPr/>
        </p:nvSpPr>
        <p:spPr>
          <a:xfrm>
            <a:off x="5668400" y="5807005"/>
            <a:ext cx="1279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Calibri" pitchFamily="34" charset="0"/>
              </a:rPr>
              <a:t>Decremento</a:t>
            </a:r>
          </a:p>
          <a:p>
            <a:pPr algn="ctr"/>
            <a:r>
              <a:rPr lang="es-MX" sz="1200" b="1" dirty="0" smtClean="0">
                <a:latin typeface="Calibri" pitchFamily="34" charset="0"/>
              </a:rPr>
              <a:t>2014-2015:</a:t>
            </a:r>
          </a:p>
          <a:p>
            <a:pPr algn="ctr"/>
            <a:r>
              <a:rPr lang="es-MX" sz="1200" b="1" dirty="0" smtClean="0">
                <a:latin typeface="Calibri" pitchFamily="34" charset="0"/>
              </a:rPr>
              <a:t>-7.7%</a:t>
            </a:r>
            <a:endParaRPr lang="es-ES" sz="1200" dirty="0">
              <a:latin typeface="Calibri" pitchFamily="34" charset="0"/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2645362" y="4930282"/>
            <a:ext cx="360040" cy="360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Flecha derecha 15"/>
          <p:cNvSpPr/>
          <p:nvPr/>
        </p:nvSpPr>
        <p:spPr>
          <a:xfrm rot="18720000">
            <a:off x="2762618" y="5023072"/>
            <a:ext cx="144000" cy="144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32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Ente obligado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2012 - 2015</a:t>
            </a:r>
          </a:p>
        </p:txBody>
      </p:sp>
      <p:graphicFrame>
        <p:nvGraphicFramePr>
          <p:cNvPr id="1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26156"/>
              </p:ext>
            </p:extLst>
          </p:nvPr>
        </p:nvGraphicFramePr>
        <p:xfrm>
          <a:off x="784040" y="1098456"/>
          <a:ext cx="7560000" cy="55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80000"/>
                <a:gridCol w="720000"/>
                <a:gridCol w="720000"/>
                <a:gridCol w="720000"/>
                <a:gridCol w="72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Entes obligados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0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Agencia de Gestión Urbana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Agencia de Protección Sanitaria del Gobierno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Asamblea Legislativa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Auditoría Superior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Autoridad de la Zona Patrimonio Mundial Natural y Cultural de la Humanidad en Xochimilco, Tláhuac y Milpa Alta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Autoridad del Centro Histórico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Autoridad del Espacio Público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Caja de Previsión de la Policía Auxiliar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Caja de Previsión de la Policía Preventiva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Caja de Previsión para Trabajadores a Lista de Raya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 de Atención a Emergencias y Protección Ciudadana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Comisión de Derechos Humanos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Comisión de Filmaciones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Consejería Jurídica y de Servicios Legales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Consejo de Evaluación del Desarrollo Social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Consejo de la Judicatura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Consejo Económico y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Consejo para Prevenir y Eliminar la Discriminación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Contraloría General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493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Ente obligado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2012 - 2015</a:t>
            </a:r>
          </a:p>
        </p:txBody>
      </p:sp>
      <p:graphicFrame>
        <p:nvGraphicFramePr>
          <p:cNvPr id="1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97"/>
              </p:ext>
            </p:extLst>
          </p:nvPr>
        </p:nvGraphicFramePr>
        <p:xfrm>
          <a:off x="784040" y="1098456"/>
          <a:ext cx="7560000" cy="554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80000"/>
                <a:gridCol w="720000"/>
                <a:gridCol w="720000"/>
                <a:gridCol w="720000"/>
                <a:gridCol w="72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Entes obligados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0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Coordinación de los Centros de Transferencia Modal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Corporación Mexicana de Impresión,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Álvaro Obregón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Azcapotzalco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Benito Juárez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Coyoacán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Cuajimalpa de Morelos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Cuauhtémoc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Gustavo A. Madero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Iztacalco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Iztapalapa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La Magdalena Contreras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Miguel Hidalgo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Milpa Alta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Tláhuac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Tlalpan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Venustiano Carranza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Escuela de Administración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Central de Abasto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Centro Histórico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584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Ente obligado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2012 - 2015</a:t>
            </a:r>
          </a:p>
        </p:txBody>
      </p:sp>
      <p:graphicFrame>
        <p:nvGraphicFramePr>
          <p:cNvPr id="1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673859"/>
              </p:ext>
            </p:extLst>
          </p:nvPr>
        </p:nvGraphicFramePr>
        <p:xfrm>
          <a:off x="784040" y="1098456"/>
          <a:ext cx="7560000" cy="550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80000"/>
                <a:gridCol w="720000"/>
                <a:gridCol w="720000"/>
                <a:gridCol w="720000"/>
                <a:gridCol w="72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Entes obligados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0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de Apoyo a la Infraestructura Vial y del Transporte en el </a:t>
                      </a:r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de Recuperación Crediticia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Educación Garantizada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Fondo de Apoyo a la Educación y el Empleo de las y los Jóvenes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Fondo para el Desarrollo Económico y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Museo de Arte Popular Mexicano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Museo del Estanquillo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para el Fondo de Promoción para el Financiamiento del Transporte Público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para el Mejoramiento de las Vías de Comunicación del </a:t>
                      </a:r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para la Promoción y Desarrollo del Cine Mexicano en el </a:t>
                      </a:r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Público Ciudad Digital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Público Complejo Ambiental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Público de la Zona de Santa Fe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Público del Fondo de Apoyo a la Procuración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Fondo Ambiental Público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Fondo de Desarrollo Económico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Fondo de Seguridad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Fondo Mixto de Promoción Turística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620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Ente obligado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2012 - 2015</a:t>
            </a:r>
          </a:p>
        </p:txBody>
      </p:sp>
      <p:graphicFrame>
        <p:nvGraphicFramePr>
          <p:cNvPr id="1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2365326"/>
              </p:ext>
            </p:extLst>
          </p:nvPr>
        </p:nvGraphicFramePr>
        <p:xfrm>
          <a:off x="784040" y="1098456"/>
          <a:ext cx="7560000" cy="55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80000"/>
                <a:gridCol w="720000"/>
                <a:gridCol w="720000"/>
                <a:gridCol w="720000"/>
                <a:gridCol w="72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Entes obligados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0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Fondo para el Desarrollo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Fondo para la Atención y Apoyo a las Víctimas del Delito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Heroico Cuerpo de Bomberos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Acceso a la Información Pública y Protección de Datos Personales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Asistencia e Integración Social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Capacitación para el Trabajo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Ciencia y Tecnología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Educación Media Superior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Formación Profesional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la Juventud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las Mujeres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Verificación Administrativa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Vivienda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del Deporte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Electoral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Local de la Infraestructura Física Educativa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para la Atención de los Adultos Mayores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para la Atención y Prevención de las Adicciones en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para la Integración al Desarrollo de las Personas con Discapacidad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034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Ente obligado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2012 - 2015</a:t>
            </a:r>
          </a:p>
        </p:txBody>
      </p:sp>
      <p:graphicFrame>
        <p:nvGraphicFramePr>
          <p:cNvPr id="1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3569596"/>
              </p:ext>
            </p:extLst>
          </p:nvPr>
        </p:nvGraphicFramePr>
        <p:xfrm>
          <a:off x="784040" y="1098456"/>
          <a:ext cx="7560000" cy="54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80000"/>
                <a:gridCol w="720000"/>
                <a:gridCol w="720000"/>
                <a:gridCol w="720000"/>
                <a:gridCol w="72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Entes obligados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0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para la Seguridad de las Construcciones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Técnico de Formación Policial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Jefatura de Gobierno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Junta de Asistencia Privada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Junta Local de Conciliación y Arbitraje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Mecanismo de Seguimiento y Evaluación del Programa de Derechos Humanos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Metrobús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Oficialía Mayor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Planta de Asfalto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Policía Auxiliar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Policía Bancaria e Industrial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PROCDMX,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Procuraduría Ambiental y del Ordenamiento Territorial del </a:t>
                      </a:r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Procuraduría General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Procuraduría Social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Proyecto Metro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 de Transporte de Pasajeros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Ciencia, Tecnología e Innovación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Cultura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Desarrollo Económico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851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Ente obligado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2012 - 2015</a:t>
            </a:r>
          </a:p>
        </p:txBody>
      </p:sp>
      <p:graphicFrame>
        <p:nvGraphicFramePr>
          <p:cNvPr id="1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525729"/>
              </p:ext>
            </p:extLst>
          </p:nvPr>
        </p:nvGraphicFramePr>
        <p:xfrm>
          <a:off x="784040" y="1098456"/>
          <a:ext cx="7560000" cy="54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80000"/>
                <a:gridCol w="720000"/>
                <a:gridCol w="720000"/>
                <a:gridCol w="720000"/>
                <a:gridCol w="72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Entes obligados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0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Desarrollo Rural y Equidad para las Comunidades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Desarrollo Social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Desarrollo Urbano y Vivienda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Educación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Finanzas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Gobierno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Movilidad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Obras y Servicios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Protección Civil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Salud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Seguridad Pública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Trabajo y Fomento al Empleo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Turismo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del Medio Ambiente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 de Transportes Eléctricos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 Público de Localización Telefónica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Servicios de Salud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Servicios Metropolitanos,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 de Aguas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 de Radio y Televisión Digital del Gobierno del Distrito Federal (Capital 21)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094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Ente obligado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2012 - 2015</a:t>
            </a:r>
          </a:p>
        </p:txBody>
      </p:sp>
      <p:graphicFrame>
        <p:nvGraphicFramePr>
          <p:cNvPr id="1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888732"/>
              </p:ext>
            </p:extLst>
          </p:nvPr>
        </p:nvGraphicFramePr>
        <p:xfrm>
          <a:off x="784040" y="1098456"/>
          <a:ext cx="7560000" cy="57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80000"/>
                <a:gridCol w="720000"/>
                <a:gridCol w="720000"/>
                <a:gridCol w="720000"/>
                <a:gridCol w="72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Entes obligados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0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 de Transporte Colectivo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 para el Desarrollo Integral de la Familia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Tribunal de lo Contencioso Administrativo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Tribunal Electoral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Tribunal Superior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Universidad Autónoma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Encuentro Social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MORENA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Movimiento Ciudadano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Nueva Alianza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Partido Acción Nacional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Partido de la Revolución Democrática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Partido del Trabajo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Partido Humanista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Partido Revolucionario Institucional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Partido Socialdemócrata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Partido Verde Ecologista de México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Irrevocable de Administración con Actividades Empresariales, identificado con el número F/1889 “Corredor Cultural Chapultepec-Zona Rosa” 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 de solicitudes de información</a:t>
                      </a:r>
                      <a:r>
                        <a:rPr lang="es-MX" sz="12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pública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86,341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97,376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104,308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96,260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l" fontAlgn="t"/>
                      <a:endParaRPr lang="es-ES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 de Entes Obligados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607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2.1.3 Solicitudes de información pública por Órgano de gobierno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2012 - 2015</a:t>
            </a:r>
          </a:p>
        </p:txBody>
      </p:sp>
      <p:graphicFrame>
        <p:nvGraphicFramePr>
          <p:cNvPr id="5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5776892"/>
              </p:ext>
            </p:extLst>
          </p:nvPr>
        </p:nvGraphicFramePr>
        <p:xfrm>
          <a:off x="1516597" y="1268760"/>
          <a:ext cx="6110912" cy="4860000"/>
        </p:xfrm>
        <a:graphic>
          <a:graphicData uri="http://schemas.openxmlformats.org/drawingml/2006/table">
            <a:tbl>
              <a:tblPr/>
              <a:tblGrid>
                <a:gridCol w="198168"/>
                <a:gridCol w="1592744"/>
                <a:gridCol w="1080000"/>
                <a:gridCol w="1080000"/>
                <a:gridCol w="1080000"/>
                <a:gridCol w="1080000"/>
              </a:tblGrid>
              <a:tr h="540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Órgano </a:t>
                      </a:r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de</a:t>
                      </a:r>
                    </a:p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gobierno 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2012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2013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2014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2015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Ejecutivo 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72,652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84,306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91,934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85,671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tabLst/>
                      </a:pPr>
                      <a:r>
                        <a:rPr lang="es-ES" sz="13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Administración</a:t>
                      </a:r>
                    </a:p>
                    <a:p>
                      <a:pPr marL="0" indent="0" algn="l" fontAlgn="ctr">
                        <a:tabLst/>
                      </a:pPr>
                      <a:r>
                        <a:rPr lang="es-ES" sz="13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Pública Central</a:t>
                      </a:r>
                      <a:endParaRPr lang="es-ES" sz="1300" b="0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27,824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35,445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33,680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Desconcentrados y Paraestatales </a:t>
                      </a:r>
                      <a:r>
                        <a:rPr lang="es-ES" sz="1300" b="0" i="1" u="none" strike="noStrike" baseline="3000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</a:t>
                      </a:r>
                      <a:r>
                        <a:rPr lang="es-ES" sz="13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endParaRPr lang="es-ES" sz="1300" b="0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16,350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20,259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24,064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20,647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Delegaciones </a:t>
                      </a:r>
                    </a:p>
                    <a:p>
                      <a:pPr algn="l" fontAlgn="ctr"/>
                      <a:r>
                        <a:rPr lang="es-ES" sz="13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Políticas</a:t>
                      </a:r>
                      <a:endParaRPr lang="es-ES" sz="1300" b="0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28,478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28,869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32,425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31,344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Judicial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Legislativo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Autónomo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Partidos</a:t>
                      </a:r>
                      <a:r>
                        <a:rPr kumimoji="0" lang="es-ES" sz="13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Políticos en el</a:t>
                      </a:r>
                    </a:p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Distrito Federal</a:t>
                      </a:r>
                      <a:endParaRPr kumimoji="0" lang="es-ES" sz="13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Otro tipo de Ente</a:t>
                      </a:r>
                      <a:endParaRPr kumimoji="0" lang="es-ES" sz="13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3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Total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97,376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104,308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96,260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187624" y="6178249"/>
            <a:ext cx="6696744" cy="419103"/>
          </a:xfrm>
          <a:prstGeom prst="rect">
            <a:avLst/>
          </a:prstGeom>
        </p:spPr>
        <p:txBody>
          <a:bodyPr/>
          <a:lstStyle/>
          <a:p>
            <a:pPr marL="85725" indent="-857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baseline="3000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1 </a:t>
            </a:r>
            <a:r>
              <a:rPr lang="es-MX" sz="1000" b="1" dirty="0" smtClean="0">
                <a:latin typeface="Calibri" pitchFamily="34" charset="0"/>
              </a:rPr>
              <a:t>Conforme al artículo 97 del Estatuto de Gobierno del D.F., la Administración Pública Paraestatal está integrada por los Organismos Descentralizados, las Empresas de Participación Estatal Mayoritaria y los Fideicomisos Públicos</a:t>
            </a:r>
            <a:r>
              <a:rPr lang="es-MX" sz="1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.</a:t>
            </a:r>
            <a:endParaRPr lang="es-MX" sz="1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83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2.1.4 Entes obligados con el mayor/menor número de solicitudes de información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7 CuadroTexto"/>
          <p:cNvSpPr txBox="1"/>
          <p:nvPr/>
        </p:nvSpPr>
        <p:spPr>
          <a:xfrm>
            <a:off x="467544" y="1209875"/>
            <a:ext cx="364333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latin typeface="Calibri" pitchFamily="34" charset="0"/>
              </a:rPr>
              <a:t>Entes obligados con el MAYOR número de solicitudes de información pública</a:t>
            </a:r>
            <a:endParaRPr lang="es-MX" sz="1300" b="1" dirty="0">
              <a:latin typeface="Calibri" pitchFamily="34" charset="0"/>
            </a:endParaRPr>
          </a:p>
        </p:txBody>
      </p:sp>
      <p:sp>
        <p:nvSpPr>
          <p:cNvPr id="5" name="8 CuadroTexto"/>
          <p:cNvSpPr txBox="1"/>
          <p:nvPr/>
        </p:nvSpPr>
        <p:spPr>
          <a:xfrm>
            <a:off x="5018971" y="1215104"/>
            <a:ext cx="34063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latin typeface="Calibri" pitchFamily="34" charset="0"/>
              </a:rPr>
              <a:t>Entes obligados con el MENOR número de solicitudes de información pública</a:t>
            </a:r>
            <a:endParaRPr lang="es-MX" sz="1300" b="1" dirty="0">
              <a:latin typeface="Calibri" pitchFamily="34" charset="0"/>
            </a:endParaRPr>
          </a:p>
        </p:txBody>
      </p:sp>
      <p:graphicFrame>
        <p:nvGraphicFramePr>
          <p:cNvPr id="7" name="1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471168"/>
              </p:ext>
            </p:extLst>
          </p:nvPr>
        </p:nvGraphicFramePr>
        <p:xfrm>
          <a:off x="251520" y="1786492"/>
          <a:ext cx="4212000" cy="4536000"/>
        </p:xfrm>
        <a:graphic>
          <a:graphicData uri="http://schemas.openxmlformats.org/drawingml/2006/table">
            <a:tbl>
              <a:tblPr/>
              <a:tblGrid>
                <a:gridCol w="2772000"/>
                <a:gridCol w="720000"/>
                <a:gridCol w="72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Entes obligados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Seguridad Pública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Desarrollo Urbano y Vivienda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Procuraduría General de Justicia del </a:t>
                      </a:r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Azcapotzalco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Miguel Hidalgo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Oficialía Mayor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Benito Juárez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Cuauhtémoc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Iztapalapa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Finanzas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Álvaro Obregón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Contraloría General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Tlalpan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Autoridad del Espacio Público del </a:t>
                      </a:r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Coyoacán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marL="44450" indent="0" algn="l" fontAlgn="b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Total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40,062</a:t>
                      </a:r>
                      <a:endParaRPr lang="es-ES" sz="1200" b="1" i="0" u="none" strike="noStrike" dirty="0" smtClean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41.7%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1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545513"/>
              </p:ext>
            </p:extLst>
          </p:nvPr>
        </p:nvGraphicFramePr>
        <p:xfrm>
          <a:off x="4716016" y="1775549"/>
          <a:ext cx="4212000" cy="4644000"/>
        </p:xfrm>
        <a:graphic>
          <a:graphicData uri="http://schemas.openxmlformats.org/drawingml/2006/table">
            <a:tbl>
              <a:tblPr/>
              <a:tblGrid>
                <a:gridCol w="2772000"/>
                <a:gridCol w="720000"/>
                <a:gridCol w="72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Entes obligados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947" marR="8947" marT="8947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Local de la Infraestructura Física Educativa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Mecanismo de Seguimiento y Evaluación del Programa de Derechos Humanos del </a:t>
                      </a:r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para el Fondo de Promoción para el Financiamiento del Transporte Público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para la Promoción y Desarrollo del Cine Mexicano en el </a:t>
                      </a:r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Encuentro Social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Público del Fondo de Apoyo a la Procuración de Justicia del </a:t>
                      </a:r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Museo de Arte Popular Mexicano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Museo del Estanquillo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Partido Humanista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Capacitación para el Trabajo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 Total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947" marR="8947" marT="8947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562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947" marR="8947" marT="89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0.92%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947" marR="8947" marT="89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35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</a:t>
            </a:fld>
            <a:endParaRPr lang="es-MX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814388" y="1817929"/>
            <a:ext cx="7500937" cy="4203359"/>
          </a:xfrm>
          <a:prstGeom prst="rect">
            <a:avLst/>
          </a:prstGeom>
        </p:spPr>
        <p:txBody>
          <a:bodyPr anchor="ctr"/>
          <a:lstStyle/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Introducción ……………………………………………………..……………..…. 4</a:t>
            </a: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Total de solicitudes</a:t>
            </a:r>
          </a:p>
          <a:p>
            <a:pPr marL="9906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(de Información pública y de datos personales) ……….………….. 6</a:t>
            </a: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2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Resultados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del Ejercicio del Derecho de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Acceso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a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la</a:t>
            </a:r>
          </a:p>
          <a:p>
            <a:pPr marL="9906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Información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Pública en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el Distrito Federal  ……………………….…. 19</a:t>
            </a:r>
          </a:p>
          <a:p>
            <a:pPr marL="9906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Perfil sociodemográfico de los solicitantes ………………………….  61</a:t>
            </a:r>
          </a:p>
        </p:txBody>
      </p:sp>
      <p:sp>
        <p:nvSpPr>
          <p:cNvPr id="8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latin typeface="Calibri" pitchFamily="34" charset="0"/>
                <a:ea typeface="ヒラギノ角ゴ Pro W3" pitchFamily="16" charset="-128"/>
              </a:rPr>
              <a:t>Índice</a:t>
            </a:r>
            <a:endParaRPr lang="es-ES" sz="16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26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2.2 Medio de presentación de las solicitudes de información pública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-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4" name="17 Gráfico"/>
          <p:cNvGraphicFramePr/>
          <p:nvPr>
            <p:extLst/>
          </p:nvPr>
        </p:nvGraphicFramePr>
        <p:xfrm>
          <a:off x="827584" y="1196752"/>
          <a:ext cx="7471184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5259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2.3 Medio por el que se notificó la respuesta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</a:t>
            </a:r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-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latin typeface="Calibri" pitchFamily="34" charset="0"/>
              </a:rPr>
              <a:t>Sólo solicitudes “Tramitadas y atendidas” 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7" name="5 Gráfico"/>
          <p:cNvGraphicFramePr/>
          <p:nvPr>
            <p:extLst/>
          </p:nvPr>
        </p:nvGraphicFramePr>
        <p:xfrm>
          <a:off x="828608" y="1628800"/>
          <a:ext cx="7487808" cy="4869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1477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2.4 Medio por el que se entregó la información solicitada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latin typeface="Calibri" pitchFamily="34" charset="0"/>
              </a:rPr>
              <a:t>Sólo solicitudes “Tramitadas y atendidas” y “Aceptadas con información total/parcial”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9" name="5 Gráfico"/>
          <p:cNvGraphicFramePr/>
          <p:nvPr>
            <p:extLst/>
          </p:nvPr>
        </p:nvGraphicFramePr>
        <p:xfrm>
          <a:off x="827584" y="1628800"/>
          <a:ext cx="748883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0359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2.5.1 Promedio de preguntas por solicitud de información pública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8 CuadroTexto"/>
          <p:cNvSpPr txBox="1"/>
          <p:nvPr/>
        </p:nvSpPr>
        <p:spPr>
          <a:xfrm>
            <a:off x="3460602" y="1463159"/>
            <a:ext cx="221457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u="sng" dirty="0" smtClean="0">
                <a:latin typeface="Calibri" pitchFamily="34" charset="0"/>
              </a:rPr>
              <a:t>Promedio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0" name="6 Gráfico"/>
          <p:cNvGraphicFramePr>
            <a:graphicFrameLocks/>
          </p:cNvGraphicFramePr>
          <p:nvPr>
            <p:extLst/>
          </p:nvPr>
        </p:nvGraphicFramePr>
        <p:xfrm>
          <a:off x="1187625" y="2200538"/>
          <a:ext cx="6749006" cy="3559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9 Rectángulo"/>
          <p:cNvSpPr/>
          <p:nvPr/>
        </p:nvSpPr>
        <p:spPr>
          <a:xfrm>
            <a:off x="967491" y="6093296"/>
            <a:ext cx="720080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MX" sz="1100" b="1" dirty="0">
                <a:latin typeface="Calibri" pitchFamily="34" charset="0"/>
              </a:rPr>
              <a:t>Nota: </a:t>
            </a:r>
            <a:r>
              <a:rPr lang="es-MX" sz="1100" b="1" dirty="0" smtClean="0">
                <a:latin typeface="Calibri" pitchFamily="34" charset="0"/>
              </a:rPr>
              <a:t>En el ejercicio 2015 se realizaron 71 solicitudes de información </a:t>
            </a:r>
            <a:r>
              <a:rPr lang="es-MX" sz="1100" b="1" dirty="0">
                <a:latin typeface="Calibri" pitchFamily="34" charset="0"/>
              </a:rPr>
              <a:t>pública sin </a:t>
            </a:r>
            <a:r>
              <a:rPr lang="es-MX" sz="1100" b="1" dirty="0" smtClean="0">
                <a:latin typeface="Calibri" pitchFamily="34" charset="0"/>
              </a:rPr>
              <a:t>requerimiento, 58 en 2014, 139 en 2013 y 199 </a:t>
            </a:r>
            <a:r>
              <a:rPr lang="es-MX" sz="1100" b="1" dirty="0">
                <a:latin typeface="Calibri" pitchFamily="34" charset="0"/>
              </a:rPr>
              <a:t>en </a:t>
            </a:r>
            <a:r>
              <a:rPr lang="es-MX" sz="1100" b="1" dirty="0" smtClean="0">
                <a:latin typeface="Calibri" pitchFamily="34" charset="0"/>
              </a:rPr>
              <a:t>2012</a:t>
            </a:r>
            <a:r>
              <a:rPr lang="es-MX" sz="1100" b="1" dirty="0">
                <a:latin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956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2.5.2 Número de preguntas por solicitud de información pública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989980" y="1169569"/>
            <a:ext cx="316619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latin typeface="Calibri" pitchFamily="34" charset="0"/>
              </a:rPr>
              <a:t>Distribución del número de preguntas por solicitud de información pública</a:t>
            </a:r>
            <a:endParaRPr lang="es-ES" sz="1300" b="1" dirty="0">
              <a:latin typeface="Calibri" pitchFamily="34" charset="0"/>
            </a:endParaRPr>
          </a:p>
        </p:txBody>
      </p:sp>
      <p:graphicFrame>
        <p:nvGraphicFramePr>
          <p:cNvPr id="9" name="9 Tabla"/>
          <p:cNvGraphicFramePr>
            <a:graphicFrameLocks noGrp="1"/>
          </p:cNvGraphicFramePr>
          <p:nvPr>
            <p:extLst/>
          </p:nvPr>
        </p:nvGraphicFramePr>
        <p:xfrm>
          <a:off x="973078" y="1772816"/>
          <a:ext cx="7200000" cy="4392000"/>
        </p:xfrm>
        <a:graphic>
          <a:graphicData uri="http://schemas.openxmlformats.org/drawingml/2006/table">
            <a:tbl>
              <a:tblPr/>
              <a:tblGrid>
                <a:gridCol w="144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360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Número de preguntas que comprende la solicitud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2012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2013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2014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2015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360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37,398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44,852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48,499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45,029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15,052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16,252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16,279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14,553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11,268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12,025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12,076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10,975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6,586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6,664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7,645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6,595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4,945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4,831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5,009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5,133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2,769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3,283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3,799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3,996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1,850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1,755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2,269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2,103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1,707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1,676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2,164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1,836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1,207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1,099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1,052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1,258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1,380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16 o más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1,207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1,892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1,981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1,270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Total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86,142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97,237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104,250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96,189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  <p:sp>
        <p:nvSpPr>
          <p:cNvPr id="7" name="9 Rectángulo"/>
          <p:cNvSpPr/>
          <p:nvPr/>
        </p:nvSpPr>
        <p:spPr>
          <a:xfrm>
            <a:off x="967491" y="6310481"/>
            <a:ext cx="720080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MX" sz="1100" b="1" dirty="0">
                <a:latin typeface="Calibri" pitchFamily="34" charset="0"/>
              </a:rPr>
              <a:t>Nota: </a:t>
            </a:r>
            <a:r>
              <a:rPr lang="es-MX" sz="1100" b="1" dirty="0" smtClean="0">
                <a:latin typeface="Calibri" pitchFamily="34" charset="0"/>
              </a:rPr>
              <a:t>En el ejercicio 2015 se realizaron 71 solicitudes de información </a:t>
            </a:r>
            <a:r>
              <a:rPr lang="es-MX" sz="1100" b="1" dirty="0">
                <a:latin typeface="Calibri" pitchFamily="34" charset="0"/>
              </a:rPr>
              <a:t>pública sin </a:t>
            </a:r>
            <a:r>
              <a:rPr lang="es-MX" sz="1100" b="1" dirty="0" smtClean="0">
                <a:latin typeface="Calibri" pitchFamily="34" charset="0"/>
              </a:rPr>
              <a:t>requerimiento, 58 en 2014, 139 en 2013 y 199 </a:t>
            </a:r>
            <a:r>
              <a:rPr lang="es-MX" sz="1100" b="1" dirty="0">
                <a:latin typeface="Calibri" pitchFamily="34" charset="0"/>
              </a:rPr>
              <a:t>en </a:t>
            </a:r>
            <a:r>
              <a:rPr lang="es-MX" sz="1100" b="1" dirty="0" smtClean="0">
                <a:latin typeface="Calibri" pitchFamily="34" charset="0"/>
              </a:rPr>
              <a:t>2012</a:t>
            </a:r>
            <a:r>
              <a:rPr lang="es-MX" sz="1100" b="1" dirty="0">
                <a:latin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278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2.5.3 Tiempo promedio de respuesta de acuerdo al número de preguntas que comprende la solicitud de información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3 CuadroTexto"/>
          <p:cNvSpPr txBox="1"/>
          <p:nvPr/>
        </p:nvSpPr>
        <p:spPr>
          <a:xfrm>
            <a:off x="987174" y="1340768"/>
            <a:ext cx="7167612" cy="1092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latin typeface="Calibri" pitchFamily="34" charset="0"/>
              </a:rPr>
              <a:t>Promedio de días hábiles transcurridos por número de preguntas que comprende la solicitud</a:t>
            </a:r>
          </a:p>
          <a:p>
            <a:pPr algn="ctr"/>
            <a:r>
              <a:rPr lang="es-MX" sz="1300" b="1" i="1" dirty="0" smtClean="0">
                <a:latin typeface="Calibri" pitchFamily="34" charset="0"/>
              </a:rPr>
              <a:t>(Sólo solicitudes “Tramitadas y atendidas”)</a:t>
            </a:r>
          </a:p>
          <a:p>
            <a:pPr algn="ctr"/>
            <a:endParaRPr lang="es-MX" sz="1300" b="1" i="1" dirty="0" smtClean="0">
              <a:latin typeface="Calibri" pitchFamily="34" charset="0"/>
            </a:endParaRPr>
          </a:p>
          <a:p>
            <a:pPr algn="ctr"/>
            <a:endParaRPr lang="es-MX" sz="1300" b="1" i="1" u="sng" dirty="0">
              <a:latin typeface="Calibri" pitchFamily="34" charset="0"/>
            </a:endParaRPr>
          </a:p>
          <a:p>
            <a:pPr algn="ctr"/>
            <a:r>
              <a:rPr lang="es-MX" sz="1300" b="1" i="1" u="sng" dirty="0" smtClean="0">
                <a:latin typeface="Calibri" pitchFamily="34" charset="0"/>
              </a:rPr>
              <a:t>PROMEDIO 2015: 8.0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449230"/>
              </p:ext>
            </p:extLst>
          </p:nvPr>
        </p:nvGraphicFramePr>
        <p:xfrm>
          <a:off x="610157" y="2708920"/>
          <a:ext cx="7921645" cy="342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1645"/>
                <a:gridCol w="1080000"/>
                <a:gridCol w="1080000"/>
                <a:gridCol w="1080000"/>
                <a:gridCol w="1080000"/>
                <a:gridCol w="1080000"/>
                <a:gridCol w="1080000"/>
              </a:tblGrid>
              <a:tr h="540000">
                <a:tc>
                  <a:txBody>
                    <a:bodyPr/>
                    <a:lstStyle/>
                    <a:p>
                      <a:pPr algn="ctr" fontAlgn="b"/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Una</a:t>
                      </a:r>
                    </a:p>
                    <a:p>
                      <a:pPr algn="ctr" fontAlgn="t"/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pregunta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Dos</a:t>
                      </a:r>
                    </a:p>
                    <a:p>
                      <a:pPr algn="ctr" fontAlgn="t"/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preguntas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Tres</a:t>
                      </a:r>
                    </a:p>
                    <a:p>
                      <a:pPr algn="ctr" fontAlgn="t"/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preguntas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Cuatro</a:t>
                      </a:r>
                    </a:p>
                    <a:p>
                      <a:pPr algn="ctr" fontAlgn="t"/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preguntas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De cinco </a:t>
                      </a:r>
                      <a:r>
                        <a:rPr lang="pt-BR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 </a:t>
                      </a:r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 preguntas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Once o más preguntas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2015: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85,875</a:t>
                      </a:r>
                      <a:b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solicitudes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2014:</a:t>
                      </a:r>
                    </a:p>
                    <a:p>
                      <a:pPr algn="ctr" fontAlgn="b"/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94,261</a:t>
                      </a:r>
                      <a:b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solicitudes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2013:</a:t>
                      </a:r>
                    </a:p>
                    <a:p>
                      <a:pPr algn="ctr" fontAlgn="b"/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87,561</a:t>
                      </a:r>
                      <a: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solicitudes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2012:</a:t>
                      </a:r>
                    </a:p>
                    <a:p>
                      <a:pPr algn="ctr" fontAlgn="b"/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77,977</a:t>
                      </a:r>
                      <a: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solicitudes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42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2.6 Temática de las solicitudes de información pública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8" name="15 Gráfico"/>
          <p:cNvGraphicFramePr/>
          <p:nvPr>
            <p:extLst>
              <p:ext uri="{D42A27DB-BD31-4B8C-83A1-F6EECF244321}">
                <p14:modId xmlns:p14="http://schemas.microsoft.com/office/powerpoint/2010/main" val="602862580"/>
              </p:ext>
            </p:extLst>
          </p:nvPr>
        </p:nvGraphicFramePr>
        <p:xfrm>
          <a:off x="683568" y="1052737"/>
          <a:ext cx="7920880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325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2.7 Área de interés del solicitante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5" name="5 Tabla"/>
          <p:cNvGraphicFramePr>
            <a:graphicFrameLocks noGrp="1"/>
          </p:cNvGraphicFramePr>
          <p:nvPr>
            <p:extLst/>
          </p:nvPr>
        </p:nvGraphicFramePr>
        <p:xfrm>
          <a:off x="252480" y="1125473"/>
          <a:ext cx="8640000" cy="56147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56000"/>
                <a:gridCol w="648000"/>
                <a:gridCol w="648000"/>
                <a:gridCol w="648000"/>
                <a:gridCol w="648000"/>
                <a:gridCol w="648000"/>
                <a:gridCol w="648000"/>
                <a:gridCol w="648000"/>
                <a:gridCol w="648000"/>
              </a:tblGrid>
              <a:tr h="216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Área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2012</a:t>
                      </a: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2013</a:t>
                      </a: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2014</a:t>
                      </a: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2015</a:t>
                      </a: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15319">
                <a:tc vMerge="1">
                  <a:txBody>
                    <a:bodyPr/>
                    <a:lstStyle/>
                    <a:p>
                      <a:pPr algn="l" fontAlgn="t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Actuación de Asociaciones Políticas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Control y vigilancia de recursos públicos (en </a:t>
                      </a:r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general)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17,065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19,602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22,453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17,015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Cultura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Deporte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5439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Derechos Humanos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1,038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Educación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1,402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1,110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Empleo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3,708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3,132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3,111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4,130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Fomento a las actividades económicas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1,351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1,405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2,179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1,610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Impartición de justicia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4,136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4,093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3,639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3,794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Legislación, Desarrollo legislativo (en general)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1,926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2,330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2,768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3,188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Medio ambiente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2,101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1,083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1,449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1,290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Movilizaciones, conflictos sociales y políticos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Obra pública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3,491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2,183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3,436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3,358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Procesos electorales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Programas de desarrollo urbano (uso de suelo)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6,061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4,885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4,524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4,886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Programas sociales de </a:t>
                      </a:r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subsidio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2,042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2,735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2,274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2,497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Salud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1,325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1,496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1,303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Seguridad pública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2,150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4,969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2,750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2,902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Servicios Urbanos (limpieza, jardines, </a:t>
                      </a:r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bacheo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s-MX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etc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2,152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1,922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2,511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2,520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Turismo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Vialidad y transporte público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3,898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2,390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3,883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3,505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Vivienda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2,359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2,698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2,639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2,551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Otro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28,084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37,402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39,799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36,435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86,341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97,376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104,308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96,260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174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2.8.1 Información pública de oficio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5 Gráfico"/>
          <p:cNvGraphicFramePr/>
          <p:nvPr>
            <p:extLst>
              <p:ext uri="{D42A27DB-BD31-4B8C-83A1-F6EECF244321}">
                <p14:modId xmlns:p14="http://schemas.microsoft.com/office/powerpoint/2010/main" val="441583909"/>
              </p:ext>
            </p:extLst>
          </p:nvPr>
        </p:nvGraphicFramePr>
        <p:xfrm>
          <a:off x="971600" y="1268760"/>
          <a:ext cx="720080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6456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2.8.2 Tiempo promedio de respuesta para las solicitudes de información</a:t>
            </a:r>
          </a:p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pública de oficio 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11 Rectángulo"/>
          <p:cNvSpPr/>
          <p:nvPr/>
        </p:nvSpPr>
        <p:spPr>
          <a:xfrm>
            <a:off x="971600" y="1268760"/>
            <a:ext cx="7200800" cy="5040560"/>
          </a:xfrm>
          <a:prstGeom prst="rect">
            <a:avLst/>
          </a:prstGeom>
          <a:noFill/>
          <a:ln w="38100"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8" name="7 CuadroTexto"/>
          <p:cNvSpPr txBox="1"/>
          <p:nvPr/>
        </p:nvSpPr>
        <p:spPr>
          <a:xfrm>
            <a:off x="1420972" y="1423662"/>
            <a:ext cx="646339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i="1" u="sng" dirty="0" smtClean="0">
                <a:latin typeface="Calibri" pitchFamily="34" charset="0"/>
              </a:rPr>
              <a:t>(Sólo solicitudes con información total de oficio y “Tramitadas y atendidas” )</a:t>
            </a:r>
            <a:endParaRPr lang="es-MX" sz="1300" b="1" dirty="0" smtClean="0">
              <a:latin typeface="Calibri" pitchFamily="34" charset="0"/>
            </a:endParaRPr>
          </a:p>
          <a:p>
            <a:pPr algn="ctr"/>
            <a:endParaRPr lang="es-MX" sz="1300" b="1" dirty="0" smtClean="0">
              <a:latin typeface="Calibri" pitchFamily="34" charset="0"/>
            </a:endParaRPr>
          </a:p>
          <a:p>
            <a:pPr algn="ctr"/>
            <a:r>
              <a:rPr lang="es-MX" sz="1300" b="1" dirty="0" smtClean="0">
                <a:latin typeface="Calibri" pitchFamily="34" charset="0"/>
              </a:rPr>
              <a:t>Promedio de días hábiles transcurridos para las solicitudes de información pública de oficio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3460602" y="2416532"/>
            <a:ext cx="221457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u="sng" dirty="0" smtClean="0">
                <a:latin typeface="Calibri" pitchFamily="34" charset="0"/>
              </a:rPr>
              <a:t>Promedio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0" name="9 Gráfico"/>
          <p:cNvGraphicFramePr>
            <a:graphicFrameLocks/>
          </p:cNvGraphicFramePr>
          <p:nvPr>
            <p:extLst/>
          </p:nvPr>
        </p:nvGraphicFramePr>
        <p:xfrm>
          <a:off x="1187624" y="2708920"/>
          <a:ext cx="6768752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6665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</a:t>
            </a:fld>
            <a:endParaRPr lang="es-MX" dirty="0"/>
          </a:p>
        </p:txBody>
      </p:sp>
      <p:sp>
        <p:nvSpPr>
          <p:cNvPr id="7" name="3 Rectángulo"/>
          <p:cNvSpPr/>
          <p:nvPr/>
        </p:nvSpPr>
        <p:spPr>
          <a:xfrm>
            <a:off x="251520" y="1268760"/>
            <a:ext cx="8640960" cy="5364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El principal indicador sobre la forma en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que se ejerce 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Derecho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Acceso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a la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 Pública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el comportamiento de las Solicitudes de Información Pública. Para contar con referentes sobre este derecho, el INFODF desarrolló, entre los años de 2006 y 2010, el </a:t>
            </a:r>
            <a:r>
              <a:rPr lang="es-ES" sz="1600" b="1" i="1" dirty="0" smtClean="0">
                <a:latin typeface="Calibri" pitchFamily="34" charset="0"/>
                <a:cs typeface="Calibri" pitchFamily="34" charset="0"/>
              </a:rPr>
              <a:t>Formato Estadístico de Solicitudes de Información Pública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, el cual utilizaron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los Entes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Obligados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para reportar las variables estadísticas de las solicitudes de información pública y de datos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personales.</a:t>
            </a:r>
          </a:p>
          <a:p>
            <a:pPr algn="just"/>
            <a:endParaRPr lang="es-ES" sz="10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A partir de 2011, con información contenida en la base de datos del Sistema INFOMEX II, se creó el </a:t>
            </a:r>
            <a:r>
              <a:rPr lang="es-ES" sz="1600" b="1" i="1" dirty="0">
                <a:latin typeface="Calibri" pitchFamily="34" charset="0"/>
                <a:cs typeface="Calibri" pitchFamily="34" charset="0"/>
              </a:rPr>
              <a:t>Sistema de Captura de Reportes Estadísticos de Solicitudes de Información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 (SICRESI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), el cual es una herramienta que agiliza la generación de reportes sobre la forma en que se gestionaron las Solicitudes de Información Pública y de Protección de Datos Personales requeridas a los Entes Obligados.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es-ES" sz="16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ES" sz="1600" b="1" u="sng" dirty="0" smtClean="0">
                <a:latin typeface="Calibri" pitchFamily="34" charset="0"/>
                <a:cs typeface="Calibri" pitchFamily="34" charset="0"/>
              </a:rPr>
              <a:t>Mejoras </a:t>
            </a:r>
            <a:r>
              <a:rPr lang="es-ES" sz="1600" b="1" u="sng" dirty="0">
                <a:latin typeface="Calibri" pitchFamily="34" charset="0"/>
                <a:cs typeface="Calibri" pitchFamily="34" charset="0"/>
              </a:rPr>
              <a:t>en el instrumento de captura de solicitudes</a:t>
            </a: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 </a:t>
            </a:r>
            <a:endParaRPr lang="es-ES" sz="16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La evolución del instrumento que capta la información de las Solicitudes de Información ha sido muy dinámica. Cabe mencionar que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primer cambio importante que tuvo el formato de captura de solicitudes fue en 2007, al pasar de 13 a 24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variables, siendo aprobado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8 de mayo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2007,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082/SE/08-05/2007.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 </a:t>
            </a:r>
            <a:endParaRPr lang="es-MX" sz="10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El segundo cambio realizado al formato de captura fue en el año 2008, y de 24 variables pasa 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28, siendo aprobado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15 de abril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2008,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143/SE/15-04/2008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sz="2000" b="1" dirty="0" smtClean="0">
                <a:solidFill>
                  <a:schemeClr val="bg1"/>
                </a:solidFill>
                <a:latin typeface="Calibri" pitchFamily="34" charset="0"/>
                <a:ea typeface="ヒラギノ角ゴ Pro W3" pitchFamily="16" charset="-128"/>
              </a:rPr>
              <a:t>Introducción</a:t>
            </a:r>
            <a:endParaRPr lang="es-ES" sz="2000" b="1" dirty="0">
              <a:solidFill>
                <a:schemeClr val="bg1"/>
              </a:solidFill>
              <a:latin typeface="Calibri" pitchFamily="34" charset="0"/>
              <a:ea typeface="ヒラギノ角ゴ Pro W3" pitchFamily="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200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2.9 Atención a las solicitudes de información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11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481613"/>
              </p:ext>
            </p:extLst>
          </p:nvPr>
        </p:nvGraphicFramePr>
        <p:xfrm>
          <a:off x="889201" y="1789314"/>
          <a:ext cx="7380000" cy="3852000"/>
        </p:xfrm>
        <a:graphic>
          <a:graphicData uri="http://schemas.openxmlformats.org/drawingml/2006/table">
            <a:tbl>
              <a:tblPr/>
              <a:tblGrid>
                <a:gridCol w="16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432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3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Tipo de respuesta</a:t>
                      </a:r>
                      <a:endParaRPr lang="es-MX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2012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2013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2014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b="1" i="0" u="none" strike="noStrike" dirty="0" smtClean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2015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b="1" i="0" u="none" strike="noStrike" dirty="0" smtClean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432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Tramitada </a:t>
                      </a:r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y atendida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78,024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87,625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94,276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85,912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Pendiente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2,029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3,241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4,172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5,074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Prevenida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Cancelada porque el solicitante no atendió la </a:t>
                      </a:r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prevención</a:t>
                      </a:r>
                      <a:endParaRPr lang="es-MX" sz="1300" b="1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5,811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5,775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5,323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5,086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Cancelada a petición del </a:t>
                      </a:r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solicitante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  Total 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86,341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97,376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104,308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96,260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77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2.10.1 ¿Hubo prevención al solicitante antes de darle trámite a la solicitud?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11 CuadroTexto"/>
          <p:cNvSpPr txBox="1"/>
          <p:nvPr/>
        </p:nvSpPr>
        <p:spPr>
          <a:xfrm>
            <a:off x="2112118" y="1152510"/>
            <a:ext cx="49067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7" name="7 Gráfico"/>
          <p:cNvGraphicFramePr/>
          <p:nvPr>
            <p:extLst>
              <p:ext uri="{D42A27DB-BD31-4B8C-83A1-F6EECF244321}">
                <p14:modId xmlns:p14="http://schemas.microsoft.com/office/powerpoint/2010/main" val="563662236"/>
              </p:ext>
            </p:extLst>
          </p:nvPr>
        </p:nvGraphicFramePr>
        <p:xfrm>
          <a:off x="971600" y="1628800"/>
          <a:ext cx="7172300" cy="4812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7294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2.10.2 Tipo y número prevenciones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9" name="11 Rectángulo"/>
          <p:cNvSpPr/>
          <p:nvPr/>
        </p:nvSpPr>
        <p:spPr>
          <a:xfrm>
            <a:off x="4683358" y="1844825"/>
            <a:ext cx="4104455" cy="4752528"/>
          </a:xfrm>
          <a:prstGeom prst="rect">
            <a:avLst/>
          </a:prstGeom>
          <a:noFill/>
          <a:ln w="38100">
            <a:solidFill>
              <a:srgbClr val="33CCCC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graphicFrame>
        <p:nvGraphicFramePr>
          <p:cNvPr id="11" name="8 Gráfico"/>
          <p:cNvGraphicFramePr/>
          <p:nvPr>
            <p:extLst>
              <p:ext uri="{D42A27DB-BD31-4B8C-83A1-F6EECF244321}">
                <p14:modId xmlns:p14="http://schemas.microsoft.com/office/powerpoint/2010/main" val="26998471"/>
              </p:ext>
            </p:extLst>
          </p:nvPr>
        </p:nvGraphicFramePr>
        <p:xfrm>
          <a:off x="269875" y="2852936"/>
          <a:ext cx="3822595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1 Flecha derecha"/>
          <p:cNvSpPr/>
          <p:nvPr/>
        </p:nvSpPr>
        <p:spPr>
          <a:xfrm>
            <a:off x="3635896" y="3897112"/>
            <a:ext cx="720000" cy="540000"/>
          </a:xfrm>
          <a:prstGeom prst="rightArrow">
            <a:avLst/>
          </a:prstGeom>
          <a:solidFill>
            <a:srgbClr val="33CCCC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  <p:sp>
        <p:nvSpPr>
          <p:cNvPr id="13" name="7 CuadroTexto"/>
          <p:cNvSpPr txBox="1"/>
          <p:nvPr/>
        </p:nvSpPr>
        <p:spPr>
          <a:xfrm>
            <a:off x="269875" y="2002062"/>
            <a:ext cx="430212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00" b="1" dirty="0" smtClean="0">
                <a:latin typeface="Calibri" pitchFamily="34" charset="0"/>
              </a:rPr>
              <a:t>Tipo de prevención</a:t>
            </a:r>
            <a:endParaRPr lang="es-MX" sz="1300" b="1" dirty="0" smtClean="0">
              <a:latin typeface="Calibri" pitchFamily="34" charset="0"/>
            </a:endParaRPr>
          </a:p>
        </p:txBody>
      </p:sp>
      <p:sp>
        <p:nvSpPr>
          <p:cNvPr id="15" name="7 CuadroTexto"/>
          <p:cNvSpPr txBox="1"/>
          <p:nvPr/>
        </p:nvSpPr>
        <p:spPr>
          <a:xfrm>
            <a:off x="1353412" y="1285457"/>
            <a:ext cx="646339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</a:t>
            </a:r>
            <a:r>
              <a:rPr lang="es-MX" sz="1300" b="1" i="1" u="sng" dirty="0" smtClean="0">
                <a:latin typeface="Calibri" pitchFamily="34" charset="0"/>
              </a:rPr>
              <a:t>” y “Prevenidas” durante Julio-Diciembre de 2015</a:t>
            </a:r>
            <a:endParaRPr lang="es-MX" sz="1300" b="1" dirty="0" smtClean="0">
              <a:latin typeface="Calibri" pitchFamily="34" charset="0"/>
            </a:endParaRPr>
          </a:p>
        </p:txBody>
      </p:sp>
      <p:sp>
        <p:nvSpPr>
          <p:cNvPr id="16" name="7 CuadroTexto"/>
          <p:cNvSpPr txBox="1"/>
          <p:nvPr/>
        </p:nvSpPr>
        <p:spPr>
          <a:xfrm>
            <a:off x="4899463" y="2002062"/>
            <a:ext cx="366275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00" b="1" dirty="0">
                <a:latin typeface="Calibri" pitchFamily="34" charset="0"/>
              </a:rPr>
              <a:t>Número de preguntas fueron prevenidas</a:t>
            </a:r>
            <a:endParaRPr lang="es-MX" sz="1300" b="1" dirty="0" smtClean="0">
              <a:latin typeface="Calibri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326954"/>
              </p:ext>
            </p:extLst>
          </p:nvPr>
        </p:nvGraphicFramePr>
        <p:xfrm>
          <a:off x="5267286" y="3212976"/>
          <a:ext cx="2916000" cy="280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0000"/>
                <a:gridCol w="828000"/>
                <a:gridCol w="828000"/>
              </a:tblGrid>
              <a:tr h="7920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s-ES" sz="1400" b="1" i="0" u="none" strike="noStrike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Número de preguntas prevenidas</a:t>
                      </a:r>
                      <a:endParaRPr lang="es-ES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SIP</a:t>
                      </a:r>
                      <a:endParaRPr lang="es-ES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es-ES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u="none" strike="noStrike" dirty="0"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72.0%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u="none" strike="noStrike" dirty="0"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17.1%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u="none" strike="noStrike" dirty="0"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7.4%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u="none" strike="noStrike" dirty="0"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u="none" strike="noStrike" dirty="0"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u="none" strike="noStrike" dirty="0"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u="none" strike="noStrike" dirty="0"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s-ES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</a:tr>
            </a:tbl>
          </a:graphicData>
        </a:graphic>
      </p:graphicFrame>
      <p:sp>
        <p:nvSpPr>
          <p:cNvPr id="17" name="7 CuadroTexto"/>
          <p:cNvSpPr txBox="1"/>
          <p:nvPr/>
        </p:nvSpPr>
        <p:spPr>
          <a:xfrm>
            <a:off x="4888577" y="2560548"/>
            <a:ext cx="366275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00" b="1" dirty="0" smtClean="0">
                <a:latin typeface="Calibri" pitchFamily="34" charset="0"/>
              </a:rPr>
              <a:t>Promedio: 1.5</a:t>
            </a:r>
            <a:endParaRPr lang="es-MX" sz="1300" b="1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39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2.11 ¿</a:t>
            </a:r>
            <a:r>
              <a:rPr lang="es-MX" b="1" dirty="0" smtClean="0">
                <a:solidFill>
                  <a:schemeClr val="bg1"/>
                </a:solidFill>
                <a:latin typeface="Calibri" pitchFamily="34" charset="0"/>
              </a:rPr>
              <a:t>Se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notificó al solicitante ampliación del plazo para entregar la información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?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2112118" y="1152510"/>
            <a:ext cx="49067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9" name="5 Gráfico"/>
          <p:cNvGraphicFramePr/>
          <p:nvPr>
            <p:extLst/>
          </p:nvPr>
        </p:nvGraphicFramePr>
        <p:xfrm>
          <a:off x="971600" y="1628800"/>
          <a:ext cx="720080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3157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2.12 </a:t>
            </a:r>
            <a:r>
              <a:rPr lang="es-MX" b="1" dirty="0" smtClean="0">
                <a:solidFill>
                  <a:schemeClr val="bg1"/>
                </a:solidFill>
                <a:latin typeface="Calibri" pitchFamily="34" charset="0"/>
              </a:rPr>
              <a:t>Tipo de respuesta</a:t>
            </a:r>
            <a:endParaRPr lang="es-ES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11 CuadroTexto"/>
          <p:cNvSpPr txBox="1"/>
          <p:nvPr/>
        </p:nvSpPr>
        <p:spPr>
          <a:xfrm>
            <a:off x="2112118" y="1335273"/>
            <a:ext cx="49067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latin typeface="Calibri" pitchFamily="34" charset="0"/>
              </a:rPr>
              <a:t>Sólo solicitudes “Tramitadas y atendidas” </a:t>
            </a:r>
          </a:p>
        </p:txBody>
      </p:sp>
      <p:graphicFrame>
        <p:nvGraphicFramePr>
          <p:cNvPr id="10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586276"/>
              </p:ext>
            </p:extLst>
          </p:nvPr>
        </p:nvGraphicFramePr>
        <p:xfrm>
          <a:off x="849356" y="1916832"/>
          <a:ext cx="7452000" cy="4104000"/>
        </p:xfrm>
        <a:graphic>
          <a:graphicData uri="http://schemas.openxmlformats.org/drawingml/2006/table">
            <a:tbl>
              <a:tblPr/>
              <a:tblGrid>
                <a:gridCol w="1692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432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Tipo de respuesta</a:t>
                      </a:r>
                      <a:endParaRPr lang="es-MX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2012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2013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2014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b="1" i="0" u="none" strike="noStrike" dirty="0" smtClean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2015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b="1" i="0" u="none" strike="noStrike" dirty="0" smtClean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432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Aceptada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56,840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60,136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69,363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64,660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Acceso restringido</a:t>
                      </a:r>
                      <a:endParaRPr lang="es-MX" sz="1200" b="1" i="0" u="none" strike="noStrike" baseline="3000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1,618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2,397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1,291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1,101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Inexistencia de</a:t>
                      </a:r>
                    </a:p>
                    <a:p>
                      <a:pPr algn="l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información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Orientada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7,187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8,708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8,915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6,815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Turnada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11,709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15,255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13,861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12,768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Improcedente</a:t>
                      </a:r>
                    </a:p>
                    <a:p>
                      <a:pPr algn="l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(conforme al Artículo 57,</a:t>
                      </a:r>
                    </a:p>
                    <a:p>
                      <a:pPr algn="l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párrafo II de la LTAIPDF)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Total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78,024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87,625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94,276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85,912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528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2.13.1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Promedio de Entes obligados a los que se turnó la solicitud</a:t>
            </a:r>
            <a:endParaRPr lang="es-ES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2112118" y="1267930"/>
            <a:ext cx="49067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latin typeface="Calibri" pitchFamily="34" charset="0"/>
              </a:rPr>
              <a:t>Sólo solicitudes “Tramitadas y atendidas” y “Turnadas” </a:t>
            </a:r>
          </a:p>
        </p:txBody>
      </p:sp>
      <p:sp>
        <p:nvSpPr>
          <p:cNvPr id="9" name="9 CuadroTexto"/>
          <p:cNvSpPr txBox="1"/>
          <p:nvPr/>
        </p:nvSpPr>
        <p:spPr>
          <a:xfrm>
            <a:off x="3458708" y="1877616"/>
            <a:ext cx="221457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u="sng" dirty="0" smtClean="0">
                <a:latin typeface="Calibri" pitchFamily="34" charset="0"/>
              </a:rPr>
              <a:t>Promedio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1" name="7 Gráfico"/>
          <p:cNvGraphicFramePr>
            <a:graphicFrameLocks/>
          </p:cNvGraphicFramePr>
          <p:nvPr>
            <p:extLst/>
          </p:nvPr>
        </p:nvGraphicFramePr>
        <p:xfrm>
          <a:off x="971599" y="2089625"/>
          <a:ext cx="7200801" cy="4143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516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2.13.2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Número de Entes Obligados a los que se turnó la solicitud</a:t>
            </a:r>
            <a:endParaRPr lang="es-ES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11 CuadroTexto"/>
          <p:cNvSpPr txBox="1"/>
          <p:nvPr/>
        </p:nvSpPr>
        <p:spPr>
          <a:xfrm>
            <a:off x="2112118" y="1267930"/>
            <a:ext cx="49067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latin typeface="Calibri" pitchFamily="34" charset="0"/>
              </a:rPr>
              <a:t>Sólo solicitudes “Tramitadas y atendidas” y “Turnadas” </a:t>
            </a:r>
          </a:p>
        </p:txBody>
      </p:sp>
      <p:sp>
        <p:nvSpPr>
          <p:cNvPr id="10" name="8 CuadroTexto"/>
          <p:cNvSpPr txBox="1"/>
          <p:nvPr/>
        </p:nvSpPr>
        <p:spPr>
          <a:xfrm>
            <a:off x="3109988" y="1875294"/>
            <a:ext cx="290514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latin typeface="Calibri" pitchFamily="34" charset="0"/>
              </a:rPr>
              <a:t>Distribución del número de Entes Obligados a los que se turnó la solicitud</a:t>
            </a:r>
            <a:endParaRPr lang="es-ES" sz="1300" b="1" dirty="0">
              <a:latin typeface="Calibri" pitchFamily="34" charset="0"/>
            </a:endParaRPr>
          </a:p>
        </p:txBody>
      </p:sp>
      <p:graphicFrame>
        <p:nvGraphicFramePr>
          <p:cNvPr id="12" name="12 Tabla"/>
          <p:cNvGraphicFramePr>
            <a:graphicFrameLocks noGrp="1"/>
          </p:cNvGraphicFramePr>
          <p:nvPr>
            <p:extLst/>
          </p:nvPr>
        </p:nvGraphicFramePr>
        <p:xfrm>
          <a:off x="975861" y="2492896"/>
          <a:ext cx="7200000" cy="3888000"/>
        </p:xfrm>
        <a:graphic>
          <a:graphicData uri="http://schemas.openxmlformats.org/drawingml/2006/table">
            <a:tbl>
              <a:tblPr/>
              <a:tblGrid>
                <a:gridCol w="144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432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Número de Entes O</a:t>
                      </a:r>
                      <a:r>
                        <a:rPr lang="es-MX" sz="1200" b="1" i="0" u="none" strike="noStrike" baseline="0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bligados </a:t>
                      </a:r>
                      <a:r>
                        <a:rPr lang="es-MX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a los que se turnó la solicitud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2012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2013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</a:t>
                      </a:r>
                      <a:r>
                        <a:rPr kumimoji="0" lang="es-ES" sz="1200" b="1" i="0" u="none" strike="noStrike" kern="1200" dirty="0" smtClean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14</a:t>
                      </a:r>
                      <a:endParaRPr lang="es-ES" sz="1200" b="1" i="0" u="none" strike="noStrike" dirty="0" smtClean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100" b="1" i="0" u="none" strike="noStrike" dirty="0" smtClean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</a:t>
                      </a:r>
                      <a:r>
                        <a:rPr kumimoji="0" lang="es-ES" sz="1200" b="1" i="0" u="none" strike="noStrike" kern="1200" dirty="0" smtClean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15</a:t>
                      </a:r>
                      <a:endParaRPr lang="es-ES" sz="1200" b="1" i="0" u="none" strike="noStrike" dirty="0" smtClean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100" b="1" i="0" u="none" strike="noStrike" dirty="0" smtClean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432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8,900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11,654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10,506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9,350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1,618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2,229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1,978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1,996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11 o más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372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356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409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Total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11,709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15,255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13,861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12,768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166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2.14.1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Modalidad de respuesta. “Aceptadas”</a:t>
            </a:r>
            <a:endParaRPr lang="es-ES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2424460" y="1134580"/>
            <a:ext cx="428628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latin typeface="Calibri" pitchFamily="34" charset="0"/>
              </a:rPr>
              <a:t>Sólo solicitudes “Tramitadas y atendidas” y “Aceptadas” </a:t>
            </a:r>
          </a:p>
        </p:txBody>
      </p:sp>
      <p:graphicFrame>
        <p:nvGraphicFramePr>
          <p:cNvPr id="9" name="6 Gráfico"/>
          <p:cNvGraphicFramePr/>
          <p:nvPr>
            <p:extLst>
              <p:ext uri="{D42A27DB-BD31-4B8C-83A1-F6EECF244321}">
                <p14:modId xmlns:p14="http://schemas.microsoft.com/office/powerpoint/2010/main" val="157492409"/>
              </p:ext>
            </p:extLst>
          </p:nvPr>
        </p:nvGraphicFramePr>
        <p:xfrm>
          <a:off x="971600" y="1700808"/>
          <a:ext cx="720046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3627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2.14.2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Modalidad de respuesta. “Acceso restringido”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11 CuadroTexto"/>
          <p:cNvSpPr txBox="1"/>
          <p:nvPr/>
        </p:nvSpPr>
        <p:spPr>
          <a:xfrm>
            <a:off x="1674148" y="1134019"/>
            <a:ext cx="577817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latin typeface="Calibri" pitchFamily="34" charset="0"/>
              </a:rPr>
              <a:t>Sólo solicitudes “Tramitadas y atendidas” y “Acceso restringido” </a:t>
            </a:r>
          </a:p>
        </p:txBody>
      </p:sp>
      <p:graphicFrame>
        <p:nvGraphicFramePr>
          <p:cNvPr id="10" name="8 Gráfico"/>
          <p:cNvGraphicFramePr/>
          <p:nvPr>
            <p:extLst>
              <p:ext uri="{D42A27DB-BD31-4B8C-83A1-F6EECF244321}">
                <p14:modId xmlns:p14="http://schemas.microsoft.com/office/powerpoint/2010/main" val="530944502"/>
              </p:ext>
            </p:extLst>
          </p:nvPr>
        </p:nvGraphicFramePr>
        <p:xfrm>
          <a:off x="971600" y="1713132"/>
          <a:ext cx="7187822" cy="4812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131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2.15.1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¿El solicitante recogió la información o le fue enviada por otro medio?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latin typeface="Calibri" pitchFamily="34" charset="0"/>
              </a:rPr>
              <a:t>Sólo solicitudes “Tramitadas y atendidas” y “Aceptadas con información total/parcial”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9" name="11 CuadroTexto"/>
          <p:cNvSpPr txBox="1"/>
          <p:nvPr/>
        </p:nvSpPr>
        <p:spPr>
          <a:xfrm>
            <a:off x="3817193" y="1569856"/>
            <a:ext cx="149207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u="sng" dirty="0" smtClean="0">
                <a:latin typeface="Calibri" pitchFamily="34" charset="0"/>
              </a:rPr>
              <a:t>GENERAL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1" name="9 Gráfico"/>
          <p:cNvGraphicFramePr/>
          <p:nvPr>
            <p:extLst/>
          </p:nvPr>
        </p:nvGraphicFramePr>
        <p:xfrm>
          <a:off x="971600" y="1928802"/>
          <a:ext cx="7200800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2176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</a:t>
            </a:fld>
            <a:endParaRPr lang="es-MX" dirty="0"/>
          </a:p>
        </p:txBody>
      </p:sp>
      <p:sp>
        <p:nvSpPr>
          <p:cNvPr id="5" name="3 Rectángulo"/>
          <p:cNvSpPr/>
          <p:nvPr/>
        </p:nvSpPr>
        <p:spPr>
          <a:xfrm>
            <a:off x="251520" y="1268760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Con la aprobación de la Ley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Protección de Datos Personales para el Distrito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Federal (LPDPDF),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el formato de captura de solicitudes cambia en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2009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, y se presentan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a la consideración del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dos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formatos, uno para capturar las solicitudes de información pública (29 variables) y otro formato para capturar las solicitudes de datos personales (25 variables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), mismos que fueron aprobados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20 de mayo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2009,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243/SO/20-05/2009.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 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En 2010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, la Dirección de Evaluación y Estudios con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el apoyo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la Dirección de Tecnologías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Información, transformó los formatos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captura y se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creó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el </a:t>
            </a:r>
            <a:r>
              <a:rPr lang="es-ES" sz="1600" b="1" i="1" dirty="0">
                <a:latin typeface="Calibri" pitchFamily="34" charset="0"/>
                <a:cs typeface="Calibri" pitchFamily="34" charset="0"/>
              </a:rPr>
              <a:t>Sistema de Captura de Reportes Estadísticos de Solicitudes de Información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 (SICRESI). Con este sistema, a partir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de 2011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, los Entes obligados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estuvieron en condiciones 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capturar directamente esta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vía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internet, logrando los siguientes beneficios: validación expedita de la información, ahorro 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trabajo a las Oficinas de Información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Pública, al tiempo de contar con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esta información de manera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oportuna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. El uso de este sistema se aprobó 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6 de abril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2011,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0383/SO/06-04/2011.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600" b="1" dirty="0">
                <a:latin typeface="Calibri" pitchFamily="34" charset="0"/>
                <a:cs typeface="Calibri" pitchFamily="34" charset="0"/>
              </a:rPr>
              <a:t> </a:t>
            </a: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2007 a la fecha, la Dirección de Evaluación y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Estudios junto con las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Oficinas de Información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Pública,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han venido realizando de manera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trimestral,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el llenado de los informes y la publicación de los resultados del Ejercicio del Derecho de Acceso a la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 con el propósito 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obtener datos más precisos para dar seguimiento al cumplimiento de diversos aspectos de la Ley de Transparencia y Acceso a la Información Pública del Distrito Federal (LTAIPDF) y de la Ley de Protección de Datos Personales para el Distrito Federal (LPDPDF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).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sz="2000" b="1" dirty="0" smtClean="0">
                <a:solidFill>
                  <a:schemeClr val="bg1"/>
                </a:solidFill>
                <a:latin typeface="Calibri" pitchFamily="34" charset="0"/>
                <a:ea typeface="ヒラギノ角ゴ Pro W3" pitchFamily="16" charset="-128"/>
              </a:rPr>
              <a:t>Introducción</a:t>
            </a:r>
            <a:endParaRPr lang="es-ES" sz="2000" b="1" dirty="0">
              <a:solidFill>
                <a:schemeClr val="bg1"/>
              </a:solidFill>
              <a:latin typeface="Calibri" pitchFamily="34" charset="0"/>
              <a:ea typeface="ヒラギノ角ゴ Pro W3" pitchFamily="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613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2.15.2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¿El solicitante recogió la información o le fue enviada por otro medio?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latin typeface="Calibri" pitchFamily="34" charset="0"/>
              </a:rPr>
              <a:t>Sólo solicitudes “Tramitadas y atendidas” y “Aceptadas con información total/parcial”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0" name="11 CuadroTexto"/>
          <p:cNvSpPr txBox="1"/>
          <p:nvPr/>
        </p:nvSpPr>
        <p:spPr>
          <a:xfrm>
            <a:off x="3817279" y="1412776"/>
            <a:ext cx="149207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u="sng" dirty="0" smtClean="0">
                <a:latin typeface="Calibri" pitchFamily="34" charset="0"/>
              </a:rPr>
              <a:t>DESGLOSE</a:t>
            </a:r>
            <a:endParaRPr lang="es-ES" sz="1300" b="1" u="sng" dirty="0">
              <a:latin typeface="Calibri" pitchFamily="34" charset="0"/>
            </a:endParaRPr>
          </a:p>
        </p:txBody>
      </p:sp>
      <p:sp>
        <p:nvSpPr>
          <p:cNvPr id="12" name="14 CuadroTexto"/>
          <p:cNvSpPr txBox="1"/>
          <p:nvPr/>
        </p:nvSpPr>
        <p:spPr>
          <a:xfrm>
            <a:off x="3817279" y="1847002"/>
            <a:ext cx="157163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u="sng" dirty="0" smtClean="0">
                <a:latin typeface="Calibri" pitchFamily="34" charset="0"/>
              </a:rPr>
              <a:t>Porcentajes</a:t>
            </a:r>
            <a:endParaRPr lang="es-MX" sz="1300" b="1" u="sng" dirty="0">
              <a:latin typeface="Calibri" pitchFamily="34" charset="0"/>
            </a:endParaRPr>
          </a:p>
        </p:txBody>
      </p:sp>
      <p:graphicFrame>
        <p:nvGraphicFramePr>
          <p:cNvPr id="13" name="15 Gráfico"/>
          <p:cNvGraphicFramePr/>
          <p:nvPr>
            <p:extLst/>
          </p:nvPr>
        </p:nvGraphicFramePr>
        <p:xfrm>
          <a:off x="725236" y="2204864"/>
          <a:ext cx="7675988" cy="4560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4995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2.16.1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Para la entrega de información, ¿se le requirió al solicitante algún monto por concepto de reproducción? </a:t>
            </a:r>
            <a:endParaRPr lang="es-MX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latin typeface="Calibri" pitchFamily="34" charset="0"/>
              </a:rPr>
              <a:t>Sólo solicitudes “Tramitadas y atendidas” y “Aceptadas con información total/parcial”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9" name="11 CuadroTexto"/>
          <p:cNvSpPr txBox="1"/>
          <p:nvPr/>
        </p:nvSpPr>
        <p:spPr>
          <a:xfrm>
            <a:off x="3815869" y="1584036"/>
            <a:ext cx="149207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u="sng" dirty="0" smtClean="0">
                <a:latin typeface="Calibri" pitchFamily="34" charset="0"/>
              </a:rPr>
              <a:t>GENERAL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1" name="15 Gráfico"/>
          <p:cNvGraphicFramePr/>
          <p:nvPr>
            <p:extLst/>
          </p:nvPr>
        </p:nvGraphicFramePr>
        <p:xfrm>
          <a:off x="971600" y="1928802"/>
          <a:ext cx="7200800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4536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2.16.2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Para la entrega de información, ¿se le requirió al solicitante algún monto por concepto de reproducción?</a:t>
            </a:r>
            <a:r>
              <a:rPr lang="es-MX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latin typeface="Calibri" pitchFamily="34" charset="0"/>
              </a:rPr>
              <a:t>Sólo solicitudes “Tramitadas y atendidas” y “Aceptadas con información total/parcial”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0" name="11 CuadroTexto"/>
          <p:cNvSpPr txBox="1"/>
          <p:nvPr/>
        </p:nvSpPr>
        <p:spPr>
          <a:xfrm>
            <a:off x="3822319" y="1589542"/>
            <a:ext cx="149207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u="sng" dirty="0" smtClean="0">
                <a:latin typeface="Calibri" pitchFamily="34" charset="0"/>
              </a:rPr>
              <a:t>DESGLOSE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2" name="12 Gráfico"/>
          <p:cNvGraphicFramePr/>
          <p:nvPr>
            <p:extLst>
              <p:ext uri="{D42A27DB-BD31-4B8C-83A1-F6EECF244321}">
                <p14:modId xmlns:p14="http://schemas.microsoft.com/office/powerpoint/2010/main" val="1183905055"/>
              </p:ext>
            </p:extLst>
          </p:nvPr>
        </p:nvGraphicFramePr>
        <p:xfrm>
          <a:off x="971600" y="1851153"/>
          <a:ext cx="7200800" cy="4890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8630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2.17.1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Promedio de días hábiles transcurridos entre la recepción y la respuesta</a:t>
            </a:r>
            <a:r>
              <a:rPr lang="es-MX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1236932" y="1071546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9" name="10 CuadroTexto"/>
          <p:cNvSpPr txBox="1"/>
          <p:nvPr/>
        </p:nvSpPr>
        <p:spPr>
          <a:xfrm>
            <a:off x="2862457" y="1578162"/>
            <a:ext cx="34052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latin typeface="Calibri" pitchFamily="34" charset="0"/>
              </a:rPr>
              <a:t>Promedio de días hábiles transcurridos</a:t>
            </a:r>
            <a:endParaRPr lang="es-ES" sz="1300" b="1" dirty="0">
              <a:latin typeface="Calibri" pitchFamily="34" charset="0"/>
            </a:endParaRPr>
          </a:p>
        </p:txBody>
      </p:sp>
      <p:graphicFrame>
        <p:nvGraphicFramePr>
          <p:cNvPr id="11" name="4 Gráfico"/>
          <p:cNvGraphicFramePr>
            <a:graphicFrameLocks/>
          </p:cNvGraphicFramePr>
          <p:nvPr>
            <p:extLst/>
          </p:nvPr>
        </p:nvGraphicFramePr>
        <p:xfrm>
          <a:off x="941156" y="1988840"/>
          <a:ext cx="7272808" cy="4440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647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2.17.2 </a:t>
            </a:r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Días hábiles transcurridos entre la recepción y la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respuesta</a:t>
            </a:r>
            <a:r>
              <a:rPr lang="es-MX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11 CuadroTexto"/>
          <p:cNvSpPr txBox="1"/>
          <p:nvPr/>
        </p:nvSpPr>
        <p:spPr>
          <a:xfrm>
            <a:off x="1236932" y="949702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0" name="13 CuadroTexto"/>
          <p:cNvSpPr txBox="1"/>
          <p:nvPr/>
        </p:nvSpPr>
        <p:spPr>
          <a:xfrm>
            <a:off x="2771800" y="1250609"/>
            <a:ext cx="362428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latin typeface="Calibri" pitchFamily="34" charset="0"/>
              </a:rPr>
              <a:t>Distribución de días hábiles transcurridos</a:t>
            </a:r>
          </a:p>
        </p:txBody>
      </p:sp>
      <p:graphicFrame>
        <p:nvGraphicFramePr>
          <p:cNvPr id="12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510757"/>
              </p:ext>
            </p:extLst>
          </p:nvPr>
        </p:nvGraphicFramePr>
        <p:xfrm>
          <a:off x="1148322" y="1536362"/>
          <a:ext cx="6840000" cy="5220000"/>
        </p:xfrm>
        <a:graphic>
          <a:graphicData uri="http://schemas.openxmlformats.org/drawingml/2006/table">
            <a:tbl>
              <a:tblPr/>
              <a:tblGrid>
                <a:gridCol w="108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2088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Días</a:t>
                      </a:r>
                    </a:p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Hábiles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2012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2013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2014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737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2015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</a:tr>
              <a:tr h="2088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5,699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5,126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4,651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4,647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4,390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4,804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5,118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4,924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3,716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4,220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4,774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4,038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4,033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4,445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5,172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4,222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5,589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6,154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7,274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6,062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10,718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12,007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12,679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10,042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3,760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3,774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4,737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4,104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3,738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3,736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4,382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4,267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3,971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4,155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4,522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4,500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5,620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6,264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6,522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6,581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17,021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19,828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19,688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17,768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1,153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1,367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1,230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1,444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4,323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5,999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7,656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7,278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 o más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417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517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299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339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88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  Total 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78,024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87,625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94,276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85,912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E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667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2.17.3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Promedio de días hábiles transcurridos entre la recepción y la </a:t>
            </a:r>
            <a:r>
              <a:rPr lang="es-MX" b="1" dirty="0" smtClean="0">
                <a:solidFill>
                  <a:schemeClr val="bg1"/>
                </a:solidFill>
                <a:latin typeface="Calibri" pitchFamily="34" charset="0"/>
              </a:rPr>
              <a:t>respuesta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Por </a:t>
            </a:r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Órgano de gobierno)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762106" y="1118700"/>
            <a:ext cx="559597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latin typeface="Calibri" pitchFamily="34" charset="0"/>
              </a:rPr>
              <a:t>Promedio de días hábiles transcurridos por Órgano de gobierno</a:t>
            </a:r>
          </a:p>
          <a:p>
            <a:pPr algn="ctr"/>
            <a:r>
              <a:rPr lang="es-MX" sz="1300" b="1" i="1" dirty="0" smtClean="0">
                <a:latin typeface="Calibri" pitchFamily="34" charset="0"/>
              </a:rPr>
              <a:t>(Sólo solicitudes “Tramitadas y atendidas”)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403648" y="6381328"/>
            <a:ext cx="6560202" cy="361736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pPr marL="85725" indent="-857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baseline="3000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1 </a:t>
            </a:r>
            <a:r>
              <a:rPr lang="es-MX" sz="1000" b="1" dirty="0" smtClean="0">
                <a:latin typeface="Calibri" pitchFamily="34" charset="0"/>
              </a:rPr>
              <a:t>Conforme al artículo 97 del Estatuto de Gobierno del D.F., la Administración Pública Paraestatal está integrada por los Organismos Descentralizados, las Empresas de Participación Estatal Mayoritaria y los Fideicomisos Públicos</a:t>
            </a:r>
            <a:r>
              <a:rPr lang="es-MX" sz="1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.</a:t>
            </a:r>
            <a:endParaRPr lang="es-MX" sz="1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</p:txBody>
      </p:sp>
      <p:graphicFrame>
        <p:nvGraphicFramePr>
          <p:cNvPr id="7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279989"/>
              </p:ext>
            </p:extLst>
          </p:nvPr>
        </p:nvGraphicFramePr>
        <p:xfrm>
          <a:off x="1518082" y="1665320"/>
          <a:ext cx="6110912" cy="4644000"/>
        </p:xfrm>
        <a:graphic>
          <a:graphicData uri="http://schemas.openxmlformats.org/drawingml/2006/table">
            <a:tbl>
              <a:tblPr/>
              <a:tblGrid>
                <a:gridCol w="198168"/>
                <a:gridCol w="1592744"/>
                <a:gridCol w="1080000"/>
                <a:gridCol w="1080000"/>
                <a:gridCol w="1080000"/>
                <a:gridCol w="1080000"/>
              </a:tblGrid>
              <a:tr h="540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Órgano </a:t>
                      </a:r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de</a:t>
                      </a:r>
                    </a:p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gobierno 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2012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2013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2014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2015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Ejecutivo 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8.1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tabLst/>
                      </a:pPr>
                      <a:r>
                        <a:rPr lang="es-ES" sz="13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Administración</a:t>
                      </a:r>
                    </a:p>
                    <a:p>
                      <a:pPr marL="0" indent="0" algn="l" fontAlgn="ctr">
                        <a:tabLst/>
                      </a:pPr>
                      <a:r>
                        <a:rPr lang="es-ES" sz="13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Pública Central</a:t>
                      </a:r>
                      <a:endParaRPr lang="es-ES" sz="13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Desconcentrados y Paraestatales </a:t>
                      </a:r>
                      <a:r>
                        <a:rPr lang="es-ES" sz="1300" b="1" i="1" u="none" strike="noStrike" baseline="3000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</a:t>
                      </a:r>
                      <a:r>
                        <a:rPr lang="es-ES" sz="13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endParaRPr lang="es-ES" sz="13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Delegaciones </a:t>
                      </a:r>
                    </a:p>
                    <a:p>
                      <a:pPr algn="l" fontAlgn="ctr"/>
                      <a:r>
                        <a:rPr lang="es-ES" sz="13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Políticas</a:t>
                      </a:r>
                      <a:endParaRPr lang="es-ES" sz="13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Judicial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Legislativo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Autónomo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Partidos</a:t>
                      </a:r>
                      <a:r>
                        <a:rPr kumimoji="0" lang="es-ES" sz="13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Políticos en el</a:t>
                      </a:r>
                    </a:p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Distrito Federal</a:t>
                      </a:r>
                      <a:endParaRPr kumimoji="0" lang="es-ES" sz="13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24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Otro</a:t>
                      </a:r>
                      <a:r>
                        <a:rPr kumimoji="0" lang="es-ES" sz="13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tipo de Ente</a:t>
                      </a:r>
                      <a:endParaRPr kumimoji="0" lang="es-ES" sz="13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3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Total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7.4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7.8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7.8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8.0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227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2.17.4.1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Días hábiles transcurridos entre la recepción y la respuesta</a:t>
            </a:r>
          </a:p>
          <a:p>
            <a:pPr algn="ctr"/>
            <a:r>
              <a:rPr lang="es-MX" b="1" i="1" dirty="0">
                <a:solidFill>
                  <a:schemeClr val="bg1"/>
                </a:solidFill>
                <a:latin typeface="Calibri" pitchFamily="34" charset="0"/>
              </a:rPr>
              <a:t>(Quienes solicitaron ampliación de plazo)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11 CuadroTexto"/>
          <p:cNvSpPr txBox="1"/>
          <p:nvPr/>
        </p:nvSpPr>
        <p:spPr>
          <a:xfrm>
            <a:off x="1236932" y="1071546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0" name="14 CuadroTexto"/>
          <p:cNvSpPr txBox="1"/>
          <p:nvPr/>
        </p:nvSpPr>
        <p:spPr>
          <a:xfrm>
            <a:off x="2700920" y="1757110"/>
            <a:ext cx="374307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latin typeface="Calibri" pitchFamily="34" charset="0"/>
              </a:rPr>
              <a:t>Promedio de días hábiles transcurridos</a:t>
            </a:r>
          </a:p>
          <a:p>
            <a:pPr algn="ctr"/>
            <a:endParaRPr lang="es-MX" sz="1300" b="1" dirty="0" smtClean="0">
              <a:latin typeface="Calibri" pitchFamily="34" charset="0"/>
            </a:endParaRPr>
          </a:p>
          <a:p>
            <a:pPr algn="ctr"/>
            <a:r>
              <a:rPr lang="es-MX" sz="1300" b="1" dirty="0" smtClean="0">
                <a:latin typeface="Calibri" pitchFamily="34" charset="0"/>
              </a:rPr>
              <a:t>(sólo quienes solicitaron ampliación de plazo)</a:t>
            </a:r>
            <a:endParaRPr lang="es-ES" sz="1300" b="1" dirty="0">
              <a:latin typeface="Calibri" pitchFamily="34" charset="0"/>
            </a:endParaRPr>
          </a:p>
        </p:txBody>
      </p:sp>
      <p:graphicFrame>
        <p:nvGraphicFramePr>
          <p:cNvPr id="12" name="4 Gráfico"/>
          <p:cNvGraphicFramePr>
            <a:graphicFrameLocks/>
          </p:cNvGraphicFramePr>
          <p:nvPr>
            <p:extLst/>
          </p:nvPr>
        </p:nvGraphicFramePr>
        <p:xfrm>
          <a:off x="941156" y="1988840"/>
          <a:ext cx="7272808" cy="4440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9591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2.17.4.2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Días hábiles transcurridos entre la recepción y la respuesta</a:t>
            </a:r>
          </a:p>
          <a:p>
            <a:pPr algn="ctr"/>
            <a:r>
              <a:rPr lang="es-MX" b="1" i="1" dirty="0">
                <a:solidFill>
                  <a:schemeClr val="bg1"/>
                </a:solidFill>
                <a:latin typeface="Calibri" pitchFamily="34" charset="0"/>
              </a:rPr>
              <a:t>(Quienes NO solicitaron ampliación de plazo)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1236932" y="1071546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9" name="15 CuadroTexto"/>
          <p:cNvSpPr txBox="1"/>
          <p:nvPr/>
        </p:nvSpPr>
        <p:spPr>
          <a:xfrm>
            <a:off x="2507714" y="1762772"/>
            <a:ext cx="411511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latin typeface="Calibri" pitchFamily="34" charset="0"/>
              </a:rPr>
              <a:t>Promedio de días hábiles transcurridos</a:t>
            </a:r>
          </a:p>
          <a:p>
            <a:pPr algn="ctr"/>
            <a:endParaRPr lang="es-MX" sz="1300" b="1" dirty="0" smtClean="0">
              <a:latin typeface="Calibri" pitchFamily="34" charset="0"/>
            </a:endParaRPr>
          </a:p>
          <a:p>
            <a:pPr algn="ctr"/>
            <a:r>
              <a:rPr lang="es-MX" sz="1300" b="1" dirty="0" smtClean="0">
                <a:latin typeface="Calibri" pitchFamily="34" charset="0"/>
              </a:rPr>
              <a:t>(sólo quienes NO solicitaron ampliación de plazo)</a:t>
            </a:r>
            <a:endParaRPr lang="es-ES" sz="1300" b="1" dirty="0">
              <a:latin typeface="Calibri" pitchFamily="34" charset="0"/>
            </a:endParaRPr>
          </a:p>
        </p:txBody>
      </p:sp>
      <p:graphicFrame>
        <p:nvGraphicFramePr>
          <p:cNvPr id="11" name="4 Gráfico"/>
          <p:cNvGraphicFramePr>
            <a:graphicFrameLocks/>
          </p:cNvGraphicFramePr>
          <p:nvPr>
            <p:extLst/>
          </p:nvPr>
        </p:nvGraphicFramePr>
        <p:xfrm>
          <a:off x="941156" y="1988840"/>
          <a:ext cx="7272808" cy="4440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437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2.18.1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Promedio de servidores públicos involucrados en la respuesta </a:t>
            </a:r>
            <a:endParaRPr lang="es-MX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9 CuadroTexto"/>
          <p:cNvSpPr txBox="1"/>
          <p:nvPr/>
        </p:nvSpPr>
        <p:spPr>
          <a:xfrm>
            <a:off x="1236932" y="1071546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10" name="4 Gráfico"/>
          <p:cNvGraphicFramePr>
            <a:graphicFrameLocks/>
          </p:cNvGraphicFramePr>
          <p:nvPr>
            <p:extLst/>
          </p:nvPr>
        </p:nvGraphicFramePr>
        <p:xfrm>
          <a:off x="941156" y="1988840"/>
          <a:ext cx="7272808" cy="4440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271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2.18.2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Servidores públicos involucrados en la </a:t>
            </a:r>
            <a:r>
              <a:rPr lang="es-MX" b="1" dirty="0" smtClean="0">
                <a:solidFill>
                  <a:schemeClr val="bg1"/>
                </a:solidFill>
                <a:latin typeface="Calibri" pitchFamily="34" charset="0"/>
              </a:rPr>
              <a:t>respuesta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9 CuadroTexto"/>
          <p:cNvSpPr txBox="1"/>
          <p:nvPr/>
        </p:nvSpPr>
        <p:spPr>
          <a:xfrm>
            <a:off x="1236932" y="1279793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33638" y="1835601"/>
            <a:ext cx="350046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latin typeface="Calibri" pitchFamily="34" charset="0"/>
              </a:rPr>
              <a:t>Número de servidores públicos involucrados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11" name="6 Tabla"/>
          <p:cNvGraphicFramePr>
            <a:graphicFrameLocks noGrp="1"/>
          </p:cNvGraphicFramePr>
          <p:nvPr>
            <p:extLst/>
          </p:nvPr>
        </p:nvGraphicFramePr>
        <p:xfrm>
          <a:off x="1148322" y="2293669"/>
          <a:ext cx="6840000" cy="4032000"/>
        </p:xfrm>
        <a:graphic>
          <a:graphicData uri="http://schemas.openxmlformats.org/drawingml/2006/table">
            <a:tbl>
              <a:tblPr/>
              <a:tblGrid>
                <a:gridCol w="108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288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Servidores públicos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2012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2013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2014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737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2015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</a:tr>
              <a:tr h="288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14,756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16,965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17,585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13,578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27,268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32,198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34,050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34,073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15,033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14,010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15,807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15,613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7,779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12,186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14,377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12,237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6,254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4,405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4,423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4,398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3,775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4,382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3,887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3,190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1,549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2,224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2,678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1,170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 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 más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495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529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521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marL="44450" indent="0"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  Total 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78,024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87,625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94,276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85,912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754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Rectángulo"/>
          <p:cNvSpPr/>
          <p:nvPr/>
        </p:nvSpPr>
        <p:spPr>
          <a:xfrm>
            <a:off x="1702566" y="2010612"/>
            <a:ext cx="57411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600" b="1" dirty="0" smtClean="0">
                <a:solidFill>
                  <a:prstClr val="black"/>
                </a:solidFill>
                <a:latin typeface="Calibri" pitchFamily="34" charset="0"/>
              </a:rPr>
              <a:t>1. Total de solicitudes</a:t>
            </a:r>
          </a:p>
          <a:p>
            <a:pPr algn="ctr"/>
            <a:endParaRPr lang="es-MX" sz="1600" b="1" i="1" dirty="0" smtClean="0">
              <a:solidFill>
                <a:prstClr val="black"/>
              </a:solidFill>
              <a:latin typeface="Calibri" pitchFamily="34" charset="0"/>
            </a:endParaRPr>
          </a:p>
          <a:p>
            <a:pPr algn="ctr"/>
            <a:endParaRPr lang="es-MX" sz="1600" b="1" i="1" dirty="0" smtClean="0">
              <a:solidFill>
                <a:prstClr val="black"/>
              </a:solidFill>
              <a:latin typeface="Calibri" pitchFamily="34" charset="0"/>
            </a:endParaRPr>
          </a:p>
          <a:p>
            <a:pPr algn="ctr"/>
            <a:r>
              <a:rPr lang="es-MX" sz="1600" b="1" i="1" dirty="0" smtClean="0">
                <a:solidFill>
                  <a:prstClr val="black"/>
                </a:solidFill>
                <a:latin typeface="Calibri" pitchFamily="34" charset="0"/>
              </a:rPr>
              <a:t>(Solicitudes de Información Pública y de Datos Personales)</a:t>
            </a:r>
            <a:endParaRPr lang="es-ES" sz="1200" i="1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21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2.18.3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Promedio </a:t>
            </a:r>
            <a:r>
              <a:rPr lang="es-MX" b="1" dirty="0" smtClean="0">
                <a:solidFill>
                  <a:schemeClr val="bg1"/>
                </a:solidFill>
                <a:latin typeface="Calibri" pitchFamily="34" charset="0"/>
              </a:rPr>
              <a:t>de Servidores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públicos involucrados en la respuesta</a:t>
            </a:r>
          </a:p>
          <a:p>
            <a:pPr algn="ctr"/>
            <a:r>
              <a:rPr lang="es-MX" b="1" i="1" dirty="0">
                <a:solidFill>
                  <a:schemeClr val="bg1"/>
                </a:solidFill>
                <a:latin typeface="Calibri" pitchFamily="34" charset="0"/>
              </a:rPr>
              <a:t>(</a:t>
            </a:r>
            <a:r>
              <a:rPr lang="es-MX" b="1" i="1" dirty="0" smtClean="0">
                <a:solidFill>
                  <a:schemeClr val="bg1"/>
                </a:solidFill>
                <a:latin typeface="Calibri" pitchFamily="34" charset="0"/>
              </a:rPr>
              <a:t>Por </a:t>
            </a:r>
            <a:r>
              <a:rPr lang="es-MX" b="1" i="1" dirty="0">
                <a:solidFill>
                  <a:schemeClr val="bg1"/>
                </a:solidFill>
                <a:latin typeface="Calibri" pitchFamily="34" charset="0"/>
              </a:rPr>
              <a:t>Órgano de gobierno)</a:t>
            </a:r>
          </a:p>
          <a:p>
            <a:pPr algn="ctr"/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2012 - 2015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7 CuadroTexto"/>
          <p:cNvSpPr txBox="1"/>
          <p:nvPr/>
        </p:nvSpPr>
        <p:spPr>
          <a:xfrm>
            <a:off x="1619230" y="1118700"/>
            <a:ext cx="58817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latin typeface="Calibri" pitchFamily="34" charset="0"/>
              </a:rPr>
              <a:t>Promedio de servidores públicos involucrados por Órgano de Gobierno</a:t>
            </a:r>
            <a:endParaRPr lang="es-ES" sz="1300" b="1" dirty="0" smtClean="0">
              <a:latin typeface="Calibri" pitchFamily="34" charset="0"/>
            </a:endParaRPr>
          </a:p>
          <a:p>
            <a:pPr algn="ctr"/>
            <a:r>
              <a:rPr lang="es-MX" sz="1300" b="1" i="1" dirty="0" smtClean="0">
                <a:latin typeface="Calibri" pitchFamily="34" charset="0"/>
              </a:rPr>
              <a:t>(Sólo solicitudes “Tramitadas y atendidas”)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403648" y="6381328"/>
            <a:ext cx="6560202" cy="361736"/>
          </a:xfrm>
          <a:prstGeom prst="rect">
            <a:avLst/>
          </a:prstGeom>
        </p:spPr>
        <p:txBody>
          <a:bodyPr/>
          <a:lstStyle/>
          <a:p>
            <a:pPr marL="85725" indent="-857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baseline="3000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1 </a:t>
            </a:r>
            <a:r>
              <a:rPr lang="es-MX" sz="1000" b="1" dirty="0" smtClean="0">
                <a:latin typeface="Calibri" pitchFamily="34" charset="0"/>
              </a:rPr>
              <a:t>Conforme al artículo 97 del Estatuto de Gobierno del D.F., la Administración Pública Paraestatal está integrada por los Organismos Descentralizados, las Empresas de Participación Estatal Mayoritaria y los Fideicomisos Públicos</a:t>
            </a:r>
            <a:r>
              <a:rPr lang="es-MX" sz="1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.</a:t>
            </a:r>
            <a:endParaRPr lang="es-MX" sz="1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</p:txBody>
      </p:sp>
      <p:graphicFrame>
        <p:nvGraphicFramePr>
          <p:cNvPr id="8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659555"/>
              </p:ext>
            </p:extLst>
          </p:nvPr>
        </p:nvGraphicFramePr>
        <p:xfrm>
          <a:off x="1516597" y="1647742"/>
          <a:ext cx="6110912" cy="4644000"/>
        </p:xfrm>
        <a:graphic>
          <a:graphicData uri="http://schemas.openxmlformats.org/drawingml/2006/table">
            <a:tbl>
              <a:tblPr/>
              <a:tblGrid>
                <a:gridCol w="198168"/>
                <a:gridCol w="1592744"/>
                <a:gridCol w="1080000"/>
                <a:gridCol w="1080000"/>
                <a:gridCol w="1080000"/>
                <a:gridCol w="1080000"/>
              </a:tblGrid>
              <a:tr h="540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Órgano </a:t>
                      </a:r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de</a:t>
                      </a:r>
                    </a:p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gobierno 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2012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2013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2014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2015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Ejecutivo 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tabLst/>
                      </a:pPr>
                      <a:r>
                        <a:rPr lang="es-ES" sz="13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Administración</a:t>
                      </a:r>
                    </a:p>
                    <a:p>
                      <a:pPr marL="0" indent="0" algn="l" fontAlgn="ctr">
                        <a:tabLst/>
                      </a:pPr>
                      <a:r>
                        <a:rPr lang="es-ES" sz="13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Pública Central</a:t>
                      </a:r>
                      <a:endParaRPr lang="es-ES" sz="13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Desconcentrados y Paraestatales </a:t>
                      </a:r>
                      <a:r>
                        <a:rPr lang="es-ES" sz="1300" b="1" i="1" u="none" strike="noStrike" baseline="3000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</a:t>
                      </a:r>
                      <a:r>
                        <a:rPr lang="es-ES" sz="13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endParaRPr lang="es-ES" sz="13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Delegaciones </a:t>
                      </a:r>
                    </a:p>
                    <a:p>
                      <a:pPr algn="l" fontAlgn="ctr"/>
                      <a:r>
                        <a:rPr lang="es-ES" sz="13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Políticas</a:t>
                      </a:r>
                      <a:endParaRPr lang="es-ES" sz="13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Judicial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Legislativo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Autónomo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Partidos</a:t>
                      </a:r>
                      <a:r>
                        <a:rPr kumimoji="0" lang="es-ES" sz="13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Políticos en el</a:t>
                      </a:r>
                    </a:p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Distrito Federal</a:t>
                      </a:r>
                      <a:endParaRPr kumimoji="0" lang="es-ES" sz="13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24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Otro tipo de Ente</a:t>
                      </a:r>
                      <a:endParaRPr kumimoji="0" lang="es-ES" sz="13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3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Total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2.9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300" b="1" i="0" u="none" strike="noStrike" kern="1200" dirty="0" smtClean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2.8</a:t>
                      </a:r>
                      <a:endParaRPr kumimoji="0" lang="es-MX" sz="1300" b="1" i="0" u="none" strike="noStrike" kern="1200" dirty="0">
                        <a:solidFill>
                          <a:srgbClr val="FFFFFF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628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 Rectángulo"/>
          <p:cNvSpPr/>
          <p:nvPr/>
        </p:nvSpPr>
        <p:spPr>
          <a:xfrm>
            <a:off x="1004862" y="2006418"/>
            <a:ext cx="7139038" cy="240065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s-MX" sz="3600" b="1" dirty="0" smtClean="0">
                <a:latin typeface="Calibri" pitchFamily="34" charset="0"/>
              </a:rPr>
              <a:t>3. Perfil sociodemográfico de los solicitantes</a:t>
            </a:r>
          </a:p>
          <a:p>
            <a:pPr algn="ctr"/>
            <a:endParaRPr lang="es-MX" sz="3600" b="1" dirty="0" smtClean="0">
              <a:latin typeface="Calibri" pitchFamily="34" charset="0"/>
            </a:endParaRPr>
          </a:p>
          <a:p>
            <a:pPr algn="just"/>
            <a:r>
              <a:rPr lang="es-MX" sz="1400" b="1" i="1" dirty="0" smtClean="0">
                <a:latin typeface="Calibri" pitchFamily="34" charset="0"/>
              </a:rPr>
              <a:t>La información relativa al perfil del solicitante no corresponde con el total de solicitudes recibidas debido a que se trata de información proporcionada de manera opcional por el solicitante</a:t>
            </a:r>
            <a:endParaRPr lang="es-ES" sz="1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15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Sociodemográficos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2007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4" name="Gráfico 3"/>
          <p:cNvGraphicFramePr/>
          <p:nvPr>
            <p:extLst/>
          </p:nvPr>
        </p:nvGraphicFramePr>
        <p:xfrm>
          <a:off x="179512" y="1700808"/>
          <a:ext cx="8784976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9 CuadroTexto"/>
          <p:cNvSpPr txBox="1"/>
          <p:nvPr/>
        </p:nvSpPr>
        <p:spPr>
          <a:xfrm>
            <a:off x="1236932" y="1279793"/>
            <a:ext cx="6621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200" b="1" u="sng" dirty="0" smtClean="0">
                <a:latin typeface="Calibri" pitchFamily="34" charset="0"/>
              </a:rPr>
              <a:t>Género</a:t>
            </a:r>
            <a:endParaRPr lang="es-ES" sz="1200" b="1" u="sng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39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63</a:t>
            </a:fld>
            <a:endParaRPr lang="es-MX" dirty="0"/>
          </a:p>
        </p:txBody>
      </p:sp>
      <p:graphicFrame>
        <p:nvGraphicFramePr>
          <p:cNvPr id="4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636818"/>
              </p:ext>
            </p:extLst>
          </p:nvPr>
        </p:nvGraphicFramePr>
        <p:xfrm>
          <a:off x="371350" y="1582362"/>
          <a:ext cx="8388000" cy="446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0000"/>
                <a:gridCol w="792000"/>
                <a:gridCol w="792000"/>
                <a:gridCol w="792000"/>
                <a:gridCol w="792000"/>
                <a:gridCol w="792000"/>
                <a:gridCol w="792000"/>
                <a:gridCol w="792000"/>
                <a:gridCol w="792000"/>
                <a:gridCol w="792000"/>
              </a:tblGrid>
              <a:tr h="39600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Grupos de edad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Solicitantes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2009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Hasta 19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20 a 29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30 a 39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40 a 49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50 a 59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60 a 69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o más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5,049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6,072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8,769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7,796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8,323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8,602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8,194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10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Total </a:t>
                      </a:r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 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9352" marT="9352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91,523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86,249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89,610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97,376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104,308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96,260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  <p:sp>
        <p:nvSpPr>
          <p:cNvPr id="5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Sociodemográficos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2007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24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64</a:t>
            </a:fld>
            <a:endParaRPr lang="es-MX" dirty="0"/>
          </a:p>
        </p:txBody>
      </p:sp>
      <p:graphicFrame>
        <p:nvGraphicFramePr>
          <p:cNvPr id="4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03078"/>
              </p:ext>
            </p:extLst>
          </p:nvPr>
        </p:nvGraphicFramePr>
        <p:xfrm>
          <a:off x="371350" y="1700808"/>
          <a:ext cx="8388000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0000"/>
                <a:gridCol w="792000"/>
                <a:gridCol w="792000"/>
                <a:gridCol w="792000"/>
                <a:gridCol w="792000"/>
                <a:gridCol w="792000"/>
                <a:gridCol w="792000"/>
                <a:gridCol w="792000"/>
                <a:gridCol w="792000"/>
                <a:gridCol w="792000"/>
              </a:tblGrid>
              <a:tr h="39600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Escolaridad del solicitante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Solicitantes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2009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 estudios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Primaria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Secundaria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Bachillerato o carrera técnica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Licenciatura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Maestría o doctorado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5,237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6,421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9,483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8,204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8,750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9,284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8,723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10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Total </a:t>
                      </a:r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 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9352" marT="9352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41,164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91,523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89,610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97,376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104,308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96,260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  <p:sp>
        <p:nvSpPr>
          <p:cNvPr id="5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Sociodemográficos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2007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36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65</a:t>
            </a:fld>
            <a:endParaRPr lang="es-MX" dirty="0"/>
          </a:p>
        </p:txBody>
      </p:sp>
      <p:graphicFrame>
        <p:nvGraphicFramePr>
          <p:cNvPr id="4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216585"/>
              </p:ext>
            </p:extLst>
          </p:nvPr>
        </p:nvGraphicFramePr>
        <p:xfrm>
          <a:off x="457570" y="1074508"/>
          <a:ext cx="8208000" cy="565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0000"/>
                <a:gridCol w="792000"/>
                <a:gridCol w="792000"/>
                <a:gridCol w="792000"/>
                <a:gridCol w="792000"/>
                <a:gridCol w="792000"/>
                <a:gridCol w="792000"/>
                <a:gridCol w="792000"/>
                <a:gridCol w="792000"/>
                <a:gridCol w="792000"/>
              </a:tblGrid>
              <a:tr h="39600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Ocupación del solicitante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Solicitantes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2009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Empresario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Medios </a:t>
                      </a:r>
                      <a:r>
                        <a:rPr lang="es-MX" sz="12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de</a:t>
                      </a:r>
                    </a:p>
                    <a:p>
                      <a:pPr algn="l" rtl="0" fontAlgn="ctr"/>
                      <a:r>
                        <a:rPr lang="es-MX" sz="12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comunicación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Comerciante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s-MX" sz="12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Servidor</a:t>
                      </a:r>
                    </a:p>
                    <a:p>
                      <a:pPr algn="l" rtl="0" fontAlgn="ctr"/>
                      <a:r>
                        <a:rPr lang="es-MX" sz="12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público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ONG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Académico </a:t>
                      </a:r>
                      <a:r>
                        <a:rPr lang="es-MX" sz="12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o</a:t>
                      </a:r>
                    </a:p>
                    <a:p>
                      <a:pPr algn="l" rtl="0" fontAlgn="ctr"/>
                      <a:r>
                        <a:rPr lang="es-MX" sz="12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estudiante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Empleado </a:t>
                      </a:r>
                      <a:r>
                        <a:rPr lang="es-MX" sz="12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u</a:t>
                      </a:r>
                    </a:p>
                    <a:p>
                      <a:pPr algn="l" rtl="0" fontAlgn="ctr"/>
                      <a:r>
                        <a:rPr lang="es-MX" sz="12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obrero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s-MX" sz="12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Asociación</a:t>
                      </a:r>
                    </a:p>
                    <a:p>
                      <a:pPr algn="l" rtl="0" fontAlgn="ctr"/>
                      <a:r>
                        <a:rPr lang="es-MX" sz="1200" b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política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Hogar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Otro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Total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1,501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2,446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7,893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6,247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9,144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7,891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8,378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8,616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8,387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10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Total SIP 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91,523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86,249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89,610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97,376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104,308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96,260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  <p:sp>
        <p:nvSpPr>
          <p:cNvPr id="5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Sociodemográficos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2007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66</a:t>
            </a:fld>
            <a:endParaRPr lang="es-MX" dirty="0"/>
          </a:p>
        </p:txBody>
      </p:sp>
      <p:graphicFrame>
        <p:nvGraphicFramePr>
          <p:cNvPr id="4" name="1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8838306"/>
              </p:ext>
            </p:extLst>
          </p:nvPr>
        </p:nvGraphicFramePr>
        <p:xfrm>
          <a:off x="1357474" y="1157402"/>
          <a:ext cx="6444000" cy="5498660"/>
        </p:xfrm>
        <a:graphic>
          <a:graphicData uri="http://schemas.openxmlformats.org/drawingml/2006/table">
            <a:tbl>
              <a:tblPr/>
              <a:tblGrid>
                <a:gridCol w="1260000"/>
                <a:gridCol w="576000"/>
                <a:gridCol w="576000"/>
                <a:gridCol w="576000"/>
                <a:gridCol w="576000"/>
                <a:gridCol w="576000"/>
                <a:gridCol w="576000"/>
                <a:gridCol w="576000"/>
                <a:gridCol w="576000"/>
                <a:gridCol w="576000"/>
              </a:tblGrid>
              <a:tr h="10694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Estado de la República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Solicitantes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106947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2007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2008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2009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2010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2011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2012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2013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2014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  <a:endParaRPr lang="es-ES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Aguascalientes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Baja California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Baja California Sur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Campeche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Coahuila de Zaragoza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Colima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Chiapas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Chihuahua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Distrito Federal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21,625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33,406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Durango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Guanajuato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Guerrero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265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Hidalgo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Jalisco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Estado de México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Michoacán de Ocampo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Morelos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Nayarit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Nuevo León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Oaxaca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Puebla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Querétaro de Arteaga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Quintana Roo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San Luis Potosí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Sinaloa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Sonora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Tabasco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Tamaulipas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Tlaxcala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Veracruz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Yucatán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Zacatecas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Otro país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Total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14,427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24,249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38,465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6,194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7,766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7,034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7,701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8,102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8,426</a:t>
                      </a:r>
                      <a:endParaRPr lang="es-ES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l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47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Total SIP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91,523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89,610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97,376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104,308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96,260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  <p:sp>
        <p:nvSpPr>
          <p:cNvPr id="5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Sociodemográficos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2007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- 2015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59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7</a:t>
            </a:fld>
            <a:endParaRPr lang="es-MX" dirty="0"/>
          </a:p>
        </p:txBody>
      </p:sp>
      <p:sp>
        <p:nvSpPr>
          <p:cNvPr id="4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latin typeface="Calibri" pitchFamily="34" charset="0"/>
              </a:rPr>
              <a:t>Nota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14918" y="876063"/>
            <a:ext cx="8516440" cy="607089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En el año 2015, el total de solicitudes fue de 106,525, de las cuales 96,260 corresponden a solicitudes de información pública y 10,265 a solicitudes de datos personales, ambas capturadas por los Entes Obligados en el </a:t>
            </a:r>
            <a:r>
              <a:rPr lang="es-MX" sz="105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Sistema de Captura de Reportes Estadísticos de Solicitudes de Información (SICRESI)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La Delegación Tláhuac y el Fideicomiso Público Complejo Ambiental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Xochimilco no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presentaron su informe estadístico de solicitudes de información pública y de datos personales.</a:t>
            </a:r>
            <a:endParaRPr lang="es-ES" sz="1050" b="1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es-MX" sz="105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Para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el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ejercicio 2014,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el total de solicitudes fue de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111,964,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las cuales se distribuyen de la siguiente manera: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104,308 corresponden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a solicitudes de información pública y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7,656 a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solicitudes de datos personales, ambas capturadas por los Entes Obligados en el </a:t>
            </a:r>
            <a:r>
              <a:rPr lang="es-MX" sz="1050" b="1" i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Sistema de Captura de Reportes Estadísticos de Solicitudes de Información (SICRESI</a:t>
            </a:r>
            <a:r>
              <a:rPr lang="es-MX" sz="105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)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/>
            <a:endParaRPr lang="es-MX" sz="105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En el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ejercicio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2013, el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total de solicitudes fue de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103,470, las cuales se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distribuyen de la siguiente manera: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97,376 corresponden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a solicitudes de información pública y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6,094 a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solicitudes de datos personales, ambas capturadas por los Entes Obligados en el </a:t>
            </a:r>
            <a:r>
              <a:rPr lang="es-MX" sz="1050" b="1" i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Sistema de Captura de Reportes Estadísticos de Solicitudes de Información (SICRESI</a:t>
            </a:r>
            <a:r>
              <a:rPr lang="es-MX" sz="105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)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.</a:t>
            </a:r>
            <a:r>
              <a:rPr lang="es-MX" sz="105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El Consejo Económico y Social de la Ciudad de </a:t>
            </a:r>
            <a:r>
              <a:rPr lang="es-MX" sz="105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México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 y el Fideicomiso Fondo de Apoyo a la Educación y el Empleo de las y los Jóvenes del Distrito Federal no presentaron su informe estadístico de solicitudes de información pública y de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datos personales.</a:t>
            </a:r>
            <a:endParaRPr lang="es-MX" sz="1050" b="1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es-MX" sz="105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En el 2012, el total de solicitudes fue de 91,576, mismas que se distribuyen de la siguiente manera: 86,341 corresponden a solicitudes de información pública y 5,235 a solicitudes de datos personales, ambas capturadas por los Entes Obligados en el </a:t>
            </a:r>
            <a:r>
              <a:rPr lang="es-MX" sz="105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SICRESI;</a:t>
            </a:r>
            <a:r>
              <a:rPr lang="es-MX" sz="105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el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Fideicomiso Central de Abasto de la Ciudad de México y el Fideicomiso Fondo de Apoyo a la Educación y el Empleo de las y los Jóvenes del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Distrito Federal no presentaron su informe estadístico de solicitudes de información pública y de datos personales.</a:t>
            </a:r>
          </a:p>
          <a:p>
            <a:pPr algn="just"/>
            <a:endParaRPr lang="es-MX" sz="105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En el año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2011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el total de solicitudes fue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de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94,048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y está compuesto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por: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89,610 solicitudes de información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pública y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4,288 solicitudes de datos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personales, ambas capturadas por los Entes Obligados en el </a:t>
            </a:r>
            <a:r>
              <a:rPr lang="es-MX" sz="105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SICRESI,</a:t>
            </a:r>
            <a:r>
              <a:rPr lang="es-MX" sz="105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más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150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solicitudes del Fideicomiso Central de Abasto de la Ciudad de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México. El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total de solicitudes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correspondientes al Fideicomiso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se consultó en el Sistema de Reportes Estadísticos INFOMEX II ya que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dicho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Ente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 no capturó sus solicitudes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en el </a:t>
            </a:r>
            <a:r>
              <a:rPr lang="es-MX" sz="105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SICRESI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.</a:t>
            </a:r>
            <a:endParaRPr lang="es-MX" sz="1050" b="1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es-MX" sz="105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Para 2010, la cifra fue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de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89,571,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y está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compuesta por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86,249 solicitudes de información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pública y 3,128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solicitudes de datos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personales, además de 194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solicitudes del Fideicomiso Central de Abasto de la Ciudad de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México. El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total de solicitudes del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Fideicomiso se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consultó el Sistema de Reportes Estadísticos INFOMEX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II,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ya que dicho Ente público no entregó su informe estadístico de solicitudes de información pública y de datos personales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de 2010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. </a:t>
            </a:r>
            <a:endParaRPr lang="es-MX" sz="105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endParaRPr lang="es-MX" sz="105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050" b="1" dirty="0">
                <a:latin typeface="Calibri" pitchFamily="34" charset="0"/>
                <a:cs typeface="Calibri" pitchFamily="34" charset="0"/>
              </a:rPr>
              <a:t>Para el año 2009,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el total de solicitudes fue de 96,233 y está compuesto por: 91,523 solicitudes de información pública y 2,640 solicitudes de datos personales; completan la cifra 390 solicitudes del Fideicomiso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Central de Abasto de la Ciudad de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México; 345 solicitudes del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Fideicomiso Museo del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Estanquillo;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830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solicitudes de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la Delegación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Xochimilco (correspondientes al cuarto trimestre de 2009) y 505 solicitudes de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la Universidad Autónoma de la Ciudad de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México. Los datos para estos Entes Obligados se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tomaron del Sistema de Reportes Estadísticos INFOMEX II, ya que dichos Entes públicos NO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presentaron o presentaron incompleto (Delegación Xochimilco) su </a:t>
            </a:r>
            <a:r>
              <a:rPr lang="es-MX" sz="1050" b="1" dirty="0">
                <a:latin typeface="Calibri" pitchFamily="34" charset="0"/>
                <a:cs typeface="Calibri" pitchFamily="34" charset="0"/>
              </a:rPr>
              <a:t>informe estadístico de solicitudes de información pública y de datos personales </a:t>
            </a:r>
            <a:r>
              <a:rPr lang="es-MX" sz="1050" b="1" dirty="0" smtClean="0">
                <a:latin typeface="Calibri" pitchFamily="34" charset="0"/>
                <a:cs typeface="Calibri" pitchFamily="34" charset="0"/>
              </a:rPr>
              <a:t>2009.</a:t>
            </a:r>
            <a:endParaRPr lang="es-MX" sz="105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20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1.1 Total de solicitudes a los Entes obligados del Distrito Federal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2004 a 2015</a:t>
            </a:r>
          </a:p>
        </p:txBody>
      </p:sp>
      <p:sp>
        <p:nvSpPr>
          <p:cNvPr id="6" name="22 CuadroTexto"/>
          <p:cNvSpPr txBox="1"/>
          <p:nvPr/>
        </p:nvSpPr>
        <p:spPr>
          <a:xfrm>
            <a:off x="1700233" y="1268760"/>
            <a:ext cx="57292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00" b="1" dirty="0" smtClean="0">
                <a:latin typeface="Calibri" pitchFamily="34" charset="0"/>
              </a:rPr>
              <a:t>Total de solicitudes, 2004-2015: 767,240</a:t>
            </a:r>
            <a:endParaRPr lang="es-MX" sz="1100" b="1" dirty="0">
              <a:latin typeface="Calibri" pitchFamily="34" charset="0"/>
            </a:endParaRPr>
          </a:p>
        </p:txBody>
      </p:sp>
      <p:graphicFrame>
        <p:nvGraphicFramePr>
          <p:cNvPr id="7" name="23 Gráfico"/>
          <p:cNvGraphicFramePr/>
          <p:nvPr>
            <p:extLst>
              <p:ext uri="{D42A27DB-BD31-4B8C-83A1-F6EECF244321}">
                <p14:modId xmlns:p14="http://schemas.microsoft.com/office/powerpoint/2010/main" val="3244587695"/>
              </p:ext>
            </p:extLst>
          </p:nvPr>
        </p:nvGraphicFramePr>
        <p:xfrm>
          <a:off x="146854" y="1700808"/>
          <a:ext cx="8856984" cy="4270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8 CuadroTexto"/>
          <p:cNvSpPr txBox="1"/>
          <p:nvPr/>
        </p:nvSpPr>
        <p:spPr>
          <a:xfrm>
            <a:off x="1969321" y="6047548"/>
            <a:ext cx="888687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5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950" b="1" dirty="0" smtClean="0">
                <a:latin typeface="Calibri" pitchFamily="34" charset="0"/>
              </a:rPr>
              <a:t>2006-2007:</a:t>
            </a:r>
          </a:p>
          <a:p>
            <a:pPr algn="ctr"/>
            <a:r>
              <a:rPr lang="es-MX" sz="950" b="1" dirty="0" smtClean="0">
                <a:latin typeface="Calibri" pitchFamily="34" charset="0"/>
              </a:rPr>
              <a:t>187.6%</a:t>
            </a:r>
            <a:endParaRPr lang="es-ES" sz="950" dirty="0">
              <a:latin typeface="Calibri" pitchFamily="34" charset="0"/>
            </a:endParaRPr>
          </a:p>
        </p:txBody>
      </p:sp>
      <p:sp>
        <p:nvSpPr>
          <p:cNvPr id="9" name="9 CuadroTexto"/>
          <p:cNvSpPr txBox="1"/>
          <p:nvPr/>
        </p:nvSpPr>
        <p:spPr>
          <a:xfrm>
            <a:off x="2716641" y="6043354"/>
            <a:ext cx="828510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5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950" b="1" dirty="0" smtClean="0">
                <a:latin typeface="Calibri" pitchFamily="34" charset="0"/>
              </a:rPr>
              <a:t>2007-2008:</a:t>
            </a:r>
          </a:p>
          <a:p>
            <a:pPr algn="ctr"/>
            <a:r>
              <a:rPr lang="es-MX" sz="950" b="1" dirty="0" smtClean="0">
                <a:latin typeface="Calibri" pitchFamily="34" charset="0"/>
              </a:rPr>
              <a:t>116.2%</a:t>
            </a:r>
            <a:endParaRPr lang="es-ES" sz="950" dirty="0">
              <a:latin typeface="Calibri" pitchFamily="34" charset="0"/>
            </a:endParaRPr>
          </a:p>
        </p:txBody>
      </p:sp>
      <p:sp>
        <p:nvSpPr>
          <p:cNvPr id="10" name="14 CuadroTexto"/>
          <p:cNvSpPr txBox="1"/>
          <p:nvPr/>
        </p:nvSpPr>
        <p:spPr>
          <a:xfrm>
            <a:off x="3419872" y="6043354"/>
            <a:ext cx="879195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5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950" b="1" dirty="0" smtClean="0">
                <a:latin typeface="Calibri" pitchFamily="34" charset="0"/>
              </a:rPr>
              <a:t>2008-2009:</a:t>
            </a:r>
          </a:p>
          <a:p>
            <a:pPr algn="ctr"/>
            <a:r>
              <a:rPr lang="es-MX" sz="950" b="1" dirty="0" smtClean="0">
                <a:latin typeface="Calibri" pitchFamily="34" charset="0"/>
              </a:rPr>
              <a:t>133.8%</a:t>
            </a:r>
            <a:endParaRPr lang="es-ES" sz="950" dirty="0">
              <a:latin typeface="Calibri" pitchFamily="34" charset="0"/>
            </a:endParaRPr>
          </a:p>
        </p:txBody>
      </p:sp>
      <p:sp>
        <p:nvSpPr>
          <p:cNvPr id="11" name="19 CuadroTexto"/>
          <p:cNvSpPr txBox="1"/>
          <p:nvPr/>
        </p:nvSpPr>
        <p:spPr>
          <a:xfrm>
            <a:off x="580986" y="6039160"/>
            <a:ext cx="805576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50" b="1" dirty="0" smtClean="0">
                <a:latin typeface="Calibri" pitchFamily="34" charset="0"/>
              </a:rPr>
              <a:t>Incremento 2004-2005:</a:t>
            </a:r>
          </a:p>
          <a:p>
            <a:pPr algn="ctr"/>
            <a:r>
              <a:rPr lang="es-MX" sz="950" b="1" dirty="0" smtClean="0">
                <a:latin typeface="Calibri" pitchFamily="34" charset="0"/>
              </a:rPr>
              <a:t>63.6%</a:t>
            </a:r>
            <a:endParaRPr lang="es-ES" sz="950" dirty="0">
              <a:latin typeface="Calibri" pitchFamily="34" charset="0"/>
            </a:endParaRPr>
          </a:p>
        </p:txBody>
      </p:sp>
      <p:sp>
        <p:nvSpPr>
          <p:cNvPr id="12" name="20 CuadroTexto"/>
          <p:cNvSpPr txBox="1"/>
          <p:nvPr/>
        </p:nvSpPr>
        <p:spPr>
          <a:xfrm>
            <a:off x="1242999" y="6043354"/>
            <a:ext cx="902670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5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950" b="1" dirty="0" smtClean="0">
                <a:latin typeface="Calibri" pitchFamily="34" charset="0"/>
              </a:rPr>
              <a:t>2005-2006:</a:t>
            </a:r>
          </a:p>
          <a:p>
            <a:pPr algn="ctr"/>
            <a:r>
              <a:rPr lang="es-MX" sz="950" b="1" dirty="0" smtClean="0">
                <a:latin typeface="Calibri" pitchFamily="34" charset="0"/>
              </a:rPr>
              <a:t>51.9%</a:t>
            </a:r>
            <a:endParaRPr lang="es-ES" sz="950" dirty="0">
              <a:latin typeface="Calibri" pitchFamily="34" charset="0"/>
            </a:endParaRPr>
          </a:p>
        </p:txBody>
      </p:sp>
      <p:sp>
        <p:nvSpPr>
          <p:cNvPr id="13" name="16 CuadroTexto"/>
          <p:cNvSpPr txBox="1"/>
          <p:nvPr/>
        </p:nvSpPr>
        <p:spPr>
          <a:xfrm>
            <a:off x="4119170" y="6043354"/>
            <a:ext cx="910432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50" b="1" dirty="0" smtClean="0">
                <a:latin typeface="Calibri" pitchFamily="34" charset="0"/>
              </a:rPr>
              <a:t>Decremento</a:t>
            </a:r>
          </a:p>
          <a:p>
            <a:pPr algn="ctr"/>
            <a:r>
              <a:rPr lang="es-MX" sz="950" b="1" dirty="0" smtClean="0">
                <a:latin typeface="Calibri" pitchFamily="34" charset="0"/>
              </a:rPr>
              <a:t>2009-2010:</a:t>
            </a:r>
          </a:p>
          <a:p>
            <a:pPr algn="ctr"/>
            <a:r>
              <a:rPr lang="es-MX" sz="950" b="1" dirty="0" smtClean="0">
                <a:latin typeface="Calibri" pitchFamily="34" charset="0"/>
              </a:rPr>
              <a:t>-6.9%</a:t>
            </a:r>
            <a:endParaRPr lang="es-ES" sz="950" dirty="0">
              <a:latin typeface="Calibri" pitchFamily="34" charset="0"/>
            </a:endParaRPr>
          </a:p>
        </p:txBody>
      </p:sp>
      <p:sp>
        <p:nvSpPr>
          <p:cNvPr id="14" name="18 CuadroTexto"/>
          <p:cNvSpPr txBox="1"/>
          <p:nvPr/>
        </p:nvSpPr>
        <p:spPr>
          <a:xfrm>
            <a:off x="4860032" y="6043354"/>
            <a:ext cx="877774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5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950" b="1" dirty="0" smtClean="0">
                <a:latin typeface="Calibri" pitchFamily="34" charset="0"/>
              </a:rPr>
              <a:t>2010-2011:</a:t>
            </a:r>
          </a:p>
          <a:p>
            <a:pPr algn="ctr"/>
            <a:r>
              <a:rPr lang="es-MX" sz="950" b="1" dirty="0" smtClean="0">
                <a:latin typeface="Calibri" pitchFamily="34" charset="0"/>
              </a:rPr>
              <a:t>5.0%</a:t>
            </a:r>
            <a:endParaRPr lang="es-ES" sz="950" dirty="0">
              <a:latin typeface="Calibri" pitchFamily="34" charset="0"/>
            </a:endParaRPr>
          </a:p>
        </p:txBody>
      </p:sp>
      <p:sp>
        <p:nvSpPr>
          <p:cNvPr id="15" name="18 CuadroTexto"/>
          <p:cNvSpPr txBox="1"/>
          <p:nvPr/>
        </p:nvSpPr>
        <p:spPr>
          <a:xfrm>
            <a:off x="5580112" y="6043354"/>
            <a:ext cx="877774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50" b="1" dirty="0" smtClean="0">
                <a:latin typeface="Calibri" pitchFamily="34" charset="0"/>
              </a:rPr>
              <a:t>Decremento</a:t>
            </a:r>
          </a:p>
          <a:p>
            <a:pPr algn="ctr"/>
            <a:r>
              <a:rPr lang="es-MX" sz="950" b="1" dirty="0" smtClean="0">
                <a:latin typeface="Calibri" pitchFamily="34" charset="0"/>
              </a:rPr>
              <a:t>2011-2012:</a:t>
            </a:r>
          </a:p>
          <a:p>
            <a:pPr algn="ctr"/>
            <a:r>
              <a:rPr lang="es-MX" sz="950" b="1" dirty="0" smtClean="0">
                <a:latin typeface="Calibri" pitchFamily="34" charset="0"/>
              </a:rPr>
              <a:t>-2.6%</a:t>
            </a:r>
            <a:endParaRPr lang="es-ES" sz="950" dirty="0">
              <a:latin typeface="Calibri" pitchFamily="34" charset="0"/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5148064" y="5174757"/>
            <a:ext cx="288000" cy="288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Elipse 16"/>
          <p:cNvSpPr/>
          <p:nvPr/>
        </p:nvSpPr>
        <p:spPr>
          <a:xfrm>
            <a:off x="5868144" y="5178003"/>
            <a:ext cx="288000" cy="288000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Flecha derecha 17"/>
          <p:cNvSpPr/>
          <p:nvPr/>
        </p:nvSpPr>
        <p:spPr>
          <a:xfrm rot="2460000">
            <a:off x="5967864" y="526168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Flecha derecha 18"/>
          <p:cNvSpPr/>
          <p:nvPr/>
        </p:nvSpPr>
        <p:spPr>
          <a:xfrm rot="18720000">
            <a:off x="5236127" y="5257251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Elipse 19"/>
          <p:cNvSpPr/>
          <p:nvPr/>
        </p:nvSpPr>
        <p:spPr>
          <a:xfrm>
            <a:off x="827584" y="5174336"/>
            <a:ext cx="288000" cy="288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Flecha derecha 20"/>
          <p:cNvSpPr/>
          <p:nvPr/>
        </p:nvSpPr>
        <p:spPr>
          <a:xfrm rot="18720000">
            <a:off x="915647" y="525683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2" name="Elipse 21"/>
          <p:cNvSpPr/>
          <p:nvPr/>
        </p:nvSpPr>
        <p:spPr>
          <a:xfrm>
            <a:off x="1555094" y="5180533"/>
            <a:ext cx="288000" cy="288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3" name="Flecha derecha 22"/>
          <p:cNvSpPr/>
          <p:nvPr/>
        </p:nvSpPr>
        <p:spPr>
          <a:xfrm rot="18720000">
            <a:off x="1643157" y="5263027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4" name="Elipse 23"/>
          <p:cNvSpPr/>
          <p:nvPr/>
        </p:nvSpPr>
        <p:spPr>
          <a:xfrm>
            <a:off x="2269009" y="5183901"/>
            <a:ext cx="288000" cy="288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5" name="Flecha derecha 24"/>
          <p:cNvSpPr/>
          <p:nvPr/>
        </p:nvSpPr>
        <p:spPr>
          <a:xfrm rot="18720000">
            <a:off x="2357072" y="5266395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6" name="Elipse 25"/>
          <p:cNvSpPr/>
          <p:nvPr/>
        </p:nvSpPr>
        <p:spPr>
          <a:xfrm>
            <a:off x="2986834" y="5187668"/>
            <a:ext cx="288000" cy="288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7" name="Flecha derecha 26"/>
          <p:cNvSpPr/>
          <p:nvPr/>
        </p:nvSpPr>
        <p:spPr>
          <a:xfrm rot="18720000">
            <a:off x="3074897" y="5270162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8" name="Elipse 27"/>
          <p:cNvSpPr/>
          <p:nvPr/>
        </p:nvSpPr>
        <p:spPr>
          <a:xfrm>
            <a:off x="3707904" y="5178099"/>
            <a:ext cx="288000" cy="288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9" name="Flecha derecha 28"/>
          <p:cNvSpPr/>
          <p:nvPr/>
        </p:nvSpPr>
        <p:spPr>
          <a:xfrm rot="18720000">
            <a:off x="3795967" y="5260593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0" name="Elipse 29"/>
          <p:cNvSpPr/>
          <p:nvPr/>
        </p:nvSpPr>
        <p:spPr>
          <a:xfrm>
            <a:off x="4427984" y="5178099"/>
            <a:ext cx="288000" cy="288000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1" name="Flecha derecha 30"/>
          <p:cNvSpPr/>
          <p:nvPr/>
        </p:nvSpPr>
        <p:spPr>
          <a:xfrm rot="2460000">
            <a:off x="4527704" y="5261776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2" name="Elipse 31"/>
          <p:cNvSpPr/>
          <p:nvPr/>
        </p:nvSpPr>
        <p:spPr>
          <a:xfrm>
            <a:off x="6588224" y="5185643"/>
            <a:ext cx="288000" cy="288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3" name="Flecha derecha 32"/>
          <p:cNvSpPr/>
          <p:nvPr/>
        </p:nvSpPr>
        <p:spPr>
          <a:xfrm rot="18720000">
            <a:off x="6676287" y="5268137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4" name="18 CuadroTexto"/>
          <p:cNvSpPr txBox="1"/>
          <p:nvPr/>
        </p:nvSpPr>
        <p:spPr>
          <a:xfrm>
            <a:off x="6300192" y="6043060"/>
            <a:ext cx="877774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5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950" b="1" dirty="0" smtClean="0">
                <a:latin typeface="Calibri" pitchFamily="34" charset="0"/>
              </a:rPr>
              <a:t>2012-2013:</a:t>
            </a:r>
          </a:p>
          <a:p>
            <a:pPr algn="ctr"/>
            <a:r>
              <a:rPr lang="es-MX" sz="950" b="1" dirty="0" smtClean="0">
                <a:latin typeface="Calibri" pitchFamily="34" charset="0"/>
              </a:rPr>
              <a:t>13.0%</a:t>
            </a:r>
            <a:endParaRPr lang="es-ES" sz="950" dirty="0">
              <a:latin typeface="Calibri" pitchFamily="34" charset="0"/>
            </a:endParaRPr>
          </a:p>
        </p:txBody>
      </p:sp>
      <p:sp>
        <p:nvSpPr>
          <p:cNvPr id="35" name="Elipse 34"/>
          <p:cNvSpPr/>
          <p:nvPr/>
        </p:nvSpPr>
        <p:spPr>
          <a:xfrm>
            <a:off x="7308304" y="5185643"/>
            <a:ext cx="288000" cy="288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6" name="Flecha derecha 35"/>
          <p:cNvSpPr/>
          <p:nvPr/>
        </p:nvSpPr>
        <p:spPr>
          <a:xfrm rot="18720000">
            <a:off x="7396367" y="5268137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7" name="18 CuadroTexto"/>
          <p:cNvSpPr txBox="1"/>
          <p:nvPr/>
        </p:nvSpPr>
        <p:spPr>
          <a:xfrm>
            <a:off x="7020272" y="6042639"/>
            <a:ext cx="877774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5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950" b="1" dirty="0" smtClean="0">
                <a:latin typeface="Calibri" pitchFamily="34" charset="0"/>
              </a:rPr>
              <a:t>2013-2014:</a:t>
            </a:r>
          </a:p>
          <a:p>
            <a:pPr algn="ctr"/>
            <a:r>
              <a:rPr lang="es-MX" sz="950" b="1" dirty="0" smtClean="0">
                <a:latin typeface="Calibri" pitchFamily="34" charset="0"/>
              </a:rPr>
              <a:t>8.2%</a:t>
            </a:r>
            <a:endParaRPr lang="es-ES" sz="950" dirty="0">
              <a:latin typeface="Calibri" pitchFamily="34" charset="0"/>
            </a:endParaRPr>
          </a:p>
        </p:txBody>
      </p:sp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8</a:t>
            </a:fld>
            <a:endParaRPr lang="es-MX" dirty="0"/>
          </a:p>
        </p:txBody>
      </p:sp>
      <p:sp>
        <p:nvSpPr>
          <p:cNvPr id="39" name="18 CuadroTexto"/>
          <p:cNvSpPr txBox="1"/>
          <p:nvPr/>
        </p:nvSpPr>
        <p:spPr>
          <a:xfrm>
            <a:off x="7741754" y="6044665"/>
            <a:ext cx="877774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50" b="1" dirty="0" smtClean="0">
                <a:latin typeface="Calibri" pitchFamily="34" charset="0"/>
              </a:rPr>
              <a:t>Decremento</a:t>
            </a:r>
          </a:p>
          <a:p>
            <a:pPr algn="ctr"/>
            <a:r>
              <a:rPr lang="es-MX" sz="950" b="1" dirty="0" smtClean="0">
                <a:latin typeface="Calibri" pitchFamily="34" charset="0"/>
              </a:rPr>
              <a:t>2014-2015:</a:t>
            </a:r>
          </a:p>
          <a:p>
            <a:pPr algn="ctr"/>
            <a:r>
              <a:rPr lang="es-MX" sz="950" b="1" dirty="0" smtClean="0">
                <a:latin typeface="Calibri" pitchFamily="34" charset="0"/>
              </a:rPr>
              <a:t>-4.9%</a:t>
            </a:r>
            <a:endParaRPr lang="es-ES" sz="950" dirty="0">
              <a:latin typeface="Calibri" pitchFamily="34" charset="0"/>
            </a:endParaRPr>
          </a:p>
        </p:txBody>
      </p:sp>
      <p:sp>
        <p:nvSpPr>
          <p:cNvPr id="40" name="Elipse 39"/>
          <p:cNvSpPr/>
          <p:nvPr/>
        </p:nvSpPr>
        <p:spPr>
          <a:xfrm>
            <a:off x="8028416" y="5168078"/>
            <a:ext cx="288000" cy="288000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1" name="Flecha derecha 40"/>
          <p:cNvSpPr/>
          <p:nvPr/>
        </p:nvSpPr>
        <p:spPr>
          <a:xfrm rot="2460000">
            <a:off x="8128136" y="5251755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0469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9</a:t>
            </a:fld>
            <a:endParaRPr lang="es-MX" dirty="0"/>
          </a:p>
        </p:txBody>
      </p:sp>
      <p:sp>
        <p:nvSpPr>
          <p:cNvPr id="39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1.2 Total de solicitudes por año y mes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a 2015</a:t>
            </a:r>
          </a:p>
        </p:txBody>
      </p:sp>
      <p:sp>
        <p:nvSpPr>
          <p:cNvPr id="40" name="8 CuadroTexto"/>
          <p:cNvSpPr txBox="1"/>
          <p:nvPr/>
        </p:nvSpPr>
        <p:spPr>
          <a:xfrm>
            <a:off x="1700233" y="1124744"/>
            <a:ext cx="57292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00" b="1" dirty="0" smtClean="0">
                <a:latin typeface="Calibri" pitchFamily="34" charset="0"/>
              </a:rPr>
              <a:t>Total de solicitudes, 2006-2015</a:t>
            </a:r>
            <a:r>
              <a:rPr lang="es-MX" sz="1100" b="1" dirty="0">
                <a:latin typeface="Calibri" pitchFamily="34" charset="0"/>
              </a:rPr>
              <a:t>: 760,216</a:t>
            </a:r>
          </a:p>
          <a:p>
            <a:pPr algn="ctr"/>
            <a:endParaRPr lang="es-MX" sz="1100" b="1" dirty="0">
              <a:latin typeface="Calibri" pitchFamily="34" charset="0"/>
            </a:endParaRPr>
          </a:p>
        </p:txBody>
      </p:sp>
      <p:graphicFrame>
        <p:nvGraphicFramePr>
          <p:cNvPr id="41" name="6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5728613"/>
              </p:ext>
            </p:extLst>
          </p:nvPr>
        </p:nvGraphicFramePr>
        <p:xfrm>
          <a:off x="214313" y="1386355"/>
          <a:ext cx="8715375" cy="5355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706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Overr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Overr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Overr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Overr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2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3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4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5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6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4701</TotalTime>
  <Words>9717</Words>
  <Application>Microsoft Office PowerPoint</Application>
  <PresentationFormat>Presentación en pantalla (4:3)</PresentationFormat>
  <Paragraphs>4864</Paragraphs>
  <Slides>66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66</vt:i4>
      </vt:variant>
    </vt:vector>
  </HeadingPairs>
  <TitlesOfParts>
    <vt:vector size="72" baseType="lpstr">
      <vt:lpstr>Arial</vt:lpstr>
      <vt:lpstr>Calibri</vt:lpstr>
      <vt:lpstr>Cambria Math</vt:lpstr>
      <vt:lpstr>Wingdings</vt:lpstr>
      <vt:lpstr>ヒラギノ角ゴ Pro W3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Daniel Atalo Navarro Ramírez</dc:creator>
  <cp:lastModifiedBy>José Luis Cano Echeveste</cp:lastModifiedBy>
  <cp:revision>428</cp:revision>
  <cp:lastPrinted>2016-02-12T20:45:17Z</cp:lastPrinted>
  <dcterms:created xsi:type="dcterms:W3CDTF">2009-04-14T16:15:20Z</dcterms:created>
  <dcterms:modified xsi:type="dcterms:W3CDTF">2016-02-19T01:49:28Z</dcterms:modified>
</cp:coreProperties>
</file>